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 id="2147483669" r:id="rId4"/>
    <p:sldMasterId id="2147483681" r:id="rId5"/>
  </p:sldMasterIdLst>
  <p:notesMasterIdLst>
    <p:notesMasterId r:id="rId164"/>
  </p:notesMasterIdLst>
  <p:handoutMasterIdLst>
    <p:handoutMasterId r:id="rId167"/>
  </p:handoutMasterIdLst>
  <p:sldIdLst>
    <p:sldId id="1917" r:id="rId6"/>
    <p:sldId id="1928" r:id="rId7"/>
    <p:sldId id="2350" r:id="rId8"/>
    <p:sldId id="2351" r:id="rId9"/>
    <p:sldId id="2352" r:id="rId10"/>
    <p:sldId id="2353" r:id="rId11"/>
    <p:sldId id="2355" r:id="rId12"/>
    <p:sldId id="2354" r:id="rId13"/>
    <p:sldId id="2356" r:id="rId14"/>
    <p:sldId id="2357" r:id="rId15"/>
    <p:sldId id="2358" r:id="rId16"/>
    <p:sldId id="1942" r:id="rId17"/>
    <p:sldId id="1956" r:id="rId18"/>
    <p:sldId id="1957" r:id="rId19"/>
    <p:sldId id="1955" r:id="rId20"/>
    <p:sldId id="1959" r:id="rId21"/>
    <p:sldId id="1960" r:id="rId22"/>
    <p:sldId id="1961" r:id="rId23"/>
    <p:sldId id="2083" r:id="rId24"/>
    <p:sldId id="1962" r:id="rId25"/>
    <p:sldId id="1963" r:id="rId26"/>
    <p:sldId id="1964" r:id="rId27"/>
    <p:sldId id="2190" r:id="rId28"/>
    <p:sldId id="2191" r:id="rId29"/>
    <p:sldId id="2192" r:id="rId30"/>
    <p:sldId id="1968" r:id="rId31"/>
    <p:sldId id="2612" r:id="rId32"/>
    <p:sldId id="1969" r:id="rId33"/>
    <p:sldId id="1974" r:id="rId34"/>
    <p:sldId id="1973" r:id="rId35"/>
    <p:sldId id="1975" r:id="rId36"/>
    <p:sldId id="2193" r:id="rId37"/>
    <p:sldId id="1967" r:id="rId38"/>
    <p:sldId id="1978" r:id="rId39"/>
    <p:sldId id="1976" r:id="rId40"/>
    <p:sldId id="2964" r:id="rId41"/>
    <p:sldId id="1979" r:id="rId42"/>
    <p:sldId id="1981" r:id="rId43"/>
    <p:sldId id="1980" r:id="rId44"/>
    <p:sldId id="2187" r:id="rId45"/>
    <p:sldId id="2188" r:id="rId46"/>
    <p:sldId id="1982" r:id="rId47"/>
    <p:sldId id="1983" r:id="rId48"/>
    <p:sldId id="2962" r:id="rId49"/>
    <p:sldId id="1985" r:id="rId50"/>
    <p:sldId id="2189" r:id="rId51"/>
    <p:sldId id="1984" r:id="rId52"/>
    <p:sldId id="1986" r:id="rId53"/>
    <p:sldId id="1987" r:id="rId54"/>
    <p:sldId id="1989" r:id="rId55"/>
    <p:sldId id="1988" r:id="rId56"/>
    <p:sldId id="1991" r:id="rId57"/>
    <p:sldId id="1992" r:id="rId58"/>
    <p:sldId id="1993" r:id="rId59"/>
    <p:sldId id="1990" r:id="rId60"/>
    <p:sldId id="1995" r:id="rId61"/>
    <p:sldId id="1997" r:id="rId62"/>
    <p:sldId id="1998" r:id="rId63"/>
    <p:sldId id="1996" r:id="rId64"/>
    <p:sldId id="1994" r:id="rId65"/>
    <p:sldId id="1999" r:id="rId66"/>
    <p:sldId id="2000" r:id="rId67"/>
    <p:sldId id="2002" r:id="rId68"/>
    <p:sldId id="2003" r:id="rId69"/>
    <p:sldId id="2001" r:id="rId70"/>
    <p:sldId id="2004" r:id="rId71"/>
    <p:sldId id="2005" r:id="rId72"/>
    <p:sldId id="2006" r:id="rId73"/>
    <p:sldId id="2011" r:id="rId74"/>
    <p:sldId id="2012" r:id="rId75"/>
    <p:sldId id="2013" r:id="rId76"/>
    <p:sldId id="2014" r:id="rId77"/>
    <p:sldId id="2015" r:id="rId78"/>
    <p:sldId id="2016" r:id="rId79"/>
    <p:sldId id="2017" r:id="rId80"/>
    <p:sldId id="2018" r:id="rId81"/>
    <p:sldId id="2019" r:id="rId82"/>
    <p:sldId id="2020" r:id="rId83"/>
    <p:sldId id="2021" r:id="rId84"/>
    <p:sldId id="2022" r:id="rId85"/>
    <p:sldId id="2361" r:id="rId86"/>
    <p:sldId id="2023" r:id="rId87"/>
    <p:sldId id="2024" r:id="rId88"/>
    <p:sldId id="2026" r:id="rId89"/>
    <p:sldId id="2963" r:id="rId90"/>
    <p:sldId id="2887" r:id="rId91"/>
    <p:sldId id="2029" r:id="rId92"/>
    <p:sldId id="2886" r:id="rId93"/>
    <p:sldId id="2303" r:id="rId94"/>
    <p:sldId id="2776" r:id="rId95"/>
    <p:sldId id="2775" r:id="rId96"/>
    <p:sldId id="2031" r:id="rId97"/>
    <p:sldId id="2032" r:id="rId98"/>
    <p:sldId id="2033" r:id="rId99"/>
    <p:sldId id="2034" r:id="rId100"/>
    <p:sldId id="2035" r:id="rId101"/>
    <p:sldId id="2036" r:id="rId102"/>
    <p:sldId id="2363" r:id="rId103"/>
    <p:sldId id="2484" r:id="rId104"/>
    <p:sldId id="2525" r:id="rId105"/>
    <p:sldId id="2526" r:id="rId106"/>
    <p:sldId id="2567" r:id="rId107"/>
    <p:sldId id="2569" r:id="rId108"/>
    <p:sldId id="2568" r:id="rId109"/>
    <p:sldId id="2570" r:id="rId110"/>
    <p:sldId id="2571" r:id="rId111"/>
    <p:sldId id="2038" r:id="rId112"/>
    <p:sldId id="2730" r:id="rId113"/>
    <p:sldId id="2731" r:id="rId114"/>
    <p:sldId id="2732" r:id="rId115"/>
    <p:sldId id="2084" r:id="rId116"/>
    <p:sldId id="2186" r:id="rId117"/>
    <p:sldId id="2085" r:id="rId118"/>
    <p:sldId id="2039" r:id="rId119"/>
    <p:sldId id="2040" r:id="rId120"/>
    <p:sldId id="2042" r:id="rId121"/>
    <p:sldId id="2043" r:id="rId122"/>
    <p:sldId id="2843" r:id="rId123"/>
    <p:sldId id="2726" r:id="rId124"/>
    <p:sldId id="2727" r:id="rId125"/>
    <p:sldId id="2728" r:id="rId126"/>
    <p:sldId id="2729" r:id="rId127"/>
    <p:sldId id="2044" r:id="rId128"/>
    <p:sldId id="2045" r:id="rId129"/>
    <p:sldId id="2046" r:id="rId130"/>
    <p:sldId id="2047" r:id="rId131"/>
    <p:sldId id="2049" r:id="rId132"/>
    <p:sldId id="2048" r:id="rId133"/>
    <p:sldId id="2840" r:id="rId134"/>
    <p:sldId id="2842" r:id="rId135"/>
    <p:sldId id="2841" r:id="rId136"/>
    <p:sldId id="2847" r:id="rId137"/>
    <p:sldId id="2050" r:id="rId138"/>
    <p:sldId id="2051" r:id="rId139"/>
    <p:sldId id="2052" r:id="rId140"/>
    <p:sldId id="2053" r:id="rId141"/>
    <p:sldId id="2054" r:id="rId142"/>
    <p:sldId id="2055" r:id="rId143"/>
    <p:sldId id="2056" r:id="rId144"/>
    <p:sldId id="2057" r:id="rId145"/>
    <p:sldId id="2058" r:id="rId146"/>
    <p:sldId id="2059" r:id="rId147"/>
    <p:sldId id="2846" r:id="rId148"/>
    <p:sldId id="2844" r:id="rId149"/>
    <p:sldId id="2845" r:id="rId150"/>
    <p:sldId id="2060" r:id="rId151"/>
    <p:sldId id="2061" r:id="rId152"/>
    <p:sldId id="2062" r:id="rId153"/>
    <p:sldId id="2063" r:id="rId154"/>
    <p:sldId id="2064" r:id="rId155"/>
    <p:sldId id="2065" r:id="rId156"/>
    <p:sldId id="2066" r:id="rId157"/>
    <p:sldId id="2067" r:id="rId158"/>
    <p:sldId id="2068" r:id="rId159"/>
    <p:sldId id="2069" r:id="rId160"/>
    <p:sldId id="2298" r:id="rId161"/>
    <p:sldId id="2070" r:id="rId162"/>
    <p:sldId id="2071" r:id="rId163"/>
    <p:sldId id="2072" r:id="rId165"/>
    <p:sldId id="1919" r:id="rId166"/>
  </p:sldIdLst>
  <p:sldSz cx="9144000" cy="6858000" type="screen4x3"/>
  <p:notesSz cx="6858000" cy="9144000"/>
  <p:defaultTextStyle>
    <a:defPPr>
      <a:defRPr lang="zh-CN"/>
    </a:defPPr>
    <a:lvl1pPr algn="l" rtl="0" eaLnBrk="0" fontAlgn="base" hangingPunct="0">
      <a:spcBef>
        <a:spcPct val="0"/>
      </a:spcBef>
      <a:spcAft>
        <a:spcPct val="0"/>
      </a:spcAft>
      <a:defRPr sz="2800" kern="1200">
        <a:solidFill>
          <a:srgbClr val="0000FF"/>
        </a:solidFill>
        <a:latin typeface="Arial" panose="020B0604020202020204" pitchFamily="34" charset="0"/>
        <a:ea typeface="楷体_GB2312" panose="02010609030101010101" pitchFamily="1" charset="-122"/>
        <a:cs typeface="+mn-cs"/>
      </a:defRPr>
    </a:lvl1pPr>
    <a:lvl2pPr marL="457200" algn="l" rtl="0" eaLnBrk="0" fontAlgn="base" hangingPunct="0">
      <a:spcBef>
        <a:spcPct val="0"/>
      </a:spcBef>
      <a:spcAft>
        <a:spcPct val="0"/>
      </a:spcAft>
      <a:defRPr sz="2800" kern="1200">
        <a:solidFill>
          <a:srgbClr val="0000FF"/>
        </a:solidFill>
        <a:latin typeface="Arial" panose="020B0604020202020204" pitchFamily="34" charset="0"/>
        <a:ea typeface="楷体_GB2312" panose="02010609030101010101" pitchFamily="1" charset="-122"/>
        <a:cs typeface="+mn-cs"/>
      </a:defRPr>
    </a:lvl2pPr>
    <a:lvl3pPr marL="914400" algn="l" rtl="0" eaLnBrk="0" fontAlgn="base" hangingPunct="0">
      <a:spcBef>
        <a:spcPct val="0"/>
      </a:spcBef>
      <a:spcAft>
        <a:spcPct val="0"/>
      </a:spcAft>
      <a:defRPr sz="2800" kern="1200">
        <a:solidFill>
          <a:srgbClr val="0000FF"/>
        </a:solidFill>
        <a:latin typeface="Arial" panose="020B0604020202020204" pitchFamily="34" charset="0"/>
        <a:ea typeface="楷体_GB2312" panose="02010609030101010101" pitchFamily="1" charset="-122"/>
        <a:cs typeface="+mn-cs"/>
      </a:defRPr>
    </a:lvl3pPr>
    <a:lvl4pPr marL="1371600" algn="l" rtl="0" eaLnBrk="0" fontAlgn="base" hangingPunct="0">
      <a:spcBef>
        <a:spcPct val="0"/>
      </a:spcBef>
      <a:spcAft>
        <a:spcPct val="0"/>
      </a:spcAft>
      <a:defRPr sz="2800" kern="1200">
        <a:solidFill>
          <a:srgbClr val="0000FF"/>
        </a:solidFill>
        <a:latin typeface="Arial" panose="020B0604020202020204" pitchFamily="34" charset="0"/>
        <a:ea typeface="楷体_GB2312" panose="02010609030101010101" pitchFamily="1" charset="-122"/>
        <a:cs typeface="+mn-cs"/>
      </a:defRPr>
    </a:lvl4pPr>
    <a:lvl5pPr marL="1828800" algn="l" rtl="0" eaLnBrk="0" fontAlgn="base" hangingPunct="0">
      <a:spcBef>
        <a:spcPct val="0"/>
      </a:spcBef>
      <a:spcAft>
        <a:spcPct val="0"/>
      </a:spcAft>
      <a:defRPr sz="2800" kern="1200">
        <a:solidFill>
          <a:srgbClr val="0000FF"/>
        </a:solidFill>
        <a:latin typeface="Arial" panose="020B0604020202020204" pitchFamily="34" charset="0"/>
        <a:ea typeface="楷体_GB2312" panose="02010609030101010101" pitchFamily="1" charset="-122"/>
        <a:cs typeface="+mn-cs"/>
      </a:defRPr>
    </a:lvl5pPr>
    <a:lvl6pPr marL="2286000" algn="l" defTabSz="914400" rtl="0" eaLnBrk="1" latinLnBrk="0" hangingPunct="1">
      <a:defRPr sz="2800" kern="1200">
        <a:solidFill>
          <a:srgbClr val="0000FF"/>
        </a:solidFill>
        <a:latin typeface="Arial" panose="020B0604020202020204" pitchFamily="34" charset="0"/>
        <a:ea typeface="楷体_GB2312" panose="02010609030101010101" pitchFamily="1" charset="-122"/>
        <a:cs typeface="+mn-cs"/>
      </a:defRPr>
    </a:lvl6pPr>
    <a:lvl7pPr marL="2743200" algn="l" defTabSz="914400" rtl="0" eaLnBrk="1" latinLnBrk="0" hangingPunct="1">
      <a:defRPr sz="2800" kern="1200">
        <a:solidFill>
          <a:srgbClr val="0000FF"/>
        </a:solidFill>
        <a:latin typeface="Arial" panose="020B0604020202020204" pitchFamily="34" charset="0"/>
        <a:ea typeface="楷体_GB2312" panose="02010609030101010101" pitchFamily="1" charset="-122"/>
        <a:cs typeface="+mn-cs"/>
      </a:defRPr>
    </a:lvl7pPr>
    <a:lvl8pPr marL="3200400" algn="l" defTabSz="914400" rtl="0" eaLnBrk="1" latinLnBrk="0" hangingPunct="1">
      <a:defRPr sz="2800" kern="1200">
        <a:solidFill>
          <a:srgbClr val="0000FF"/>
        </a:solidFill>
        <a:latin typeface="Arial" panose="020B0604020202020204" pitchFamily="34" charset="0"/>
        <a:ea typeface="楷体_GB2312" panose="02010609030101010101" pitchFamily="1" charset="-122"/>
        <a:cs typeface="+mn-cs"/>
      </a:defRPr>
    </a:lvl8pPr>
    <a:lvl9pPr marL="3657600" algn="l" defTabSz="914400" rtl="0" eaLnBrk="1" latinLnBrk="0" hangingPunct="1">
      <a:defRPr sz="2800" kern="1200">
        <a:solidFill>
          <a:srgbClr val="0000FF"/>
        </a:solidFill>
        <a:latin typeface="Arial" panose="020B0604020202020204" pitchFamily="34" charset="0"/>
        <a:ea typeface="楷体_GB2312" panose="02010609030101010101" pitchFamily="1"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000000"/>
    <a:srgbClr val="FF0066"/>
    <a:srgbClr val="000099"/>
    <a:srgbClr val="FFFFCC"/>
    <a:srgbClr val="66FF33"/>
    <a:srgbClr val="0000FF"/>
    <a:srgbClr val="FF3300"/>
    <a:srgbClr val="993366"/>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38" autoAdjust="0"/>
    <p:restoredTop sz="99398" autoAdjust="0"/>
  </p:normalViewPr>
  <p:slideViewPr>
    <p:cSldViewPr>
      <p:cViewPr>
        <p:scale>
          <a:sx n="70" d="100"/>
          <a:sy n="70" d="100"/>
        </p:scale>
        <p:origin x="-1254" y="-102"/>
      </p:cViewPr>
      <p:guideLst>
        <p:guide orient="horz" pos="2159"/>
        <p:guide pos="295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9528"/>
    </p:cViewPr>
  </p:sorterViewPr>
  <p:notesViewPr>
    <p:cSldViewPr>
      <p:cViewPr>
        <p:scale>
          <a:sx n="75" d="100"/>
          <a:sy n="75" d="100"/>
        </p:scale>
        <p:origin x="-2172" y="666"/>
      </p:cViewPr>
      <p:guideLst>
        <p:guide orient="horz" pos="2879"/>
        <p:guide pos="2212"/>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Master" Target="slideMasters/slideMaster4.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0" Type="http://schemas.openxmlformats.org/officeDocument/2006/relationships/tableStyles" Target="tableStyles.xml"/><Relationship Id="rId17" Type="http://schemas.openxmlformats.org/officeDocument/2006/relationships/slide" Target="slides/slide12.xml"/><Relationship Id="rId169" Type="http://schemas.openxmlformats.org/officeDocument/2006/relationships/viewProps" Target="viewProps.xml"/><Relationship Id="rId168" Type="http://schemas.openxmlformats.org/officeDocument/2006/relationships/presProps" Target="presProps.xml"/><Relationship Id="rId167" Type="http://schemas.openxmlformats.org/officeDocument/2006/relationships/handoutMaster" Target="handoutMasters/handoutMaster1.xml"/><Relationship Id="rId166" Type="http://schemas.openxmlformats.org/officeDocument/2006/relationships/slide" Target="slides/slide160.xml"/><Relationship Id="rId165" Type="http://schemas.openxmlformats.org/officeDocument/2006/relationships/slide" Target="slides/slide159.xml"/><Relationship Id="rId164" Type="http://schemas.openxmlformats.org/officeDocument/2006/relationships/notesMaster" Target="notesMasters/notesMaster1.xml"/><Relationship Id="rId163" Type="http://schemas.openxmlformats.org/officeDocument/2006/relationships/slide" Target="slides/slide158.xml"/><Relationship Id="rId162" Type="http://schemas.openxmlformats.org/officeDocument/2006/relationships/slide" Target="slides/slide157.xml"/><Relationship Id="rId161" Type="http://schemas.openxmlformats.org/officeDocument/2006/relationships/slide" Target="slides/slide156.xml"/><Relationship Id="rId160" Type="http://schemas.openxmlformats.org/officeDocument/2006/relationships/slide" Target="slides/slide155.xml"/><Relationship Id="rId16" Type="http://schemas.openxmlformats.org/officeDocument/2006/relationships/slide" Target="slides/slide11.xml"/><Relationship Id="rId159" Type="http://schemas.openxmlformats.org/officeDocument/2006/relationships/slide" Target="slides/slide154.xml"/><Relationship Id="rId158" Type="http://schemas.openxmlformats.org/officeDocument/2006/relationships/slide" Target="slides/slide153.xml"/><Relationship Id="rId157" Type="http://schemas.openxmlformats.org/officeDocument/2006/relationships/slide" Target="slides/slide152.xml"/><Relationship Id="rId156" Type="http://schemas.openxmlformats.org/officeDocument/2006/relationships/slide" Target="slides/slide151.xml"/><Relationship Id="rId155" Type="http://schemas.openxmlformats.org/officeDocument/2006/relationships/slide" Target="slides/slide150.xml"/><Relationship Id="rId154" Type="http://schemas.openxmlformats.org/officeDocument/2006/relationships/slide" Target="slides/slide149.xml"/><Relationship Id="rId153" Type="http://schemas.openxmlformats.org/officeDocument/2006/relationships/slide" Target="slides/slide148.xml"/><Relationship Id="rId152" Type="http://schemas.openxmlformats.org/officeDocument/2006/relationships/slide" Target="slides/slide147.xml"/><Relationship Id="rId151" Type="http://schemas.openxmlformats.org/officeDocument/2006/relationships/slide" Target="slides/slide146.xml"/><Relationship Id="rId150" Type="http://schemas.openxmlformats.org/officeDocument/2006/relationships/slide" Target="slides/slide145.xml"/><Relationship Id="rId15" Type="http://schemas.openxmlformats.org/officeDocument/2006/relationships/slide" Target="slides/slide10.xml"/><Relationship Id="rId149" Type="http://schemas.openxmlformats.org/officeDocument/2006/relationships/slide" Target="slides/slide144.xml"/><Relationship Id="rId148" Type="http://schemas.openxmlformats.org/officeDocument/2006/relationships/slide" Target="slides/slide143.xml"/><Relationship Id="rId147" Type="http://schemas.openxmlformats.org/officeDocument/2006/relationships/slide" Target="slides/slide142.xml"/><Relationship Id="rId146" Type="http://schemas.openxmlformats.org/officeDocument/2006/relationships/slide" Target="slides/slide141.xml"/><Relationship Id="rId145" Type="http://schemas.openxmlformats.org/officeDocument/2006/relationships/slide" Target="slides/slide140.xml"/><Relationship Id="rId144" Type="http://schemas.openxmlformats.org/officeDocument/2006/relationships/slide" Target="slides/slide139.xml"/><Relationship Id="rId143" Type="http://schemas.openxmlformats.org/officeDocument/2006/relationships/slide" Target="slides/slide138.xml"/><Relationship Id="rId142" Type="http://schemas.openxmlformats.org/officeDocument/2006/relationships/slide" Target="slides/slide137.xml"/><Relationship Id="rId141" Type="http://schemas.openxmlformats.org/officeDocument/2006/relationships/slide" Target="slides/slide136.xml"/><Relationship Id="rId140" Type="http://schemas.openxmlformats.org/officeDocument/2006/relationships/slide" Target="slides/slide135.xml"/><Relationship Id="rId14" Type="http://schemas.openxmlformats.org/officeDocument/2006/relationships/slide" Target="slides/slide9.xml"/><Relationship Id="rId139" Type="http://schemas.openxmlformats.org/officeDocument/2006/relationships/slide" Target="slides/slide134.xml"/><Relationship Id="rId138" Type="http://schemas.openxmlformats.org/officeDocument/2006/relationships/slide" Target="slides/slide133.xml"/><Relationship Id="rId137" Type="http://schemas.openxmlformats.org/officeDocument/2006/relationships/slide" Target="slides/slide132.xml"/><Relationship Id="rId136" Type="http://schemas.openxmlformats.org/officeDocument/2006/relationships/slide" Target="slides/slide131.xml"/><Relationship Id="rId135" Type="http://schemas.openxmlformats.org/officeDocument/2006/relationships/slide" Target="slides/slide130.xml"/><Relationship Id="rId134" Type="http://schemas.openxmlformats.org/officeDocument/2006/relationships/slide" Target="slides/slide129.xml"/><Relationship Id="rId133" Type="http://schemas.openxmlformats.org/officeDocument/2006/relationships/slide" Target="slides/slide128.xml"/><Relationship Id="rId132" Type="http://schemas.openxmlformats.org/officeDocument/2006/relationships/slide" Target="slides/slide127.xml"/><Relationship Id="rId131" Type="http://schemas.openxmlformats.org/officeDocument/2006/relationships/slide" Target="slides/slide126.xml"/><Relationship Id="rId130" Type="http://schemas.openxmlformats.org/officeDocument/2006/relationships/slide" Target="slides/slide125.xml"/><Relationship Id="rId13" Type="http://schemas.openxmlformats.org/officeDocument/2006/relationships/slide" Target="slides/slide8.xml"/><Relationship Id="rId129" Type="http://schemas.openxmlformats.org/officeDocument/2006/relationships/slide" Target="slides/slide124.xml"/><Relationship Id="rId128" Type="http://schemas.openxmlformats.org/officeDocument/2006/relationships/slide" Target="slides/slide123.xml"/><Relationship Id="rId127" Type="http://schemas.openxmlformats.org/officeDocument/2006/relationships/slide" Target="slides/slide122.xml"/><Relationship Id="rId126" Type="http://schemas.openxmlformats.org/officeDocument/2006/relationships/slide" Target="slides/slide121.xml"/><Relationship Id="rId125" Type="http://schemas.openxmlformats.org/officeDocument/2006/relationships/slide" Target="slides/slide120.xml"/><Relationship Id="rId124" Type="http://schemas.openxmlformats.org/officeDocument/2006/relationships/slide" Target="slides/slide119.xml"/><Relationship Id="rId123" Type="http://schemas.openxmlformats.org/officeDocument/2006/relationships/slide" Target="slides/slide118.xml"/><Relationship Id="rId122" Type="http://schemas.openxmlformats.org/officeDocument/2006/relationships/slide" Target="slides/slide117.xml"/><Relationship Id="rId121" Type="http://schemas.openxmlformats.org/officeDocument/2006/relationships/slide" Target="slides/slide116.xml"/><Relationship Id="rId120" Type="http://schemas.openxmlformats.org/officeDocument/2006/relationships/slide" Target="slides/slide115.xml"/><Relationship Id="rId12" Type="http://schemas.openxmlformats.org/officeDocument/2006/relationships/slide" Target="slides/slide7.xml"/><Relationship Id="rId119" Type="http://schemas.openxmlformats.org/officeDocument/2006/relationships/slide" Target="slides/slide114.xml"/><Relationship Id="rId118" Type="http://schemas.openxmlformats.org/officeDocument/2006/relationships/slide" Target="slides/slide113.xml"/><Relationship Id="rId117" Type="http://schemas.openxmlformats.org/officeDocument/2006/relationships/slide" Target="slides/slide112.xml"/><Relationship Id="rId116" Type="http://schemas.openxmlformats.org/officeDocument/2006/relationships/slide" Target="slides/slide111.xml"/><Relationship Id="rId115" Type="http://schemas.openxmlformats.org/officeDocument/2006/relationships/slide" Target="slides/slide110.xml"/><Relationship Id="rId114" Type="http://schemas.openxmlformats.org/officeDocument/2006/relationships/slide" Target="slides/slide109.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110" Type="http://schemas.openxmlformats.org/officeDocument/2006/relationships/slide" Target="slides/slide105.xml"/><Relationship Id="rId11" Type="http://schemas.openxmlformats.org/officeDocument/2006/relationships/slide" Target="slides/slide6.xml"/><Relationship Id="rId109" Type="http://schemas.openxmlformats.org/officeDocument/2006/relationships/slide" Target="slides/slide104.xml"/><Relationship Id="rId108" Type="http://schemas.openxmlformats.org/officeDocument/2006/relationships/slide" Target="slides/slide103.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10" Type="http://schemas.openxmlformats.org/officeDocument/2006/relationships/slide" Target="slides/slide5.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40E8ECD-8D4D-4466-8CDF-6388E67857E2}" type="doc">
      <dgm:prSet loTypeId="urn:microsoft.com/office/officeart/2005/8/layout/pyramid1" loCatId="pyramid" qsTypeId="urn:microsoft.com/office/officeart/2005/8/quickstyle/simple1" qsCatId="simple" csTypeId="urn:microsoft.com/office/officeart/2005/8/colors/accent1_2" csCatId="accent1" phldr="1"/>
      <dgm:spPr/>
    </dgm:pt>
    <dgm:pt modelId="{CEBFE807-D716-4DE6-A633-0B9867E9BA01}">
      <dgm:prSet phldrT="[文本]" phldr="0" custT="1"/>
      <dgm:spPr>
        <a:solidFill>
          <a:srgbClr val="FF0000"/>
        </a:solidFill>
      </dgm:spPr>
      <dgm:t>
        <a:bodyPr vert="horz" wrap="square"/>
        <a:p>
          <a:pPr>
            <a:lnSpc>
              <a:spcPct val="90000"/>
            </a:lnSpc>
            <a:spcBef>
              <a:spcPct val="0"/>
            </a:spcBef>
            <a:spcAft>
              <a:spcPts val="0"/>
            </a:spcAft>
          </a:pPr>
          <a:r>
            <a:rPr lang="zh-CN" altLang="en-US" sz="1600" b="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法律：</a:t>
          </a:r>
          <a:r>
            <a:rPr lang="en-US" altLang="zh-CN" sz="1600" b="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a:t>
          </a:r>
          <a:r>
            <a:rPr lang="zh-CN" altLang="en-US" sz="1600" b="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特种设备安全法</a:t>
          </a:r>
          <a:r>
            <a:rPr lang="en-US" altLang="zh-CN" sz="1600" b="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a:t>
          </a:r>
          <a:r>
            <a:rPr lang="en-US" altLang="zh-CN" sz="1600" b="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
          </a:r>
          <a:endParaRPr lang="en-US" altLang="zh-CN" sz="1600" b="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endParaRPr>
        </a:p>
        <a:p>
          <a:pPr>
            <a:lnSpc>
              <a:spcPct val="100000"/>
            </a:lnSpc>
            <a:spcBef>
              <a:spcPct val="0"/>
            </a:spcBef>
            <a:spcAft>
              <a:spcPts val="0"/>
            </a:spcAft>
          </a:pPr>
          <a:r>
            <a:rPr lang="en-US" altLang="zh-CN" sz="1600" b="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a:t>
          </a:r>
          <a:r>
            <a:rPr lang="zh-CN" altLang="en-US" sz="1600" b="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安全生产法</a:t>
          </a:r>
          <a:r>
            <a:rPr lang="en-US" altLang="zh-CN" sz="1600" b="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a:t>
          </a:r>
          <a:r>
            <a:rPr lang="en-US" altLang="zh-CN" sz="1600" b="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
          </a:r>
          <a:endParaRPr lang="en-US" altLang="zh-CN" sz="1600" b="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endParaRPr>
        </a:p>
        <a:p>
          <a:pPr>
            <a:lnSpc>
              <a:spcPct val="100000"/>
            </a:lnSpc>
            <a:spcBef>
              <a:spcPct val="0"/>
            </a:spcBef>
            <a:spcAft>
              <a:spcPts val="0"/>
            </a:spcAft>
          </a:pPr>
          <a:r>
            <a:rPr lang="en-US" altLang="zh-CN" sz="1600" b="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a:t>
          </a:r>
          <a:r>
            <a:rPr lang="zh-CN" altLang="en-US" sz="1600" b="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石油天然气管道保护法</a:t>
          </a:r>
          <a:r>
            <a:rPr lang="en-US" altLang="zh-CN" sz="1600" b="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a:t>
          </a:r>
          <a:r>
            <a:rPr sz="6500"/>
            <a:t/>
          </a:r>
          <a:endParaRPr sz="6500"/>
        </a:p>
      </dgm:t>
    </dgm:pt>
    <dgm:pt modelId="{24A3FB00-41D0-4922-B1A5-EE753D99A332}" cxnId="{41E6DED4-84B1-4128-8C5D-1409AE4F03F6}" type="parTrans">
      <dgm:prSet/>
      <dgm:spPr/>
      <dgm:t>
        <a:bodyPr/>
        <a:lstStyle/>
        <a:p>
          <a:endParaRPr lang="zh-CN" altLang="en-US" sz="1600" b="1"/>
        </a:p>
      </dgm:t>
    </dgm:pt>
    <dgm:pt modelId="{46914C47-ED14-4717-A699-B377DE10C720}" cxnId="{41E6DED4-84B1-4128-8C5D-1409AE4F03F6}" type="sibTrans">
      <dgm:prSet/>
      <dgm:spPr/>
      <dgm:t>
        <a:bodyPr/>
        <a:lstStyle/>
        <a:p>
          <a:endParaRPr lang="zh-CN" altLang="en-US" sz="1600" b="1"/>
        </a:p>
      </dgm:t>
    </dgm:pt>
    <dgm:pt modelId="{76D594FC-F64B-4CD0-B584-FB5BEAB3363B}">
      <dgm:prSet phldrT="[文本]" custT="1"/>
      <dgm:spPr>
        <a:solidFill>
          <a:srgbClr val="00B0F0"/>
        </a:solidFill>
      </dgm:spPr>
      <dgm:t>
        <a:bodyPr/>
        <a:lstStyle/>
        <a:p>
          <a:r>
            <a:rPr lang="zh-CN" altLang="en-US" sz="1600" b="1" dirty="0" smtClean="0"/>
            <a:t>条例：</a:t>
          </a:r>
          <a:r>
            <a:rPr lang="en-US" altLang="zh-CN" sz="1600" b="1" dirty="0" smtClean="0"/>
            <a:t>《</a:t>
          </a:r>
          <a:r>
            <a:rPr lang="zh-CN" altLang="en-US" sz="1600" b="1" dirty="0" smtClean="0"/>
            <a:t>特种设备安全监察条例</a:t>
          </a:r>
          <a:r>
            <a:rPr lang="en-US" altLang="zh-CN" sz="1600" b="1" dirty="0" smtClean="0"/>
            <a:t>》</a:t>
          </a:r>
        </a:p>
        <a:p>
          <a:r>
            <a:rPr lang="en-US" altLang="zh-CN" sz="1600" b="1" dirty="0" smtClean="0"/>
            <a:t>《</a:t>
          </a:r>
          <a:r>
            <a:rPr lang="zh-CN" altLang="en-US" sz="1600" b="1" dirty="0" smtClean="0"/>
            <a:t>危险化学品安全管理条例</a:t>
          </a:r>
          <a:r>
            <a:rPr lang="en-US" altLang="zh-CN" sz="1600" b="1" dirty="0" smtClean="0"/>
            <a:t>》</a:t>
          </a:r>
          <a:endParaRPr lang="zh-CN" altLang="en-US" sz="1600" b="1" dirty="0"/>
        </a:p>
      </dgm:t>
    </dgm:pt>
    <dgm:pt modelId="{8E60A28B-7F15-42C5-9005-A0BE99816A01}" cxnId="{076B9F46-AA33-4DC8-8DFA-B27CAC501BCE}" type="parTrans">
      <dgm:prSet/>
      <dgm:spPr/>
      <dgm:t>
        <a:bodyPr/>
        <a:lstStyle/>
        <a:p>
          <a:endParaRPr lang="zh-CN" altLang="en-US" sz="1600" b="1"/>
        </a:p>
      </dgm:t>
    </dgm:pt>
    <dgm:pt modelId="{FCCD313C-D5FA-42B9-B0FA-5857E0F89D1A}" cxnId="{076B9F46-AA33-4DC8-8DFA-B27CAC501BCE}" type="sibTrans">
      <dgm:prSet/>
      <dgm:spPr/>
      <dgm:t>
        <a:bodyPr/>
        <a:lstStyle/>
        <a:p>
          <a:endParaRPr lang="zh-CN" altLang="en-US" sz="1600" b="1"/>
        </a:p>
      </dgm:t>
    </dgm:pt>
    <dgm:pt modelId="{F9F9D0CB-329C-4167-8705-7556175F9960}">
      <dgm:prSet phldrT="[文本]" custT="1"/>
      <dgm:spPr>
        <a:solidFill>
          <a:srgbClr val="00B050"/>
        </a:solidFill>
      </dgm:spPr>
      <dgm:t>
        <a:bodyPr/>
        <a:lstStyle/>
        <a:p>
          <a:r>
            <a:rPr lang="zh-CN" altLang="en-US" sz="1600" b="1" dirty="0" smtClean="0"/>
            <a:t>规章：以国家质检总局局长令发布的办法、规定、规则</a:t>
          </a:r>
          <a:endParaRPr lang="zh-CN" altLang="en-US" sz="1600" b="1" dirty="0"/>
        </a:p>
      </dgm:t>
    </dgm:pt>
    <dgm:pt modelId="{7BB917D1-2925-4645-8451-63183C970992}" cxnId="{E2D2707E-47BE-455A-84F4-30E6CF37EEFF}" type="parTrans">
      <dgm:prSet/>
      <dgm:spPr/>
      <dgm:t>
        <a:bodyPr/>
        <a:lstStyle/>
        <a:p>
          <a:endParaRPr lang="zh-CN" altLang="en-US" sz="1600" b="1"/>
        </a:p>
      </dgm:t>
    </dgm:pt>
    <dgm:pt modelId="{FD0D22F3-834F-4E24-9F9C-BA692A30F388}" cxnId="{E2D2707E-47BE-455A-84F4-30E6CF37EEFF}" type="sibTrans">
      <dgm:prSet/>
      <dgm:spPr/>
      <dgm:t>
        <a:bodyPr/>
        <a:lstStyle/>
        <a:p>
          <a:endParaRPr lang="zh-CN" altLang="en-US" sz="1600" b="1"/>
        </a:p>
      </dgm:t>
    </dgm:pt>
    <dgm:pt modelId="{F849F197-9D74-44B4-B445-258BAEFC8574}">
      <dgm:prSet phldrT="[文本]" phldr="0" custT="1"/>
      <dgm:spPr>
        <a:solidFill>
          <a:srgbClr val="FFFF00"/>
        </a:solidFill>
      </dgm:spPr>
      <dgm:t>
        <a:bodyPr vert="horz" wrap="square"/>
        <a:p>
          <a:pPr>
            <a:lnSpc>
              <a:spcPct val="100000"/>
            </a:lnSpc>
            <a:spcBef>
              <a:spcPct val="0"/>
            </a:spcBef>
            <a:spcAft>
              <a:spcPct val="35000"/>
            </a:spcAft>
          </a:pPr>
          <a:r>
            <a:rPr lang="en-US" altLang="zh-CN" sz="1800" b="1" dirty="0" smtClean="0"/>
            <a:t>TSG</a:t>
          </a:r>
          <a:r>
            <a:rPr lang="zh-CN" altLang="en-US" sz="1800" b="1" dirty="0" smtClean="0"/>
            <a:t>安全技术规范</a:t>
          </a:r>
          <a:r>
            <a:rPr lang="zh-CN" altLang="en-US" sz="1800" b="1" dirty="0" smtClean="0"/>
            <a:t> </a:t>
          </a:r>
          <a:r>
            <a:rPr lang="zh-CN" altLang="en-US" sz="1800" b="1" dirty="0"/>
            <a:t/>
          </a:r>
          <a:endParaRPr lang="zh-CN" altLang="en-US" sz="1800" b="1" dirty="0"/>
        </a:p>
      </dgm:t>
    </dgm:pt>
    <dgm:pt modelId="{57346879-3604-4F53-B3BA-AA89A708D668}" cxnId="{43EFDA28-1403-4C00-9F13-1DB50DE8E888}" type="parTrans">
      <dgm:prSet/>
      <dgm:spPr/>
      <dgm:t>
        <a:bodyPr/>
        <a:lstStyle/>
        <a:p>
          <a:endParaRPr lang="zh-CN" altLang="en-US" sz="1600" b="1"/>
        </a:p>
      </dgm:t>
    </dgm:pt>
    <dgm:pt modelId="{45857CF1-1F05-48D3-9ABB-874070A9D255}" cxnId="{43EFDA28-1403-4C00-9F13-1DB50DE8E888}" type="sibTrans">
      <dgm:prSet/>
      <dgm:spPr/>
      <dgm:t>
        <a:bodyPr/>
        <a:lstStyle/>
        <a:p>
          <a:endParaRPr lang="zh-CN" altLang="en-US" sz="1600" b="1"/>
        </a:p>
      </dgm:t>
    </dgm:pt>
    <dgm:pt modelId="{54F8FC93-02A6-404C-96E3-7D4EE843A50E}">
      <dgm:prSet phldrT="[文本]" custT="1"/>
      <dgm:spPr>
        <a:solidFill>
          <a:srgbClr val="FFC000"/>
        </a:solidFill>
      </dgm:spPr>
      <dgm:t>
        <a:bodyPr/>
        <a:lstStyle/>
        <a:p>
          <a:r>
            <a:rPr lang="zh-CN" altLang="en-US" sz="1600" b="1" dirty="0" smtClean="0"/>
            <a:t>技术标准：国家、行业、企业甚至是个人制订的，生产、市场、贸易文件，非强制性，除非技术法规引用的标准。</a:t>
          </a:r>
          <a:endParaRPr lang="zh-CN" altLang="en-US" sz="1600" b="1" dirty="0"/>
        </a:p>
      </dgm:t>
    </dgm:pt>
    <dgm:pt modelId="{A9A0D40C-3826-468C-81A3-925150C42182}" cxnId="{20F9ED0A-AC01-4091-B41A-D58CBE3D7118}" type="parTrans">
      <dgm:prSet/>
      <dgm:spPr/>
      <dgm:t>
        <a:bodyPr/>
        <a:lstStyle/>
        <a:p>
          <a:endParaRPr lang="zh-CN" altLang="en-US" sz="1600" b="1"/>
        </a:p>
      </dgm:t>
    </dgm:pt>
    <dgm:pt modelId="{49715C99-9A3F-42DE-922A-39BC73B83615}" cxnId="{20F9ED0A-AC01-4091-B41A-D58CBE3D7118}" type="sibTrans">
      <dgm:prSet/>
      <dgm:spPr/>
      <dgm:t>
        <a:bodyPr/>
        <a:lstStyle/>
        <a:p>
          <a:endParaRPr lang="zh-CN" altLang="en-US" sz="1600" b="1"/>
        </a:p>
      </dgm:t>
    </dgm:pt>
    <dgm:pt modelId="{BB0EB045-EC47-439D-AE34-6106B673B002}" type="pres">
      <dgm:prSet presAssocID="{240E8ECD-8D4D-4466-8CDF-6388E67857E2}" presName="Name0" presStyleCnt="0">
        <dgm:presLayoutVars>
          <dgm:dir/>
          <dgm:animLvl val="lvl"/>
          <dgm:resizeHandles val="exact"/>
        </dgm:presLayoutVars>
      </dgm:prSet>
      <dgm:spPr/>
    </dgm:pt>
    <dgm:pt modelId="{412059B9-0B6D-4A39-A45C-8D0B6C591280}" type="pres">
      <dgm:prSet presAssocID="{CEBFE807-D716-4DE6-A633-0B9867E9BA01}" presName="Name8" presStyleCnt="0"/>
      <dgm:spPr/>
    </dgm:pt>
    <dgm:pt modelId="{304F6A55-AF76-42FA-8133-1F61CC2196D7}" type="pres">
      <dgm:prSet presAssocID="{CEBFE807-D716-4DE6-A633-0B9867E9BA01}" presName="level" presStyleLbl="node1" presStyleIdx="0" presStyleCnt="5" custScaleX="253364" custScaleY="72222">
        <dgm:presLayoutVars>
          <dgm:chMax val="1"/>
          <dgm:bulletEnabled val="1"/>
        </dgm:presLayoutVars>
      </dgm:prSet>
      <dgm:spPr/>
      <dgm:t>
        <a:bodyPr/>
        <a:lstStyle/>
        <a:p>
          <a:endParaRPr lang="zh-CN" altLang="en-US"/>
        </a:p>
      </dgm:t>
    </dgm:pt>
    <dgm:pt modelId="{3FFDAD1A-2A01-438A-B9C0-4954B2593BE5}" type="pres">
      <dgm:prSet presAssocID="{CEBFE807-D716-4DE6-A633-0B9867E9BA01}" presName="levelTx" presStyleCnt="0">
        <dgm:presLayoutVars>
          <dgm:chMax val="1"/>
          <dgm:bulletEnabled val="1"/>
        </dgm:presLayoutVars>
      </dgm:prSet>
      <dgm:spPr/>
      <dgm:t>
        <a:bodyPr/>
        <a:lstStyle/>
        <a:p>
          <a:endParaRPr lang="zh-CN" altLang="en-US"/>
        </a:p>
      </dgm:t>
    </dgm:pt>
    <dgm:pt modelId="{DE76452E-5E02-4DC3-B536-777DCE5C945C}" type="pres">
      <dgm:prSet presAssocID="{76D594FC-F64B-4CD0-B584-FB5BEAB3363B}" presName="Name8" presStyleCnt="0"/>
      <dgm:spPr/>
    </dgm:pt>
    <dgm:pt modelId="{9A56E92F-1921-4DEC-BF03-8ADFFF0D8FCE}" type="pres">
      <dgm:prSet presAssocID="{76D594FC-F64B-4CD0-B584-FB5BEAB3363B}" presName="level" presStyleLbl="node1" presStyleIdx="1" presStyleCnt="5" custScaleX="145652" custScaleY="67121">
        <dgm:presLayoutVars>
          <dgm:chMax val="1"/>
          <dgm:bulletEnabled val="1"/>
        </dgm:presLayoutVars>
      </dgm:prSet>
      <dgm:spPr/>
      <dgm:t>
        <a:bodyPr/>
        <a:lstStyle/>
        <a:p>
          <a:endParaRPr lang="zh-CN" altLang="en-US"/>
        </a:p>
      </dgm:t>
    </dgm:pt>
    <dgm:pt modelId="{F14AB992-C71D-46DC-AFA1-21196B6FB741}" type="pres">
      <dgm:prSet presAssocID="{76D594FC-F64B-4CD0-B584-FB5BEAB3363B}" presName="levelTx" presStyleCnt="0">
        <dgm:presLayoutVars>
          <dgm:chMax val="1"/>
          <dgm:bulletEnabled val="1"/>
        </dgm:presLayoutVars>
      </dgm:prSet>
      <dgm:spPr/>
      <dgm:t>
        <a:bodyPr/>
        <a:lstStyle/>
        <a:p>
          <a:endParaRPr lang="zh-CN" altLang="en-US"/>
        </a:p>
      </dgm:t>
    </dgm:pt>
    <dgm:pt modelId="{6148BA1C-2B68-4B31-BDB8-32113D046309}" type="pres">
      <dgm:prSet presAssocID="{F9F9D0CB-329C-4167-8705-7556175F9960}" presName="Name8" presStyleCnt="0"/>
      <dgm:spPr/>
    </dgm:pt>
    <dgm:pt modelId="{53C7C4F4-A48C-4375-A65D-94670507A0A9}" type="pres">
      <dgm:prSet presAssocID="{F9F9D0CB-329C-4167-8705-7556175F9960}" presName="level" presStyleLbl="node1" presStyleIdx="2" presStyleCnt="5" custScaleY="67225">
        <dgm:presLayoutVars>
          <dgm:chMax val="1"/>
          <dgm:bulletEnabled val="1"/>
        </dgm:presLayoutVars>
      </dgm:prSet>
      <dgm:spPr/>
      <dgm:t>
        <a:bodyPr/>
        <a:lstStyle/>
        <a:p>
          <a:endParaRPr lang="zh-CN" altLang="en-US"/>
        </a:p>
      </dgm:t>
    </dgm:pt>
    <dgm:pt modelId="{92BEFF16-181D-4CD4-8B0E-86ECFFB30FB2}" type="pres">
      <dgm:prSet presAssocID="{F9F9D0CB-329C-4167-8705-7556175F9960}" presName="levelTx" presStyleCnt="0">
        <dgm:presLayoutVars>
          <dgm:chMax val="1"/>
          <dgm:bulletEnabled val="1"/>
        </dgm:presLayoutVars>
      </dgm:prSet>
      <dgm:spPr/>
      <dgm:t>
        <a:bodyPr/>
        <a:lstStyle/>
        <a:p>
          <a:endParaRPr lang="zh-CN" altLang="en-US"/>
        </a:p>
      </dgm:t>
    </dgm:pt>
    <dgm:pt modelId="{D6844A98-9033-4473-B9A6-6621AB6E2FD6}" type="pres">
      <dgm:prSet presAssocID="{F849F197-9D74-44B4-B445-258BAEFC8574}" presName="Name8" presStyleCnt="0"/>
      <dgm:spPr/>
    </dgm:pt>
    <dgm:pt modelId="{ABA9B2C3-8F34-4B6A-8551-61FAE6222A11}" type="pres">
      <dgm:prSet presAssocID="{F849F197-9D74-44B4-B445-258BAEFC8574}" presName="level" presStyleLbl="node1" presStyleIdx="3" presStyleCnt="5" custScaleX="85347" custScaleY="60025">
        <dgm:presLayoutVars>
          <dgm:chMax val="1"/>
          <dgm:bulletEnabled val="1"/>
        </dgm:presLayoutVars>
      </dgm:prSet>
      <dgm:spPr/>
      <dgm:t>
        <a:bodyPr/>
        <a:lstStyle/>
        <a:p>
          <a:endParaRPr lang="zh-CN" altLang="en-US"/>
        </a:p>
      </dgm:t>
    </dgm:pt>
    <dgm:pt modelId="{7B886BCB-3D38-4A73-9AE3-C7BC37B86673}" type="pres">
      <dgm:prSet presAssocID="{F849F197-9D74-44B4-B445-258BAEFC8574}" presName="levelTx" presStyleCnt="0">
        <dgm:presLayoutVars>
          <dgm:chMax val="1"/>
          <dgm:bulletEnabled val="1"/>
        </dgm:presLayoutVars>
      </dgm:prSet>
      <dgm:spPr/>
      <dgm:t>
        <a:bodyPr/>
        <a:lstStyle/>
        <a:p>
          <a:endParaRPr lang="zh-CN" altLang="en-US"/>
        </a:p>
      </dgm:t>
    </dgm:pt>
    <dgm:pt modelId="{10AE148A-9A16-43F0-8863-B41EBB2CA21E}" type="pres">
      <dgm:prSet presAssocID="{54F8FC93-02A6-404C-96E3-7D4EE843A50E}" presName="Name8" presStyleCnt="0"/>
      <dgm:spPr/>
    </dgm:pt>
    <dgm:pt modelId="{0B109FDD-8369-4BC7-B5EC-A7DFDD3884B5}" type="pres">
      <dgm:prSet presAssocID="{54F8FC93-02A6-404C-96E3-7D4EE843A50E}" presName="level" presStyleLbl="node1" presStyleIdx="4" presStyleCnt="5" custScaleX="71429" custScaleY="51949">
        <dgm:presLayoutVars>
          <dgm:chMax val="1"/>
          <dgm:bulletEnabled val="1"/>
        </dgm:presLayoutVars>
      </dgm:prSet>
      <dgm:spPr/>
      <dgm:t>
        <a:bodyPr/>
        <a:lstStyle/>
        <a:p>
          <a:endParaRPr lang="zh-CN" altLang="en-US"/>
        </a:p>
      </dgm:t>
    </dgm:pt>
    <dgm:pt modelId="{D0320F1C-E9C0-4C90-97F6-B1B838A2C7C1}" type="pres">
      <dgm:prSet presAssocID="{54F8FC93-02A6-404C-96E3-7D4EE843A50E}" presName="levelTx" presStyleCnt="0">
        <dgm:presLayoutVars>
          <dgm:chMax val="1"/>
          <dgm:bulletEnabled val="1"/>
        </dgm:presLayoutVars>
      </dgm:prSet>
      <dgm:spPr/>
      <dgm:t>
        <a:bodyPr/>
        <a:lstStyle/>
        <a:p>
          <a:endParaRPr lang="zh-CN" altLang="en-US"/>
        </a:p>
      </dgm:t>
    </dgm:pt>
  </dgm:ptLst>
  <dgm:cxnLst>
    <dgm:cxn modelId="{41E6DED4-84B1-4128-8C5D-1409AE4F03F6}" srcId="{240E8ECD-8D4D-4466-8CDF-6388E67857E2}" destId="{CEBFE807-D716-4DE6-A633-0B9867E9BA01}" srcOrd="0" destOrd="0" parTransId="{24A3FB00-41D0-4922-B1A5-EE753D99A332}" sibTransId="{46914C47-ED14-4717-A699-B377DE10C720}"/>
    <dgm:cxn modelId="{076B9F46-AA33-4DC8-8DFA-B27CAC501BCE}" srcId="{240E8ECD-8D4D-4466-8CDF-6388E67857E2}" destId="{76D594FC-F64B-4CD0-B584-FB5BEAB3363B}" srcOrd="1" destOrd="0" parTransId="{8E60A28B-7F15-42C5-9005-A0BE99816A01}" sibTransId="{FCCD313C-D5FA-42B9-B0FA-5857E0F89D1A}"/>
    <dgm:cxn modelId="{E2D2707E-47BE-455A-84F4-30E6CF37EEFF}" srcId="{240E8ECD-8D4D-4466-8CDF-6388E67857E2}" destId="{F9F9D0CB-329C-4167-8705-7556175F9960}" srcOrd="2" destOrd="0" parTransId="{7BB917D1-2925-4645-8451-63183C970992}" sibTransId="{FD0D22F3-834F-4E24-9F9C-BA692A30F388}"/>
    <dgm:cxn modelId="{43EFDA28-1403-4C00-9F13-1DB50DE8E888}" srcId="{240E8ECD-8D4D-4466-8CDF-6388E67857E2}" destId="{F849F197-9D74-44B4-B445-258BAEFC8574}" srcOrd="3" destOrd="0" parTransId="{57346879-3604-4F53-B3BA-AA89A708D668}" sibTransId="{45857CF1-1F05-48D3-9ABB-874070A9D255}"/>
    <dgm:cxn modelId="{20F9ED0A-AC01-4091-B41A-D58CBE3D7118}" srcId="{240E8ECD-8D4D-4466-8CDF-6388E67857E2}" destId="{54F8FC93-02A6-404C-96E3-7D4EE843A50E}" srcOrd="4" destOrd="0" parTransId="{A9A0D40C-3826-468C-81A3-925150C42182}" sibTransId="{49715C99-9A3F-42DE-922A-39BC73B83615}"/>
    <dgm:cxn modelId="{C85E2B1A-F7E7-4E9A-9C8A-82C9FC5766B8}" type="presOf" srcId="{240E8ECD-8D4D-4466-8CDF-6388E67857E2}" destId="{BB0EB045-EC47-439D-AE34-6106B673B002}" srcOrd="0" destOrd="0" presId="urn:microsoft.com/office/officeart/2005/8/layout/pyramid1"/>
    <dgm:cxn modelId="{30B5BB68-02C0-4444-B23C-55717B50EA57}" type="presParOf" srcId="{BB0EB045-EC47-439D-AE34-6106B673B002}" destId="{412059B9-0B6D-4A39-A45C-8D0B6C591280}" srcOrd="0" destOrd="0" presId="urn:microsoft.com/office/officeart/2005/8/layout/pyramid1"/>
    <dgm:cxn modelId="{5C48EE5E-B6F3-4CF6-8517-74153FD672EB}" type="presParOf" srcId="{412059B9-0B6D-4A39-A45C-8D0B6C591280}" destId="{304F6A55-AF76-42FA-8133-1F61CC2196D7}" srcOrd="0" destOrd="0" presId="urn:microsoft.com/office/officeart/2005/8/layout/pyramid1"/>
    <dgm:cxn modelId="{C0F8677D-4416-4DE3-AF80-872427E722C9}" type="presOf" srcId="{CEBFE807-D716-4DE6-A633-0B9867E9BA01}" destId="{304F6A55-AF76-42FA-8133-1F61CC2196D7}" srcOrd="0" destOrd="0" presId="urn:microsoft.com/office/officeart/2005/8/layout/pyramid1"/>
    <dgm:cxn modelId="{D24D2E97-C4DD-47F0-9B99-2E044707536A}" type="presParOf" srcId="{412059B9-0B6D-4A39-A45C-8D0B6C591280}" destId="{3FFDAD1A-2A01-438A-B9C0-4954B2593BE5}" srcOrd="1" destOrd="0" presId="urn:microsoft.com/office/officeart/2005/8/layout/pyramid1"/>
    <dgm:cxn modelId="{9961FDBE-B061-43EA-A90C-F2E6CF793204}" type="presOf" srcId="{CEBFE807-D716-4DE6-A633-0B9867E9BA01}" destId="{3FFDAD1A-2A01-438A-B9C0-4954B2593BE5}" srcOrd="1" destOrd="0" presId="urn:microsoft.com/office/officeart/2005/8/layout/pyramid1"/>
    <dgm:cxn modelId="{EBC02AD5-9BE5-4140-9C82-294B9340F4B8}" type="presParOf" srcId="{BB0EB045-EC47-439D-AE34-6106B673B002}" destId="{DE76452E-5E02-4DC3-B536-777DCE5C945C}" srcOrd="1" destOrd="0" presId="urn:microsoft.com/office/officeart/2005/8/layout/pyramid1"/>
    <dgm:cxn modelId="{6E7B2F7C-F65B-4723-B0C9-2C29E31B0FD6}" type="presParOf" srcId="{DE76452E-5E02-4DC3-B536-777DCE5C945C}" destId="{9A56E92F-1921-4DEC-BF03-8ADFFF0D8FCE}" srcOrd="0" destOrd="1" presId="urn:microsoft.com/office/officeart/2005/8/layout/pyramid1"/>
    <dgm:cxn modelId="{E5885DD1-4298-4EB3-9B6E-8FF2FB2547C4}" type="presOf" srcId="{76D594FC-F64B-4CD0-B584-FB5BEAB3363B}" destId="{9A56E92F-1921-4DEC-BF03-8ADFFF0D8FCE}" srcOrd="0" destOrd="0" presId="urn:microsoft.com/office/officeart/2005/8/layout/pyramid1"/>
    <dgm:cxn modelId="{FE6D2442-F53A-45DA-A629-BF0873B1254B}" type="presParOf" srcId="{DE76452E-5E02-4DC3-B536-777DCE5C945C}" destId="{F14AB992-C71D-46DC-AFA1-21196B6FB741}" srcOrd="1" destOrd="1" presId="urn:microsoft.com/office/officeart/2005/8/layout/pyramid1"/>
    <dgm:cxn modelId="{262D8083-8DA9-4EC6-AF55-1EBEB3084A0A}" type="presOf" srcId="{76D594FC-F64B-4CD0-B584-FB5BEAB3363B}" destId="{F14AB992-C71D-46DC-AFA1-21196B6FB741}" srcOrd="1" destOrd="0" presId="urn:microsoft.com/office/officeart/2005/8/layout/pyramid1"/>
    <dgm:cxn modelId="{CD4E7D9B-691E-4E28-A1BB-99FBF1D96863}" type="presParOf" srcId="{BB0EB045-EC47-439D-AE34-6106B673B002}" destId="{6148BA1C-2B68-4B31-BDB8-32113D046309}" srcOrd="2" destOrd="0" presId="urn:microsoft.com/office/officeart/2005/8/layout/pyramid1"/>
    <dgm:cxn modelId="{20004ED6-371F-4F01-B2E5-EF96B9D1D94A}" type="presParOf" srcId="{6148BA1C-2B68-4B31-BDB8-32113D046309}" destId="{53C7C4F4-A48C-4375-A65D-94670507A0A9}" srcOrd="0" destOrd="2" presId="urn:microsoft.com/office/officeart/2005/8/layout/pyramid1"/>
    <dgm:cxn modelId="{59E8841F-2A54-44D5-9556-727030D9ABC2}" type="presOf" srcId="{F9F9D0CB-329C-4167-8705-7556175F9960}" destId="{53C7C4F4-A48C-4375-A65D-94670507A0A9}" srcOrd="0" destOrd="0" presId="urn:microsoft.com/office/officeart/2005/8/layout/pyramid1"/>
    <dgm:cxn modelId="{577115FE-F7B5-4D85-BA78-B717FD02EDA3}" type="presParOf" srcId="{6148BA1C-2B68-4B31-BDB8-32113D046309}" destId="{92BEFF16-181D-4CD4-8B0E-86ECFFB30FB2}" srcOrd="1" destOrd="2" presId="urn:microsoft.com/office/officeart/2005/8/layout/pyramid1"/>
    <dgm:cxn modelId="{24979A7A-D995-488C-82BB-47947F2AAE31}" type="presOf" srcId="{F9F9D0CB-329C-4167-8705-7556175F9960}" destId="{92BEFF16-181D-4CD4-8B0E-86ECFFB30FB2}" srcOrd="1" destOrd="0" presId="urn:microsoft.com/office/officeart/2005/8/layout/pyramid1"/>
    <dgm:cxn modelId="{8DE1EB5F-657A-447C-9754-DF02195BFB80}" type="presParOf" srcId="{BB0EB045-EC47-439D-AE34-6106B673B002}" destId="{D6844A98-9033-4473-B9A6-6621AB6E2FD6}" srcOrd="3" destOrd="0" presId="urn:microsoft.com/office/officeart/2005/8/layout/pyramid1"/>
    <dgm:cxn modelId="{ECB3F2DF-DB3A-4500-BC70-60530DD008F2}" type="presParOf" srcId="{D6844A98-9033-4473-B9A6-6621AB6E2FD6}" destId="{ABA9B2C3-8F34-4B6A-8551-61FAE6222A11}" srcOrd="0" destOrd="3" presId="urn:microsoft.com/office/officeart/2005/8/layout/pyramid1"/>
    <dgm:cxn modelId="{D85C12BE-16CC-4378-B0EA-C948071A8ABE}" type="presOf" srcId="{F849F197-9D74-44B4-B445-258BAEFC8574}" destId="{ABA9B2C3-8F34-4B6A-8551-61FAE6222A11}" srcOrd="0" destOrd="0" presId="urn:microsoft.com/office/officeart/2005/8/layout/pyramid1"/>
    <dgm:cxn modelId="{45DEC9E1-3D94-4415-9553-B91B0505947E}" type="presParOf" srcId="{D6844A98-9033-4473-B9A6-6621AB6E2FD6}" destId="{7B886BCB-3D38-4A73-9AE3-C7BC37B86673}" srcOrd="1" destOrd="3" presId="urn:microsoft.com/office/officeart/2005/8/layout/pyramid1"/>
    <dgm:cxn modelId="{90A1FF4F-09C8-4523-AC2E-4EA80E4E8CB3}" type="presOf" srcId="{F849F197-9D74-44B4-B445-258BAEFC8574}" destId="{7B886BCB-3D38-4A73-9AE3-C7BC37B86673}" srcOrd="1" destOrd="0" presId="urn:microsoft.com/office/officeart/2005/8/layout/pyramid1"/>
    <dgm:cxn modelId="{3982DCE4-3EB7-4951-9AA3-A8D69F7ADBF4}" type="presParOf" srcId="{BB0EB045-EC47-439D-AE34-6106B673B002}" destId="{10AE148A-9A16-43F0-8863-B41EBB2CA21E}" srcOrd="4" destOrd="0" presId="urn:microsoft.com/office/officeart/2005/8/layout/pyramid1"/>
    <dgm:cxn modelId="{4EBDAA94-56A6-4816-8E79-D8F02E37761D}" type="presParOf" srcId="{10AE148A-9A16-43F0-8863-B41EBB2CA21E}" destId="{0B109FDD-8369-4BC7-B5EC-A7DFDD3884B5}" srcOrd="0" destOrd="4" presId="urn:microsoft.com/office/officeart/2005/8/layout/pyramid1"/>
    <dgm:cxn modelId="{BA9F79D5-C145-49C2-BDD7-E7CC329FF477}" type="presOf" srcId="{54F8FC93-02A6-404C-96E3-7D4EE843A50E}" destId="{0B109FDD-8369-4BC7-B5EC-A7DFDD3884B5}" srcOrd="0" destOrd="0" presId="urn:microsoft.com/office/officeart/2005/8/layout/pyramid1"/>
    <dgm:cxn modelId="{C16F4CA4-5946-44B3-A34F-8F9AC777AE54}" type="presParOf" srcId="{10AE148A-9A16-43F0-8863-B41EBB2CA21E}" destId="{D0320F1C-E9C0-4C90-97F6-B1B838A2C7C1}" srcOrd="1" destOrd="4" presId="urn:microsoft.com/office/officeart/2005/8/layout/pyramid1"/>
    <dgm:cxn modelId="{272FBBC6-1148-44B6-A485-38D6EDFC7F2B}" type="presOf" srcId="{54F8FC93-02A6-404C-96E3-7D4EE843A50E}" destId="{D0320F1C-E9C0-4C90-97F6-B1B838A2C7C1}" srcOrd="1" destOrd="0" presId="urn:microsoft.com/office/officeart/2005/8/layout/pyramid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E1437B7-24AC-47E8-A073-725DC0C06E95}"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zh-CN" altLang="en-US"/>
        </a:p>
      </dgm:t>
    </dgm:pt>
    <dgm:pt modelId="{0E233E2B-755A-4C54-BBC5-0D4C9838D03E}">
      <dgm:prSet phldrT="[文本]" custT="1"/>
      <dgm:spPr/>
      <dgm:t>
        <a:bodyPr/>
        <a:lstStyle/>
        <a:p>
          <a:r>
            <a:rPr lang="en-US" altLang="zh-CN" sz="3000" b="1" dirty="0" smtClean="0">
              <a:effectLst>
                <a:outerShdw blurRad="38100" dist="38100" dir="2700000" algn="tl">
                  <a:srgbClr val="000000">
                    <a:alpha val="43137"/>
                  </a:srgbClr>
                </a:outerShdw>
              </a:effectLst>
            </a:rPr>
            <a:t>PQR</a:t>
          </a:r>
          <a:r>
            <a:rPr lang="zh-CN" altLang="en-US" sz="1400" b="0" dirty="0" smtClean="0">
              <a:solidFill>
                <a:srgbClr val="FF0000"/>
              </a:solidFill>
            </a:rPr>
            <a:t>（</a:t>
          </a:r>
          <a:r>
            <a:rPr lang="en-US" altLang="zh-CN" sz="1400" b="0" dirty="0" smtClean="0">
              <a:solidFill>
                <a:srgbClr val="FF0000"/>
              </a:solidFill>
            </a:rPr>
            <a:t>Procedure Qualification Record </a:t>
          </a:r>
          <a:r>
            <a:rPr lang="zh-CN" altLang="en-US" sz="1400" b="0" dirty="0" smtClean="0">
              <a:solidFill>
                <a:srgbClr val="FF0000"/>
              </a:solidFill>
            </a:rPr>
            <a:t>）</a:t>
          </a:r>
          <a:endParaRPr lang="zh-CN" altLang="en-US" sz="1400" b="0" dirty="0">
            <a:solidFill>
              <a:srgbClr val="FF0000"/>
            </a:solidFill>
          </a:endParaRPr>
        </a:p>
      </dgm:t>
    </dgm:pt>
    <dgm:pt modelId="{C1DFDB6A-C96B-4F53-8095-593D7A629B12}" cxnId="{2A0D8769-1DB6-4445-89AF-AF36D1093A96}" type="parTrans">
      <dgm:prSet/>
      <dgm:spPr/>
      <dgm:t>
        <a:bodyPr/>
        <a:lstStyle/>
        <a:p>
          <a:endParaRPr lang="zh-CN" altLang="en-US"/>
        </a:p>
      </dgm:t>
    </dgm:pt>
    <dgm:pt modelId="{85D7C0BA-3CF5-4554-9115-AC53EA379524}" cxnId="{2A0D8769-1DB6-4445-89AF-AF36D1093A96}" type="sibTrans">
      <dgm:prSet/>
      <dgm:spPr/>
      <dgm:t>
        <a:bodyPr/>
        <a:lstStyle/>
        <a:p>
          <a:endParaRPr lang="zh-CN" altLang="en-US"/>
        </a:p>
      </dgm:t>
    </dgm:pt>
    <dgm:pt modelId="{52C164D0-44E2-4008-93E9-9A88EBFD9C02}">
      <dgm:prSet phldrT="[文本]" custT="1"/>
      <dgm:spPr/>
      <dgm:t>
        <a:bodyPr/>
        <a:lstStyle/>
        <a:p>
          <a:r>
            <a:rPr lang="en-US" altLang="zh-CN" sz="3100" b="1" dirty="0" smtClean="0">
              <a:effectLst>
                <a:outerShdw blurRad="38100" dist="38100" dir="2700000" algn="tl">
                  <a:srgbClr val="000000">
                    <a:alpha val="43137"/>
                  </a:srgbClr>
                </a:outerShdw>
              </a:effectLst>
            </a:rPr>
            <a:t>WPS</a:t>
          </a:r>
          <a:r>
            <a:rPr lang="zh-CN" altLang="en-US" sz="1400" dirty="0" smtClean="0">
              <a:solidFill>
                <a:srgbClr val="FF0000"/>
              </a:solidFill>
            </a:rPr>
            <a:t>（</a:t>
          </a:r>
          <a:r>
            <a:rPr lang="en-US" altLang="zh-CN" sz="1400" dirty="0" smtClean="0">
              <a:solidFill>
                <a:srgbClr val="FF0000"/>
              </a:solidFill>
            </a:rPr>
            <a:t>Welding  Procedure  Specification</a:t>
          </a:r>
          <a:r>
            <a:rPr lang="zh-CN" altLang="en-US" sz="1400" dirty="0" smtClean="0">
              <a:solidFill>
                <a:srgbClr val="FF0000"/>
              </a:solidFill>
            </a:rPr>
            <a:t>）</a:t>
          </a:r>
          <a:endParaRPr lang="zh-CN" altLang="en-US" sz="1400" dirty="0">
            <a:solidFill>
              <a:srgbClr val="FF0000"/>
            </a:solidFill>
          </a:endParaRPr>
        </a:p>
      </dgm:t>
    </dgm:pt>
    <dgm:pt modelId="{449546F3-3685-412B-B47B-862E3608A4A6}" cxnId="{5E8FE0D8-4D9D-4D69-83B8-20261CADBFC8}" type="parTrans">
      <dgm:prSet/>
      <dgm:spPr/>
      <dgm:t>
        <a:bodyPr/>
        <a:lstStyle/>
        <a:p>
          <a:endParaRPr lang="zh-CN" altLang="en-US"/>
        </a:p>
      </dgm:t>
    </dgm:pt>
    <dgm:pt modelId="{4726220E-5A64-4F97-8F9E-70A861EB678A}" cxnId="{5E8FE0D8-4D9D-4D69-83B8-20261CADBFC8}" type="sibTrans">
      <dgm:prSet/>
      <dgm:spPr/>
      <dgm:t>
        <a:bodyPr/>
        <a:lstStyle/>
        <a:p>
          <a:endParaRPr lang="zh-CN" altLang="en-US"/>
        </a:p>
      </dgm:t>
    </dgm:pt>
    <dgm:pt modelId="{5D8B84C9-FC69-4CD3-A154-CCD4EAF863E7}" type="pres">
      <dgm:prSet presAssocID="{FE1437B7-24AC-47E8-A073-725DC0C06E95}" presName="outerComposite" presStyleCnt="0">
        <dgm:presLayoutVars>
          <dgm:chMax val="5"/>
          <dgm:dir/>
          <dgm:resizeHandles val="exact"/>
        </dgm:presLayoutVars>
      </dgm:prSet>
      <dgm:spPr/>
      <dgm:t>
        <a:bodyPr/>
        <a:lstStyle/>
        <a:p>
          <a:endParaRPr lang="zh-CN" altLang="en-US"/>
        </a:p>
      </dgm:t>
    </dgm:pt>
    <dgm:pt modelId="{8EE791BC-A513-474B-A52A-1B3998359BFA}" type="pres">
      <dgm:prSet presAssocID="{FE1437B7-24AC-47E8-A073-725DC0C06E95}" presName="dummyMaxCanvas" presStyleCnt="0">
        <dgm:presLayoutVars/>
      </dgm:prSet>
      <dgm:spPr/>
    </dgm:pt>
    <dgm:pt modelId="{BDF95F2F-4D9D-4C42-A73E-1B3C097DD883}" type="pres">
      <dgm:prSet presAssocID="{FE1437B7-24AC-47E8-A073-725DC0C06E95}" presName="TwoNodes_1" presStyleLbl="node1" presStyleIdx="0" presStyleCnt="2" custScaleX="81390">
        <dgm:presLayoutVars>
          <dgm:bulletEnabled val="1"/>
        </dgm:presLayoutVars>
      </dgm:prSet>
      <dgm:spPr/>
      <dgm:t>
        <a:bodyPr/>
        <a:lstStyle/>
        <a:p>
          <a:endParaRPr lang="zh-CN" altLang="en-US"/>
        </a:p>
      </dgm:t>
    </dgm:pt>
    <dgm:pt modelId="{D0A6320A-B826-4232-9C51-27AF8E8A6115}" type="pres">
      <dgm:prSet presAssocID="{FE1437B7-24AC-47E8-A073-725DC0C06E95}" presName="TwoNodes_2" presStyleLbl="node1" presStyleIdx="1" presStyleCnt="2" custScaleX="81067" custLinFactNeighborX="1195" custLinFactNeighborY="-3299">
        <dgm:presLayoutVars>
          <dgm:bulletEnabled val="1"/>
        </dgm:presLayoutVars>
      </dgm:prSet>
      <dgm:spPr/>
      <dgm:t>
        <a:bodyPr/>
        <a:lstStyle/>
        <a:p>
          <a:endParaRPr lang="zh-CN" altLang="en-US"/>
        </a:p>
      </dgm:t>
    </dgm:pt>
    <dgm:pt modelId="{D14370B3-3A07-4D2A-9A39-B99DE6FA0DB7}" type="pres">
      <dgm:prSet presAssocID="{FE1437B7-24AC-47E8-A073-725DC0C06E95}" presName="TwoConn_1-2" presStyleLbl="fgAccFollowNode1" presStyleIdx="0" presStyleCnt="1">
        <dgm:presLayoutVars>
          <dgm:bulletEnabled val="1"/>
        </dgm:presLayoutVars>
      </dgm:prSet>
      <dgm:spPr/>
      <dgm:t>
        <a:bodyPr/>
        <a:lstStyle/>
        <a:p>
          <a:endParaRPr lang="zh-CN" altLang="en-US"/>
        </a:p>
      </dgm:t>
    </dgm:pt>
    <dgm:pt modelId="{6DF18ADA-1A84-407E-A4F1-18C5D67156C8}" type="pres">
      <dgm:prSet presAssocID="{FE1437B7-24AC-47E8-A073-725DC0C06E95}" presName="TwoNodes_1_text" presStyleLbl="node1" presStyleIdx="1" presStyleCnt="2">
        <dgm:presLayoutVars>
          <dgm:bulletEnabled val="1"/>
        </dgm:presLayoutVars>
      </dgm:prSet>
      <dgm:spPr/>
      <dgm:t>
        <a:bodyPr/>
        <a:lstStyle/>
        <a:p>
          <a:endParaRPr lang="zh-CN" altLang="en-US"/>
        </a:p>
      </dgm:t>
    </dgm:pt>
    <dgm:pt modelId="{32D62D56-F875-48B3-9ED7-479DA6604FED}" type="pres">
      <dgm:prSet presAssocID="{FE1437B7-24AC-47E8-A073-725DC0C06E95}" presName="TwoNodes_2_text" presStyleLbl="node1" presStyleIdx="1" presStyleCnt="2">
        <dgm:presLayoutVars>
          <dgm:bulletEnabled val="1"/>
        </dgm:presLayoutVars>
      </dgm:prSet>
      <dgm:spPr/>
      <dgm:t>
        <a:bodyPr/>
        <a:lstStyle/>
        <a:p>
          <a:endParaRPr lang="zh-CN" altLang="en-US"/>
        </a:p>
      </dgm:t>
    </dgm:pt>
  </dgm:ptLst>
  <dgm:cxnLst>
    <dgm:cxn modelId="{609AE40A-77DB-41D3-B34F-C11CB025F435}" type="presOf" srcId="{52C164D0-44E2-4008-93E9-9A88EBFD9C02}" destId="{D0A6320A-B826-4232-9C51-27AF8E8A6115}" srcOrd="0" destOrd="0" presId="urn:microsoft.com/office/officeart/2005/8/layout/vProcess5"/>
    <dgm:cxn modelId="{31F0F1D7-9538-43B4-9C75-95379E83B888}" type="presOf" srcId="{0E233E2B-755A-4C54-BBC5-0D4C9838D03E}" destId="{BDF95F2F-4D9D-4C42-A73E-1B3C097DD883}" srcOrd="0" destOrd="0" presId="urn:microsoft.com/office/officeart/2005/8/layout/vProcess5"/>
    <dgm:cxn modelId="{75CE1E93-377D-47FC-BE3E-684A32D85BB5}" type="presOf" srcId="{0E233E2B-755A-4C54-BBC5-0D4C9838D03E}" destId="{6DF18ADA-1A84-407E-A4F1-18C5D67156C8}" srcOrd="1" destOrd="0" presId="urn:microsoft.com/office/officeart/2005/8/layout/vProcess5"/>
    <dgm:cxn modelId="{959C955A-1170-4E3A-A661-487748A4523D}" type="presOf" srcId="{85D7C0BA-3CF5-4554-9115-AC53EA379524}" destId="{D14370B3-3A07-4D2A-9A39-B99DE6FA0DB7}" srcOrd="0" destOrd="0" presId="urn:microsoft.com/office/officeart/2005/8/layout/vProcess5"/>
    <dgm:cxn modelId="{2A0D8769-1DB6-4445-89AF-AF36D1093A96}" srcId="{FE1437B7-24AC-47E8-A073-725DC0C06E95}" destId="{0E233E2B-755A-4C54-BBC5-0D4C9838D03E}" srcOrd="0" destOrd="0" parTransId="{C1DFDB6A-C96B-4F53-8095-593D7A629B12}" sibTransId="{85D7C0BA-3CF5-4554-9115-AC53EA379524}"/>
    <dgm:cxn modelId="{F2C76620-74ED-48B0-B3D6-29FB7005DAE0}" type="presOf" srcId="{52C164D0-44E2-4008-93E9-9A88EBFD9C02}" destId="{32D62D56-F875-48B3-9ED7-479DA6604FED}" srcOrd="1" destOrd="0" presId="urn:microsoft.com/office/officeart/2005/8/layout/vProcess5"/>
    <dgm:cxn modelId="{C8BE4B58-0782-4254-A12B-7DE0DD9AB11C}" type="presOf" srcId="{FE1437B7-24AC-47E8-A073-725DC0C06E95}" destId="{5D8B84C9-FC69-4CD3-A154-CCD4EAF863E7}" srcOrd="0" destOrd="0" presId="urn:microsoft.com/office/officeart/2005/8/layout/vProcess5"/>
    <dgm:cxn modelId="{5E8FE0D8-4D9D-4D69-83B8-20261CADBFC8}" srcId="{FE1437B7-24AC-47E8-A073-725DC0C06E95}" destId="{52C164D0-44E2-4008-93E9-9A88EBFD9C02}" srcOrd="1" destOrd="0" parTransId="{449546F3-3685-412B-B47B-862E3608A4A6}" sibTransId="{4726220E-5A64-4F97-8F9E-70A861EB678A}"/>
    <dgm:cxn modelId="{EB606635-C80E-4D3C-AA0B-BF0F08C2E6A1}" type="presParOf" srcId="{5D8B84C9-FC69-4CD3-A154-CCD4EAF863E7}" destId="{8EE791BC-A513-474B-A52A-1B3998359BFA}" srcOrd="0" destOrd="0" presId="urn:microsoft.com/office/officeart/2005/8/layout/vProcess5"/>
    <dgm:cxn modelId="{532EF4B9-3035-4FAF-A305-F5480003D18D}" type="presParOf" srcId="{5D8B84C9-FC69-4CD3-A154-CCD4EAF863E7}" destId="{BDF95F2F-4D9D-4C42-A73E-1B3C097DD883}" srcOrd="1" destOrd="0" presId="urn:microsoft.com/office/officeart/2005/8/layout/vProcess5"/>
    <dgm:cxn modelId="{A69176F5-F643-4827-B788-9B59CFB9C4D2}" type="presParOf" srcId="{5D8B84C9-FC69-4CD3-A154-CCD4EAF863E7}" destId="{D0A6320A-B826-4232-9C51-27AF8E8A6115}" srcOrd="2" destOrd="0" presId="urn:microsoft.com/office/officeart/2005/8/layout/vProcess5"/>
    <dgm:cxn modelId="{4BC2CCEC-A88B-4BC2-AC6B-2D02E44DAB79}" type="presParOf" srcId="{5D8B84C9-FC69-4CD3-A154-CCD4EAF863E7}" destId="{D14370B3-3A07-4D2A-9A39-B99DE6FA0DB7}" srcOrd="3" destOrd="0" presId="urn:microsoft.com/office/officeart/2005/8/layout/vProcess5"/>
    <dgm:cxn modelId="{9435647A-00C0-4DC4-B2B8-4E10857F4837}" type="presParOf" srcId="{5D8B84C9-FC69-4CD3-A154-CCD4EAF863E7}" destId="{6DF18ADA-1A84-407E-A4F1-18C5D67156C8}" srcOrd="4" destOrd="0" presId="urn:microsoft.com/office/officeart/2005/8/layout/vProcess5"/>
    <dgm:cxn modelId="{DB5768F4-DB02-4366-BD29-2E26F031D413}" type="presParOf" srcId="{5D8B84C9-FC69-4CD3-A154-CCD4EAF863E7}" destId="{32D62D56-F875-48B3-9ED7-479DA6604FED}" srcOrd="5"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4F6A55-AF76-42FA-8133-1F61CC2196D7}">
      <dsp:nvSpPr>
        <dsp:cNvPr id="0" name=""/>
        <dsp:cNvSpPr/>
      </dsp:nvSpPr>
      <dsp:spPr>
        <a:xfrm>
          <a:off x="1608780" y="0"/>
          <a:ext cx="4343279" cy="1257112"/>
        </a:xfrm>
        <a:prstGeom prst="trapezoid">
          <a:avLst>
            <a:gd name="adj" fmla="val 68182"/>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ts val="0"/>
            </a:spcAft>
          </a:pPr>
          <a:r>
            <a:rPr lang="zh-CN" altLang="en-US" sz="1600" b="0" kern="120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法律：</a:t>
          </a:r>
          <a:r>
            <a:rPr lang="en-US" altLang="zh-CN" sz="1600" b="0" kern="120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a:t>
          </a:r>
          <a:r>
            <a:rPr lang="zh-CN" altLang="en-US" sz="1600" b="0" kern="120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特种设备安全法</a:t>
          </a:r>
          <a:r>
            <a:rPr lang="en-US" altLang="zh-CN" sz="1600" b="0" kern="120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a:t>
          </a:r>
        </a:p>
        <a:p>
          <a:pPr lvl="0" algn="ctr" defTabSz="711200">
            <a:lnSpc>
              <a:spcPct val="100000"/>
            </a:lnSpc>
            <a:spcBef>
              <a:spcPct val="0"/>
            </a:spcBef>
            <a:spcAft>
              <a:spcPts val="0"/>
            </a:spcAft>
          </a:pPr>
          <a:r>
            <a:rPr lang="en-US" altLang="zh-CN" sz="1600" b="0" kern="120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a:t>
          </a:r>
          <a:r>
            <a:rPr lang="zh-CN" altLang="en-US" sz="1600" b="0" kern="120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安全生产法</a:t>
          </a:r>
          <a:r>
            <a:rPr lang="en-US" altLang="zh-CN" sz="1600" b="0" kern="120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a:t>
          </a:r>
        </a:p>
        <a:p>
          <a:pPr lvl="0" algn="ctr" defTabSz="711200">
            <a:lnSpc>
              <a:spcPct val="100000"/>
            </a:lnSpc>
            <a:spcBef>
              <a:spcPct val="0"/>
            </a:spcBef>
            <a:spcAft>
              <a:spcPts val="0"/>
            </a:spcAft>
          </a:pPr>
          <a:r>
            <a:rPr lang="en-US" altLang="zh-CN" sz="1600" b="0" kern="120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a:t>
          </a:r>
          <a:r>
            <a:rPr lang="zh-CN" altLang="en-US" sz="1600" b="0" kern="120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石油天然气管道保护法</a:t>
          </a:r>
          <a:r>
            <a:rPr lang="en-US" altLang="zh-CN" sz="1600" b="0" kern="120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a:t>
          </a:r>
        </a:p>
        <a:p>
          <a:pPr lvl="0" algn="ctr" defTabSz="711200">
            <a:lnSpc>
              <a:spcPct val="100000"/>
            </a:lnSpc>
            <a:spcBef>
              <a:spcPct val="0"/>
            </a:spcBef>
            <a:spcAft>
              <a:spcPts val="0"/>
            </a:spcAft>
          </a:pPr>
          <a:r>
            <a:rPr lang="en-US" altLang="zh-CN" sz="1600" b="0" kern="120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a:t>
          </a:r>
          <a:r>
            <a:rPr lang="zh-CN" altLang="en-US" sz="1600" b="0" kern="120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行政许可法</a:t>
          </a:r>
          <a:r>
            <a:rPr lang="en-US" altLang="zh-CN" sz="1600" b="0" kern="120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a:t>
          </a:r>
        </a:p>
        <a:p>
          <a:pPr lvl="0" algn="ctr" defTabSz="711200">
            <a:lnSpc>
              <a:spcPct val="100000"/>
            </a:lnSpc>
            <a:spcBef>
              <a:spcPct val="0"/>
            </a:spcBef>
            <a:spcAft>
              <a:spcPts val="0"/>
            </a:spcAft>
          </a:pPr>
          <a:r>
            <a:rPr lang="en-US" altLang="zh-CN" sz="1600" b="0" kern="120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a:t>
          </a:r>
          <a:r>
            <a:rPr lang="zh-CN" altLang="en-US" sz="1600" b="0" kern="120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大气污染防治法</a:t>
          </a:r>
          <a:r>
            <a:rPr lang="en-US" altLang="zh-CN" sz="1600" b="0" kern="1200" cap="none" spc="0" dirty="0" smtClean="0">
              <a:ln w="10160">
                <a:solidFill>
                  <a:schemeClr val="accent1"/>
                </a:solidFill>
                <a:prstDash val="solid"/>
              </a:ln>
              <a:solidFill>
                <a:schemeClr val="bg2"/>
              </a:solidFill>
              <a:effectLst>
                <a:outerShdw blurRad="38100" dist="32000" dir="5400000" algn="tl">
                  <a:srgbClr val="000000">
                    <a:alpha val="30000"/>
                  </a:srgbClr>
                </a:outerShdw>
              </a:effectLst>
            </a:rPr>
            <a:t>》</a:t>
          </a:r>
        </a:p>
      </dsp:txBody>
      <dsp:txXfrm>
        <a:off x="1608780" y="0"/>
        <a:ext cx="4343279" cy="1257112"/>
      </dsp:txXfrm>
    </dsp:sp>
    <dsp:sp modelId="{9A56E92F-1921-4DEC-BF03-8ADFFF0D8FCE}">
      <dsp:nvSpPr>
        <dsp:cNvPr id="0" name=""/>
        <dsp:cNvSpPr/>
      </dsp:nvSpPr>
      <dsp:spPr>
        <a:xfrm>
          <a:off x="1371763" y="1257112"/>
          <a:ext cx="4817313" cy="1168323"/>
        </a:xfrm>
        <a:prstGeom prst="trapezoid">
          <a:avLst>
            <a:gd name="adj" fmla="val 68182"/>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kern="1200" dirty="0" smtClean="0"/>
            <a:t>条例：</a:t>
          </a:r>
          <a:r>
            <a:rPr lang="en-US" altLang="zh-CN" sz="1600" b="1" kern="1200" dirty="0" smtClean="0"/>
            <a:t>《</a:t>
          </a:r>
          <a:r>
            <a:rPr lang="zh-CN" altLang="en-US" sz="1600" b="1" kern="1200" dirty="0" smtClean="0"/>
            <a:t>特种设备安全监察条例</a:t>
          </a:r>
          <a:r>
            <a:rPr lang="en-US" altLang="zh-CN" sz="1600" b="1" kern="1200" dirty="0" smtClean="0"/>
            <a:t>》</a:t>
          </a:r>
        </a:p>
        <a:p>
          <a:pPr lvl="0" algn="ctr" defTabSz="711200">
            <a:lnSpc>
              <a:spcPct val="90000"/>
            </a:lnSpc>
            <a:spcBef>
              <a:spcPct val="0"/>
            </a:spcBef>
            <a:spcAft>
              <a:spcPct val="35000"/>
            </a:spcAft>
          </a:pPr>
          <a:r>
            <a:rPr lang="en-US" altLang="zh-CN" sz="1600" b="1" kern="1200" dirty="0" smtClean="0"/>
            <a:t>《</a:t>
          </a:r>
          <a:r>
            <a:rPr lang="zh-CN" altLang="en-US" sz="1600" b="1" kern="1200" dirty="0" smtClean="0"/>
            <a:t>危险化学品安全管理条例</a:t>
          </a:r>
          <a:r>
            <a:rPr lang="en-US" altLang="zh-CN" sz="1600" b="1" kern="1200" dirty="0" smtClean="0"/>
            <a:t>》</a:t>
          </a:r>
          <a:endParaRPr lang="zh-CN" altLang="en-US" sz="1600" b="1" kern="1200" dirty="0"/>
        </a:p>
      </dsp:txBody>
      <dsp:txXfrm>
        <a:off x="2214792" y="1257112"/>
        <a:ext cx="3131254" cy="1168323"/>
      </dsp:txXfrm>
    </dsp:sp>
    <dsp:sp modelId="{53C7C4F4-A48C-4375-A65D-94670507A0A9}">
      <dsp:nvSpPr>
        <dsp:cNvPr id="0" name=""/>
        <dsp:cNvSpPr/>
      </dsp:nvSpPr>
      <dsp:spPr>
        <a:xfrm>
          <a:off x="1328894" y="2425436"/>
          <a:ext cx="4903050" cy="1170133"/>
        </a:xfrm>
        <a:prstGeom prst="trapezoid">
          <a:avLst>
            <a:gd name="adj" fmla="val 68182"/>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kern="1200" dirty="0" smtClean="0"/>
            <a:t>规章：以国家质检总局局长令发布的办法、规定、规则</a:t>
          </a:r>
          <a:endParaRPr lang="zh-CN" altLang="en-US" sz="1600" b="1" kern="1200" dirty="0"/>
        </a:p>
      </dsp:txBody>
      <dsp:txXfrm>
        <a:off x="2186928" y="2425436"/>
        <a:ext cx="3186982" cy="1170133"/>
      </dsp:txXfrm>
    </dsp:sp>
    <dsp:sp modelId="{ABA9B2C3-8F34-4B6A-8551-61FAE6222A11}">
      <dsp:nvSpPr>
        <dsp:cNvPr id="0" name=""/>
        <dsp:cNvSpPr/>
      </dsp:nvSpPr>
      <dsp:spPr>
        <a:xfrm>
          <a:off x="1080130" y="3595570"/>
          <a:ext cx="5400579" cy="1044809"/>
        </a:xfrm>
        <a:prstGeom prst="trapezoid">
          <a:avLst>
            <a:gd name="adj" fmla="val 68182"/>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b="1" kern="1200" dirty="0" smtClean="0"/>
            <a:t>技术法规：</a:t>
          </a:r>
          <a:r>
            <a:rPr lang="en-US" altLang="zh-CN" sz="1800" b="1" kern="1200" dirty="0" smtClean="0"/>
            <a:t>TSG D7003-2010《</a:t>
          </a:r>
          <a:r>
            <a:rPr lang="zh-CN" altLang="en-US" sz="1800" b="1" kern="1200" dirty="0" smtClean="0"/>
            <a:t>压力管道定期检验规则：长输（油气）管道</a:t>
          </a:r>
          <a:endParaRPr lang="zh-CN" altLang="en-US" sz="1800" b="1" kern="1200" dirty="0"/>
        </a:p>
      </dsp:txBody>
      <dsp:txXfrm>
        <a:off x="2025231" y="3595570"/>
        <a:ext cx="3510376" cy="1044809"/>
      </dsp:txXfrm>
    </dsp:sp>
    <dsp:sp modelId="{0B109FDD-8369-4BC7-B5EC-A7DFDD3884B5}">
      <dsp:nvSpPr>
        <dsp:cNvPr id="0" name=""/>
        <dsp:cNvSpPr/>
      </dsp:nvSpPr>
      <dsp:spPr>
        <a:xfrm>
          <a:off x="1080103" y="4640379"/>
          <a:ext cx="5400632" cy="904236"/>
        </a:xfrm>
        <a:prstGeom prst="trapezoid">
          <a:avLst>
            <a:gd name="adj" fmla="val 68182"/>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kern="1200" dirty="0" smtClean="0"/>
            <a:t>技术标准：国家、行业、企业甚至是个人制订的，生产、市场、贸易文件，非强制性，除非技术法规引用的标准。</a:t>
          </a:r>
          <a:endParaRPr lang="zh-CN" altLang="en-US" sz="1600" b="1" kern="1200" dirty="0"/>
        </a:p>
      </dsp:txBody>
      <dsp:txXfrm>
        <a:off x="2025214" y="4640379"/>
        <a:ext cx="3510411" cy="90423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DF95F2F-4D9D-4C42-A73E-1B3C097DD883}">
      <dsp:nvSpPr>
        <dsp:cNvPr id="0" name=""/>
        <dsp:cNvSpPr/>
      </dsp:nvSpPr>
      <dsp:spPr>
        <a:xfrm>
          <a:off x="655421" y="0"/>
          <a:ext cx="5732915" cy="157520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en-US" altLang="zh-CN" sz="3000" b="1" kern="1200" dirty="0" smtClean="0">
              <a:effectLst>
                <a:outerShdw blurRad="38100" dist="38100" dir="2700000" algn="tl">
                  <a:srgbClr val="000000">
                    <a:alpha val="43137"/>
                  </a:srgbClr>
                </a:outerShdw>
              </a:effectLst>
            </a:rPr>
            <a:t>PQR</a:t>
          </a:r>
          <a:r>
            <a:rPr lang="zh-CN" altLang="en-US" sz="1400" b="0" kern="1200" dirty="0" smtClean="0">
              <a:solidFill>
                <a:srgbClr val="FF0000"/>
              </a:solidFill>
            </a:rPr>
            <a:t>（</a:t>
          </a:r>
          <a:r>
            <a:rPr lang="en-US" altLang="zh-CN" sz="1400" b="0" kern="1200" dirty="0" smtClean="0">
              <a:solidFill>
                <a:srgbClr val="FF0000"/>
              </a:solidFill>
            </a:rPr>
            <a:t>Procedure Qualification Record </a:t>
          </a:r>
          <a:r>
            <a:rPr lang="zh-CN" altLang="en-US" sz="1400" b="0" kern="1200" dirty="0" smtClean="0">
              <a:solidFill>
                <a:srgbClr val="FF0000"/>
              </a:solidFill>
            </a:rPr>
            <a:t>）</a:t>
          </a:r>
          <a:endParaRPr lang="zh-CN" altLang="en-US" sz="1400" b="0" kern="1200" dirty="0">
            <a:solidFill>
              <a:srgbClr val="FF0000"/>
            </a:solidFill>
          </a:endParaRPr>
        </a:p>
      </dsp:txBody>
      <dsp:txXfrm>
        <a:off x="655421" y="0"/>
        <a:ext cx="4482905" cy="1575207"/>
      </dsp:txXfrm>
    </dsp:sp>
    <dsp:sp modelId="{D0A6320A-B826-4232-9C51-27AF8E8A6115}">
      <dsp:nvSpPr>
        <dsp:cNvPr id="0" name=""/>
        <dsp:cNvSpPr/>
      </dsp:nvSpPr>
      <dsp:spPr>
        <a:xfrm>
          <a:off x="1993986" y="1873287"/>
          <a:ext cx="5710164" cy="157520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r>
            <a:rPr lang="en-US" altLang="zh-CN" sz="3100" b="1" kern="1200" dirty="0" smtClean="0">
              <a:effectLst>
                <a:outerShdw blurRad="38100" dist="38100" dir="2700000" algn="tl">
                  <a:srgbClr val="000000">
                    <a:alpha val="43137"/>
                  </a:srgbClr>
                </a:outerShdw>
              </a:effectLst>
            </a:rPr>
            <a:t>WPS</a:t>
          </a:r>
          <a:r>
            <a:rPr lang="zh-CN" altLang="en-US" sz="1400" kern="1200" dirty="0" smtClean="0">
              <a:solidFill>
                <a:srgbClr val="FF0000"/>
              </a:solidFill>
            </a:rPr>
            <a:t>（</a:t>
          </a:r>
          <a:r>
            <a:rPr lang="en-US" altLang="zh-CN" sz="1400" kern="1200" dirty="0" smtClean="0">
              <a:solidFill>
                <a:srgbClr val="FF0000"/>
              </a:solidFill>
            </a:rPr>
            <a:t>Welding  Procedure  Specification</a:t>
          </a:r>
          <a:r>
            <a:rPr lang="zh-CN" altLang="en-US" sz="1400" kern="1200" dirty="0" smtClean="0">
              <a:solidFill>
                <a:srgbClr val="FF0000"/>
              </a:solidFill>
            </a:rPr>
            <a:t>）</a:t>
          </a:r>
          <a:endParaRPr lang="zh-CN" altLang="en-US" sz="1400" kern="1200" dirty="0">
            <a:solidFill>
              <a:srgbClr val="FF0000"/>
            </a:solidFill>
          </a:endParaRPr>
        </a:p>
      </dsp:txBody>
      <dsp:txXfrm>
        <a:off x="1993986" y="1873287"/>
        <a:ext cx="3872455" cy="1575207"/>
      </dsp:txXfrm>
    </dsp:sp>
    <dsp:sp modelId="{D14370B3-3A07-4D2A-9A39-B99DE6FA0DB7}">
      <dsp:nvSpPr>
        <dsp:cNvPr id="0" name=""/>
        <dsp:cNvSpPr/>
      </dsp:nvSpPr>
      <dsp:spPr>
        <a:xfrm>
          <a:off x="6019874" y="1238288"/>
          <a:ext cx="1023885" cy="1023885"/>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zh-CN" altLang="en-US" sz="3600" kern="1200"/>
        </a:p>
      </dsp:txBody>
      <dsp:txXfrm>
        <a:off x="6019874" y="1238288"/>
        <a:ext cx="1023885" cy="1023885"/>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pyraLvlNode" val="level"/>
          <dgm:param type="pyraAcctTxNode" val="acctTx"/>
          <dgm:param type="pyraAcctBkgdNode" val="acctBkgd"/>
          <dgm:param type="linDir" val="fromB"/>
          <dgm:param type="txDir" val="fromT"/>
          <dgm:param type="pyraAcctPos" val="aft"/>
          <dgm:param type="pyraAcctTxMar" val="step"/>
        </dgm:alg>
      </dgm:if>
      <dgm:else name="Name3">
        <dgm:alg type="pyra">
          <dgm:param type="pyraLvlNode" val="level"/>
          <dgm:param type="pyraAcctTxNode" val="acctTx"/>
          <dgm:param type="pyraAcctBkgdNode" val="acctBkgd"/>
          <dgm:param type="linDir" val="fromB"/>
          <dgm:param type="txDir" val="fromT"/>
          <dgm:param type="pyraAcctPos" val="bef"/>
          <dgm:param type="pyraAcctTxMar" val="step"/>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6147"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6148"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6149"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200">
                <a:solidFill>
                  <a:schemeClr val="tx1"/>
                </a:solidFill>
                <a:latin typeface="Arial" panose="020B0604020202020204" pitchFamily="34" charset="0"/>
                <a:ea typeface="宋体" panose="02010600030101010101" pitchFamily="2" charset="-122"/>
              </a:defRPr>
            </a:lvl1pPr>
          </a:lstStyle>
          <a:p>
            <a:pPr>
              <a:defRPr/>
            </a:pPr>
            <a:fld id="{17B67A59-C796-417D-9AB4-C37B5DF7FF88}"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1157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200">
                <a:solidFill>
                  <a:schemeClr val="tx1"/>
                </a:solidFill>
                <a:latin typeface="Arial" panose="020B0604020202020204" pitchFamily="34" charset="0"/>
                <a:ea typeface="宋体" panose="02010600030101010101" pitchFamily="2" charset="-122"/>
              </a:defRPr>
            </a:lvl1pPr>
          </a:lstStyle>
          <a:p>
            <a:pPr>
              <a:defRPr/>
            </a:pPr>
            <a:fld id="{97D2AEB1-BDE0-4D51-94FD-7A4E51252D43}"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Rectangle 26"/>
          <p:cNvSpPr>
            <a:spLocks noChangeArrowheads="1"/>
          </p:cNvSpPr>
          <p:nvPr userDrawn="1"/>
        </p:nvSpPr>
        <p:spPr bwMode="ltGray">
          <a:xfrm>
            <a:off x="417513" y="10985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lgn="ctr" eaLnBrk="1" hangingPunct="1">
              <a:defRPr/>
            </a:pPr>
            <a:endParaRPr kumimoji="1" lang="zh-CN" altLang="zh-CN" sz="2400">
              <a:solidFill>
                <a:schemeClr val="tx1"/>
              </a:solidFill>
              <a:latin typeface="Tahoma" panose="020B0604030504040204" pitchFamily="34" charset="0"/>
              <a:ea typeface="宋体" panose="02010600030101010101" pitchFamily="2" charset="-122"/>
            </a:endParaRPr>
          </a:p>
        </p:txBody>
      </p:sp>
      <p:sp>
        <p:nvSpPr>
          <p:cNvPr id="3" name="Rectangle 27"/>
          <p:cNvSpPr>
            <a:spLocks noChangeArrowheads="1"/>
          </p:cNvSpPr>
          <p:nvPr userDrawn="1"/>
        </p:nvSpPr>
        <p:spPr bwMode="ltGray">
          <a:xfrm>
            <a:off x="800100" y="10985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lgn="ctr" eaLnBrk="1" hangingPunct="1">
              <a:defRPr/>
            </a:pPr>
            <a:endParaRPr kumimoji="1" lang="zh-CN" altLang="zh-CN" sz="2400">
              <a:solidFill>
                <a:schemeClr val="tx1"/>
              </a:solidFill>
              <a:latin typeface="Tahoma" panose="020B0604030504040204" pitchFamily="34" charset="0"/>
              <a:ea typeface="宋体" panose="02010600030101010101" pitchFamily="2" charset="-122"/>
            </a:endParaRPr>
          </a:p>
        </p:txBody>
      </p:sp>
      <p:sp>
        <p:nvSpPr>
          <p:cNvPr id="4" name="Rectangle 28"/>
          <p:cNvSpPr>
            <a:spLocks noChangeArrowheads="1"/>
          </p:cNvSpPr>
          <p:nvPr userDrawn="1"/>
        </p:nvSpPr>
        <p:spPr bwMode="ltGray">
          <a:xfrm>
            <a:off x="541338" y="15208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lgn="ctr" eaLnBrk="1" hangingPunct="1">
              <a:defRPr/>
            </a:pPr>
            <a:endParaRPr kumimoji="1" lang="zh-CN" altLang="zh-CN" sz="2400">
              <a:solidFill>
                <a:schemeClr val="tx1"/>
              </a:solidFill>
              <a:latin typeface="Tahoma" panose="020B0604030504040204" pitchFamily="34" charset="0"/>
              <a:ea typeface="宋体" panose="02010600030101010101" pitchFamily="2" charset="-122"/>
            </a:endParaRPr>
          </a:p>
        </p:txBody>
      </p:sp>
      <p:sp>
        <p:nvSpPr>
          <p:cNvPr id="5" name="Rectangle 29"/>
          <p:cNvSpPr>
            <a:spLocks noChangeArrowheads="1"/>
          </p:cNvSpPr>
          <p:nvPr userDrawn="1"/>
        </p:nvSpPr>
        <p:spPr bwMode="ltGray">
          <a:xfrm>
            <a:off x="911225" y="15208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lgn="ctr" eaLnBrk="1" hangingPunct="1">
              <a:defRPr/>
            </a:pPr>
            <a:endParaRPr kumimoji="1" lang="zh-CN" altLang="zh-CN" sz="2400">
              <a:solidFill>
                <a:schemeClr val="tx1"/>
              </a:solidFill>
              <a:latin typeface="Tahoma" panose="020B0604030504040204" pitchFamily="34" charset="0"/>
              <a:ea typeface="宋体" panose="02010600030101010101" pitchFamily="2" charset="-122"/>
            </a:endParaRPr>
          </a:p>
        </p:txBody>
      </p:sp>
      <p:sp>
        <p:nvSpPr>
          <p:cNvPr id="6" name="Rectangle 30"/>
          <p:cNvSpPr>
            <a:spLocks noChangeArrowheads="1"/>
          </p:cNvSpPr>
          <p:nvPr userDrawn="1"/>
        </p:nvSpPr>
        <p:spPr bwMode="ltGray">
          <a:xfrm>
            <a:off x="127000" y="14478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lgn="ctr" eaLnBrk="1" hangingPunct="1">
              <a:defRPr/>
            </a:pPr>
            <a:endParaRPr kumimoji="1" lang="zh-CN" altLang="zh-CN" sz="2400">
              <a:solidFill>
                <a:schemeClr val="tx1"/>
              </a:solidFill>
              <a:latin typeface="Tahoma" panose="020B0604030504040204" pitchFamily="34" charset="0"/>
              <a:ea typeface="宋体" panose="02010600030101010101" pitchFamily="2" charset="-122"/>
            </a:endParaRPr>
          </a:p>
        </p:txBody>
      </p:sp>
      <p:sp>
        <p:nvSpPr>
          <p:cNvPr id="7" name="Rectangle 31"/>
          <p:cNvSpPr>
            <a:spLocks noChangeArrowheads="1"/>
          </p:cNvSpPr>
          <p:nvPr userDrawn="1"/>
        </p:nvSpPr>
        <p:spPr bwMode="gray">
          <a:xfrm>
            <a:off x="762000" y="99060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lgn="ctr" eaLnBrk="1" hangingPunct="1">
              <a:defRPr/>
            </a:pPr>
            <a:endParaRPr kumimoji="1" lang="zh-CN" altLang="zh-CN" sz="2400">
              <a:solidFill>
                <a:schemeClr val="tx1"/>
              </a:solidFill>
              <a:latin typeface="Tahoma" panose="020B0604030504040204" pitchFamily="34" charset="0"/>
              <a:ea typeface="宋体" panose="02010600030101010101" pitchFamily="2" charset="-122"/>
            </a:endParaRPr>
          </a:p>
        </p:txBody>
      </p:sp>
      <p:sp>
        <p:nvSpPr>
          <p:cNvPr id="8" name="Rectangle 32"/>
          <p:cNvSpPr>
            <a:spLocks noChangeArrowheads="1"/>
          </p:cNvSpPr>
          <p:nvPr userDrawn="1"/>
        </p:nvSpPr>
        <p:spPr bwMode="gray">
          <a:xfrm>
            <a:off x="442913" y="1781175"/>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lgn="ctr" eaLnBrk="1" hangingPunct="1">
              <a:defRPr/>
            </a:pPr>
            <a:endParaRPr kumimoji="1" lang="zh-CN" altLang="zh-CN" sz="2400">
              <a:solidFill>
                <a:schemeClr val="tx1"/>
              </a:solidFill>
              <a:latin typeface="Tahoma" panose="020B0604030504040204" pitchFamily="34" charset="0"/>
              <a:ea typeface="宋体" panose="02010600030101010101" pitchFamily="2" charset="-122"/>
            </a:endParaRPr>
          </a:p>
        </p:txBody>
      </p:sp>
      <p:sp>
        <p:nvSpPr>
          <p:cNvPr id="9" name="Text Box 33"/>
          <p:cNvSpPr txBox="1">
            <a:spLocks noChangeArrowheads="1"/>
          </p:cNvSpPr>
          <p:nvPr userDrawn="1"/>
        </p:nvSpPr>
        <p:spPr bwMode="auto">
          <a:xfrm>
            <a:off x="4284663" y="5876925"/>
            <a:ext cx="48593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eaLnBrk="1" hangingPunct="1">
              <a:spcBef>
                <a:spcPct val="50000"/>
              </a:spcBef>
              <a:defRPr/>
            </a:pPr>
            <a:endParaRPr lang="zh-CN" altLang="zh-CN" sz="1800">
              <a:solidFill>
                <a:schemeClr val="tx1"/>
              </a:solidFill>
              <a:ea typeface="宋体" panose="02010600030101010101" pitchFamily="2" charset="-122"/>
            </a:endParaRPr>
          </a:p>
        </p:txBody>
      </p:sp>
      <p:sp>
        <p:nvSpPr>
          <p:cNvPr id="10" name="Text Box 34"/>
          <p:cNvSpPr txBox="1">
            <a:spLocks noChangeArrowheads="1"/>
          </p:cNvSpPr>
          <p:nvPr userDrawn="1"/>
        </p:nvSpPr>
        <p:spPr bwMode="auto">
          <a:xfrm>
            <a:off x="2124075" y="2997200"/>
            <a:ext cx="20161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eaLnBrk="1" hangingPunct="1">
              <a:spcBef>
                <a:spcPct val="50000"/>
              </a:spcBef>
              <a:defRPr/>
            </a:pPr>
            <a:endParaRPr lang="zh-CN" altLang="zh-CN" sz="1800">
              <a:solidFill>
                <a:schemeClr val="tx1"/>
              </a:solidFill>
              <a:ea typeface="宋体" panose="02010600030101010101" pitchFamily="2" charset="-122"/>
            </a:endParaRPr>
          </a:p>
        </p:txBody>
      </p:sp>
      <p:sp>
        <p:nvSpPr>
          <p:cNvPr id="11" name="Text Box 35"/>
          <p:cNvSpPr txBox="1">
            <a:spLocks noChangeArrowheads="1"/>
          </p:cNvSpPr>
          <p:nvPr userDrawn="1"/>
        </p:nvSpPr>
        <p:spPr bwMode="auto">
          <a:xfrm>
            <a:off x="1547813" y="3933825"/>
            <a:ext cx="15113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eaLnBrk="1" hangingPunct="1">
              <a:spcBef>
                <a:spcPct val="50000"/>
              </a:spcBef>
              <a:defRPr/>
            </a:pPr>
            <a:endParaRPr lang="zh-CN" altLang="zh-CN" sz="1800">
              <a:solidFill>
                <a:schemeClr val="tx1"/>
              </a:solidFill>
              <a:ea typeface="宋体" panose="02010600030101010101" pitchFamily="2" charset="-122"/>
            </a:endParaRPr>
          </a:p>
        </p:txBody>
      </p:sp>
      <p:sp>
        <p:nvSpPr>
          <p:cNvPr id="12" name="Text Box 36"/>
          <p:cNvSpPr txBox="1">
            <a:spLocks noChangeArrowheads="1"/>
          </p:cNvSpPr>
          <p:nvPr userDrawn="1"/>
        </p:nvSpPr>
        <p:spPr bwMode="auto">
          <a:xfrm>
            <a:off x="1671638" y="1922463"/>
            <a:ext cx="31162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eaLnBrk="1" hangingPunct="1">
              <a:defRPr/>
            </a:pPr>
            <a:endParaRPr lang="zh-CN" altLang="zh-CN" sz="1800">
              <a:solidFill>
                <a:schemeClr val="tx1"/>
              </a:solidFill>
              <a:ea typeface="宋体" panose="02010600030101010101" pitchFamily="2" charset="-122"/>
            </a:endParaRPr>
          </a:p>
        </p:txBody>
      </p:sp>
      <p:sp>
        <p:nvSpPr>
          <p:cNvPr id="13" name="Line 37"/>
          <p:cNvSpPr>
            <a:spLocks noChangeShapeType="1"/>
          </p:cNvSpPr>
          <p:nvPr userDrawn="1"/>
        </p:nvSpPr>
        <p:spPr bwMode="auto">
          <a:xfrm flipV="1">
            <a:off x="611188" y="6453188"/>
            <a:ext cx="7924800" cy="0"/>
          </a:xfrm>
          <a:prstGeom prst="line">
            <a:avLst/>
          </a:prstGeom>
          <a:noFill/>
          <a:ln w="3175">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15" name="Group 39"/>
          <p:cNvGrpSpPr/>
          <p:nvPr userDrawn="1"/>
        </p:nvGrpSpPr>
        <p:grpSpPr bwMode="auto">
          <a:xfrm>
            <a:off x="7585075" y="33338"/>
            <a:ext cx="1727200" cy="1150937"/>
            <a:chOff x="4695" y="28"/>
            <a:chExt cx="1088" cy="725"/>
          </a:xfrm>
        </p:grpSpPr>
        <p:grpSp>
          <p:nvGrpSpPr>
            <p:cNvPr id="16" name="Group 40"/>
            <p:cNvGrpSpPr/>
            <p:nvPr userDrawn="1"/>
          </p:nvGrpSpPr>
          <p:grpSpPr bwMode="auto">
            <a:xfrm>
              <a:off x="4695" y="28"/>
              <a:ext cx="726" cy="725"/>
              <a:chOff x="4423" y="65"/>
              <a:chExt cx="726" cy="725"/>
            </a:xfrm>
          </p:grpSpPr>
          <p:sp>
            <p:nvSpPr>
              <p:cNvPr id="18" name="AutoShape 41"/>
              <p:cNvSpPr>
                <a:spLocks noChangeArrowheads="1"/>
              </p:cNvSpPr>
              <p:nvPr userDrawn="1"/>
            </p:nvSpPr>
            <p:spPr bwMode="auto">
              <a:xfrm>
                <a:off x="4423" y="65"/>
                <a:ext cx="726" cy="725"/>
              </a:xfrm>
              <a:custGeom>
                <a:avLst/>
                <a:gdLst>
                  <a:gd name="T0" fmla="*/ 12 w 21600"/>
                  <a:gd name="T1" fmla="*/ 0 h 21600"/>
                  <a:gd name="T2" fmla="*/ 4 w 21600"/>
                  <a:gd name="T3" fmla="*/ 4 h 21600"/>
                  <a:gd name="T4" fmla="*/ 0 w 21600"/>
                  <a:gd name="T5" fmla="*/ 12 h 21600"/>
                  <a:gd name="T6" fmla="*/ 4 w 21600"/>
                  <a:gd name="T7" fmla="*/ 21 h 21600"/>
                  <a:gd name="T8" fmla="*/ 12 w 21600"/>
                  <a:gd name="T9" fmla="*/ 24 h 21600"/>
                  <a:gd name="T10" fmla="*/ 21 w 21600"/>
                  <a:gd name="T11" fmla="*/ 21 h 21600"/>
                  <a:gd name="T12" fmla="*/ 24 w 21600"/>
                  <a:gd name="T13" fmla="*/ 12 h 21600"/>
                  <a:gd name="T14" fmla="*/ 21 w 21600"/>
                  <a:gd name="T15" fmla="*/ 4 h 21600"/>
                  <a:gd name="T16" fmla="*/ 0 60000 65536"/>
                  <a:gd name="T17" fmla="*/ 0 60000 65536"/>
                  <a:gd name="T18" fmla="*/ 0 60000 65536"/>
                  <a:gd name="T19" fmla="*/ 0 60000 65536"/>
                  <a:gd name="T20" fmla="*/ 0 60000 65536"/>
                  <a:gd name="T21" fmla="*/ 0 60000 65536"/>
                  <a:gd name="T22" fmla="*/ 0 60000 65536"/>
                  <a:gd name="T23" fmla="*/ 0 60000 65536"/>
                  <a:gd name="T24" fmla="*/ 3154 w 21600"/>
                  <a:gd name="T25" fmla="*/ 3158 h 21600"/>
                  <a:gd name="T26" fmla="*/ 18446 w 21600"/>
                  <a:gd name="T27" fmla="*/ 1844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05" y="10800"/>
                    </a:moveTo>
                    <a:cubicBezTo>
                      <a:pt x="2205" y="15547"/>
                      <a:pt x="6053" y="19395"/>
                      <a:pt x="10800" y="19395"/>
                    </a:cubicBezTo>
                    <a:cubicBezTo>
                      <a:pt x="15547" y="19395"/>
                      <a:pt x="19395" y="15547"/>
                      <a:pt x="19395" y="10800"/>
                    </a:cubicBezTo>
                    <a:cubicBezTo>
                      <a:pt x="19395" y="6053"/>
                      <a:pt x="15547" y="2205"/>
                      <a:pt x="10800" y="2205"/>
                    </a:cubicBezTo>
                    <a:cubicBezTo>
                      <a:pt x="6053" y="2205"/>
                      <a:pt x="2205" y="6053"/>
                      <a:pt x="2205" y="10800"/>
                    </a:cubicBezTo>
                    <a:close/>
                  </a:path>
                </a:pathLst>
              </a:custGeom>
              <a:solidFill>
                <a:srgbClr val="336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AutoShape 42"/>
              <p:cNvSpPr>
                <a:spLocks noChangeAspect="1" noChangeArrowheads="1"/>
              </p:cNvSpPr>
              <p:nvPr userDrawn="1"/>
            </p:nvSpPr>
            <p:spPr bwMode="auto">
              <a:xfrm rot="-10117659">
                <a:off x="4521" y="157"/>
                <a:ext cx="538" cy="537"/>
              </a:xfrm>
              <a:custGeom>
                <a:avLst/>
                <a:gdLst>
                  <a:gd name="T0" fmla="*/ 7 w 21600"/>
                  <a:gd name="T1" fmla="*/ 0 h 21600"/>
                  <a:gd name="T2" fmla="*/ 2 w 21600"/>
                  <a:gd name="T3" fmla="*/ 2 h 21600"/>
                  <a:gd name="T4" fmla="*/ 0 w 21600"/>
                  <a:gd name="T5" fmla="*/ 7 h 21600"/>
                  <a:gd name="T6" fmla="*/ 2 w 21600"/>
                  <a:gd name="T7" fmla="*/ 11 h 21600"/>
                  <a:gd name="T8" fmla="*/ 7 w 21600"/>
                  <a:gd name="T9" fmla="*/ 13 h 21600"/>
                  <a:gd name="T10" fmla="*/ 11 w 21600"/>
                  <a:gd name="T11" fmla="*/ 11 h 21600"/>
                  <a:gd name="T12" fmla="*/ 13 w 21600"/>
                  <a:gd name="T13" fmla="*/ 7 h 21600"/>
                  <a:gd name="T14" fmla="*/ 11 w 21600"/>
                  <a:gd name="T15" fmla="*/ 2 h 21600"/>
                  <a:gd name="T16" fmla="*/ 0 60000 65536"/>
                  <a:gd name="T17" fmla="*/ 0 60000 65536"/>
                  <a:gd name="T18" fmla="*/ 0 60000 65536"/>
                  <a:gd name="T19" fmla="*/ 0 60000 65536"/>
                  <a:gd name="T20" fmla="*/ 0 60000 65536"/>
                  <a:gd name="T21" fmla="*/ 0 60000 65536"/>
                  <a:gd name="T22" fmla="*/ 0 60000 65536"/>
                  <a:gd name="T23" fmla="*/ 0 60000 65536"/>
                  <a:gd name="T24" fmla="*/ 3172 w 21600"/>
                  <a:gd name="T25" fmla="*/ 3178 h 21600"/>
                  <a:gd name="T26" fmla="*/ 18428 w 21600"/>
                  <a:gd name="T27" fmla="*/ 1842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41" y="10800"/>
                    </a:moveTo>
                    <a:cubicBezTo>
                      <a:pt x="2241" y="15527"/>
                      <a:pt x="6073" y="19359"/>
                      <a:pt x="10800" y="19359"/>
                    </a:cubicBezTo>
                    <a:cubicBezTo>
                      <a:pt x="15527" y="19359"/>
                      <a:pt x="19359" y="15527"/>
                      <a:pt x="19359" y="10800"/>
                    </a:cubicBezTo>
                    <a:cubicBezTo>
                      <a:pt x="19359" y="6073"/>
                      <a:pt x="15527" y="2241"/>
                      <a:pt x="10800" y="2241"/>
                    </a:cubicBezTo>
                    <a:cubicBezTo>
                      <a:pt x="6073" y="2241"/>
                      <a:pt x="2241" y="6073"/>
                      <a:pt x="2241" y="10800"/>
                    </a:cubicBezTo>
                    <a:close/>
                  </a:path>
                </a:pathLst>
              </a:custGeom>
              <a:solidFill>
                <a:srgbClr val="336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useBgFill="1">
            <p:nvSpPr>
              <p:cNvPr id="20" name="Rectangle 43"/>
              <p:cNvSpPr>
                <a:spLocks noChangeAspect="1" noChangeArrowheads="1"/>
              </p:cNvSpPr>
              <p:nvPr userDrawn="1"/>
            </p:nvSpPr>
            <p:spPr bwMode="auto">
              <a:xfrm>
                <a:off x="4981" y="332"/>
                <a:ext cx="162" cy="203"/>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defRPr/>
                </a:pPr>
                <a:endParaRPr lang="zh-CN" altLang="en-US"/>
              </a:p>
            </p:txBody>
          </p:sp>
        </p:grpSp>
        <p:sp>
          <p:nvSpPr>
            <p:cNvPr id="17" name="Rectangle 44"/>
            <p:cNvSpPr>
              <a:spLocks noChangeArrowheads="1"/>
            </p:cNvSpPr>
            <p:nvPr userDrawn="1"/>
          </p:nvSpPr>
          <p:spPr bwMode="auto">
            <a:xfrm>
              <a:off x="4923" y="228"/>
              <a:ext cx="860" cy="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lgn="just" eaLnBrk="1" hangingPunct="1">
                <a:defRPr/>
              </a:pPr>
              <a:r>
                <a:rPr kumimoji="1" lang="en-US" altLang="zh-CN" b="1">
                  <a:solidFill>
                    <a:srgbClr val="333399"/>
                  </a:solidFill>
                  <a:latin typeface="Times New Roman" panose="02020603050405020304" pitchFamily="18" charset="0"/>
                  <a:ea typeface="宋体" panose="02010600030101010101" pitchFamily="2" charset="-122"/>
                </a:rPr>
                <a:t>CSEI</a:t>
              </a:r>
              <a:endParaRPr kumimoji="1" lang="en-US" altLang="zh-CN" b="1">
                <a:solidFill>
                  <a:srgbClr val="333399"/>
                </a:solidFill>
                <a:latin typeface="Times New Roman" panose="02020603050405020304" pitchFamily="18" charset="0"/>
                <a:ea typeface="宋体" panose="02010600030101010101" pitchFamily="2" charset="-122"/>
              </a:endParaRPr>
            </a:p>
          </p:txBody>
        </p:sp>
      </p:grpSp>
    </p:spTree>
  </p:cSld>
  <p:clrMapOvr>
    <a:masterClrMapping/>
  </p:clrMapOvr>
  <p:transition advClick="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advClick="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advClick="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剪贴画占位符 3"/>
          <p:cNvSpPr>
            <a:spLocks noGrp="1"/>
          </p:cNvSpPr>
          <p:nvPr>
            <p:ph type="clipArt" sz="half" idx="2"/>
          </p:nvPr>
        </p:nvSpPr>
        <p:spPr>
          <a:xfrm>
            <a:off x="4648200" y="1600200"/>
            <a:ext cx="4038600" cy="4525963"/>
          </a:xfrm>
          <a:prstGeom prst="rect">
            <a:avLst/>
          </a:prstGeom>
        </p:spPr>
        <p:txBody>
          <a:bodyPr/>
          <a:lstStyle/>
          <a:p>
            <a:pPr lvl="0"/>
            <a:endParaRPr lang="zh-CN" altLang="en-US" noProof="0"/>
          </a:p>
        </p:txBody>
      </p:sp>
    </p:spTree>
  </p:cSld>
  <p:clrMapOvr>
    <a:masterClrMapping/>
  </p:clrMapOvr>
  <p:transition advClick="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
        <p:nvSpPr>
          <p:cNvPr id="3" name="表格占位符 2"/>
          <p:cNvSpPr>
            <a:spLocks noGrp="1"/>
          </p:cNvSpPr>
          <p:nvPr>
            <p:ph type="tbl" idx="1"/>
          </p:nvPr>
        </p:nvSpPr>
        <p:spPr>
          <a:xfrm>
            <a:off x="457200" y="1600200"/>
            <a:ext cx="8229600" cy="4525963"/>
          </a:xfrm>
          <a:prstGeom prst="rect">
            <a:avLst/>
          </a:prstGeom>
        </p:spPr>
        <p:txBody>
          <a:bodyPr/>
          <a:lstStyle/>
          <a:p>
            <a:pPr lvl="0"/>
            <a:endParaRPr lang="zh-CN" altLang="en-US" noProof="0"/>
          </a:p>
        </p:txBody>
      </p:sp>
    </p:spTree>
  </p:cSld>
  <p:clrMapOvr>
    <a:masterClrMapping/>
  </p:clrMapOvr>
  <p:transition advClick="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advClick="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p:transition advClick="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45232" y="274638"/>
            <a:ext cx="5915000" cy="490066"/>
          </a:xfrm>
          <a:prstGeom prst="rect">
            <a:avLst/>
          </a:prstGeom>
        </p:spPr>
        <p:txBody>
          <a:bodyPr/>
          <a:lstStyle/>
          <a:p>
            <a:r>
              <a:rPr lang="zh-CN" altLang="en-US"/>
              <a:t>单击此处编辑母版标题样式</a:t>
            </a:r>
            <a:endParaRPr 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a:prstGeom prst="rect">
            <a:avLst/>
          </a:prstGeom>
        </p:spPr>
        <p:txBody>
          <a:bodyPr anchor="t"/>
          <a:lstStyle>
            <a:lvl1pPr algn="l">
              <a:defRPr sz="4400" b="0" cap="all"/>
            </a:lvl1pPr>
          </a:lstStyle>
          <a:p>
            <a:r>
              <a:rPr lang="zh-CN" altLang="en-US"/>
              <a:t>单击此处编辑母版标题样式</a:t>
            </a:r>
            <a:endParaRPr lang="en-US"/>
          </a:p>
        </p:txBody>
      </p:sp>
      <p:sp>
        <p:nvSpPr>
          <p:cNvPr id="3" name="文本占位符 2"/>
          <p:cNvSpPr>
            <a:spLocks noGrp="1"/>
          </p:cNvSpPr>
          <p:nvPr>
            <p:ph type="body" idx="1"/>
          </p:nvPr>
        </p:nvSpPr>
        <p:spPr>
          <a:xfrm>
            <a:off x="685800" y="1428747"/>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日期占位符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lstStyle>
            <a:lvl1pPr latinLnBrk="1">
              <a:defRPr>
                <a:ea typeface="Gulim" panose="020B0600000101010101" pitchFamily="50" charset="-127"/>
              </a:defRPr>
            </a:lvl1pPr>
          </a:lstStyle>
          <a:p>
            <a:pPr eaLnBrk="1" hangingPunct="1">
              <a:defRPr/>
            </a:pPr>
            <a:fld id="{4AC7DB99-4ACA-44E0-A9B0-79D06ED59716}" type="datetime1">
              <a:rPr kumimoji="1" lang="zh-CN" altLang="en-US" sz="1200" smtClean="0">
                <a:solidFill>
                  <a:prstClr val="black"/>
                </a:solidFill>
              </a:rPr>
            </a:fld>
            <a:endParaRPr kumimoji="1" lang="en-US" altLang="zh-CN" sz="1200">
              <a:solidFill>
                <a:prstClr val="black"/>
              </a:solidFill>
            </a:endParaRPr>
          </a:p>
        </p:txBody>
      </p:sp>
      <p:sp>
        <p:nvSpPr>
          <p:cNvPr id="5" name="页脚占位符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lstStyle>
            <a:lvl1pPr latinLnBrk="1">
              <a:defRPr kumimoji="0">
                <a:ea typeface="Gulim" panose="020B0600000101010101" pitchFamily="50" charset="-127"/>
              </a:defRPr>
            </a:lvl1pPr>
          </a:lstStyle>
          <a:p>
            <a:pPr eaLnBrk="1" hangingPunct="1">
              <a:defRPr/>
            </a:pPr>
            <a:r>
              <a:rPr lang="en-US" altLang="zh-CN" sz="1200">
                <a:solidFill>
                  <a:prstClr val="black"/>
                </a:solidFill>
              </a:rPr>
              <a:t>13911135857, herenyang@163.com</a:t>
            </a:r>
            <a:endParaRPr lang="zh-CN" altLang="en-US" sz="1200">
              <a:solidFill>
                <a:prstClr val="black"/>
              </a:solidFill>
            </a:endParaRPr>
          </a:p>
        </p:txBody>
      </p:sp>
      <p:sp>
        <p:nvSpPr>
          <p:cNvPr id="6" name="灯片编号占位符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lstStyle>
            <a:lvl1pPr latinLnBrk="1">
              <a:defRPr kumimoji="0">
                <a:ea typeface="Gulim" panose="020B0600000101010101" pitchFamily="50" charset="-127"/>
              </a:defRPr>
            </a:lvl1pPr>
          </a:lstStyle>
          <a:p>
            <a:pPr eaLnBrk="1" hangingPunct="1">
              <a:defRPr/>
            </a:pPr>
            <a:fld id="{050A910A-8F58-48A4-92AE-C2AEA5145A7C}" type="slidenum">
              <a:rPr lang="en-US" altLang="zh-CN" sz="1200">
                <a:solidFill>
                  <a:prstClr val="black"/>
                </a:solidFill>
              </a:rPr>
            </a:fld>
            <a:endParaRPr lang="zh-CN" altLang="en-US" sz="1200">
              <a:solidFill>
                <a:prstClr val="black"/>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745232" y="274638"/>
            <a:ext cx="5915000" cy="490066"/>
          </a:xfrm>
          <a:prstGeom prst="rect">
            <a:avLst/>
          </a:prstGeom>
        </p:spPr>
        <p:txBody>
          <a:bodyPr/>
          <a:lstStyle/>
          <a:p>
            <a:r>
              <a:rPr lang="zh-CN" altLang="en-US"/>
              <a:t>单击此处编辑母版标题样式</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advClick="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transition advClick="0">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656" y="2130529"/>
            <a:ext cx="7772688" cy="1469778"/>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312" y="3886776"/>
            <a:ext cx="6401376" cy="1751929"/>
          </a:xfrm>
          <a:prstGeom prst="rect">
            <a:avLst/>
          </a:prstGeom>
        </p:spPr>
        <p:txBody>
          <a:bodyPr/>
          <a:lstStyle>
            <a:lvl1pPr marL="0" indent="0" algn="ctr">
              <a:buNone/>
              <a:defRPr/>
            </a:lvl1pPr>
            <a:lvl2pPr marL="414655" indent="0" algn="ctr">
              <a:buNone/>
              <a:defRPr/>
            </a:lvl2pPr>
            <a:lvl3pPr marL="829310" indent="0" algn="ctr">
              <a:buNone/>
              <a:defRPr/>
            </a:lvl3pPr>
            <a:lvl4pPr marL="1243965" indent="0" algn="ctr">
              <a:buNone/>
              <a:defRPr/>
            </a:lvl4pPr>
            <a:lvl5pPr marL="1658620" indent="0" algn="ctr">
              <a:buNone/>
              <a:defRPr/>
            </a:lvl5pPr>
            <a:lvl6pPr marL="2072640" indent="0" algn="ctr">
              <a:buNone/>
              <a:defRPr/>
            </a:lvl6pPr>
            <a:lvl7pPr marL="2487295" indent="0" algn="ctr">
              <a:buNone/>
              <a:defRPr/>
            </a:lvl7pPr>
            <a:lvl8pPr marL="2901950" indent="0" algn="ctr">
              <a:buNone/>
              <a:defRPr/>
            </a:lvl8pPr>
            <a:lvl9pPr marL="3316605" indent="0" algn="ctr">
              <a:buNone/>
              <a:defRPr/>
            </a:lvl9pPr>
          </a:lstStyle>
          <a:p>
            <a:r>
              <a:rPr lang="zh-CN" altLang="en-US" smtClean="0"/>
              <a:t>单击此处编辑母版副标题样式</a:t>
            </a:r>
            <a:endParaRPr lang="zh-CN" altLang="en-US"/>
          </a:p>
        </p:txBody>
      </p:sp>
    </p:spTree>
  </p:cSld>
  <p:clrMapOvr>
    <a:masterClrMapping/>
  </p:clrMapOvr>
  <p:transition advClick="0">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6624" y="274954"/>
            <a:ext cx="8230752"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6624" y="1600776"/>
            <a:ext cx="8230752" cy="452593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advClick="0">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1668" y="4406453"/>
            <a:ext cx="7772688" cy="1361811"/>
          </a:xfrm>
          <a:prstGeom prst="rect">
            <a:avLst/>
          </a:prstGeom>
        </p:spPr>
        <p:txBody>
          <a:bodyPr anchor="t"/>
          <a:lstStyle>
            <a:lvl1pPr algn="l">
              <a:defRPr sz="3625"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1668" y="2906445"/>
            <a:ext cx="7772688" cy="1500008"/>
          </a:xfrm>
          <a:prstGeom prst="rect">
            <a:avLst/>
          </a:prstGeom>
        </p:spPr>
        <p:txBody>
          <a:bodyPr anchor="b"/>
          <a:lstStyle>
            <a:lvl1pPr marL="0" indent="0">
              <a:buNone/>
              <a:defRPr sz="1815"/>
            </a:lvl1pPr>
            <a:lvl2pPr marL="414655" indent="0">
              <a:buNone/>
              <a:defRPr sz="1630"/>
            </a:lvl2pPr>
            <a:lvl3pPr marL="829310" indent="0">
              <a:buNone/>
              <a:defRPr sz="1450"/>
            </a:lvl3pPr>
            <a:lvl4pPr marL="1243965" indent="0">
              <a:buNone/>
              <a:defRPr sz="1270"/>
            </a:lvl4pPr>
            <a:lvl5pPr marL="1658620" indent="0">
              <a:buNone/>
              <a:defRPr sz="1270"/>
            </a:lvl5pPr>
            <a:lvl6pPr marL="2072640" indent="0">
              <a:buNone/>
              <a:defRPr sz="1270"/>
            </a:lvl6pPr>
            <a:lvl7pPr marL="2487295" indent="0">
              <a:buNone/>
              <a:defRPr sz="1270"/>
            </a:lvl7pPr>
            <a:lvl8pPr marL="2901950" indent="0">
              <a:buNone/>
              <a:defRPr sz="1270"/>
            </a:lvl8pPr>
            <a:lvl9pPr marL="3316605" indent="0">
              <a:buNone/>
              <a:defRPr sz="1270"/>
            </a:lvl9pPr>
          </a:lstStyle>
          <a:p>
            <a:pPr lvl="0"/>
            <a:r>
              <a:rPr lang="zh-CN" altLang="en-US" smtClean="0"/>
              <a:t>单击此处编辑母版文本样式</a:t>
            </a:r>
            <a:endParaRPr lang="zh-CN" altLang="en-US" smtClean="0"/>
          </a:p>
        </p:txBody>
      </p:sp>
    </p:spTree>
  </p:cSld>
  <p:clrMapOvr>
    <a:masterClrMapping/>
  </p:clrMapOvr>
  <p:transition advClick="0">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6624" y="274954"/>
            <a:ext cx="8230752"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6624" y="1600776"/>
            <a:ext cx="4046234" cy="4525935"/>
          </a:xfrm>
          <a:prstGeom prst="rect">
            <a:avLst/>
          </a:prstGeom>
        </p:spPr>
        <p:txBody>
          <a:bodyPr/>
          <a:lstStyle>
            <a:lvl1pPr>
              <a:defRPr sz="2540"/>
            </a:lvl1pPr>
            <a:lvl2pPr>
              <a:defRPr sz="2175"/>
            </a:lvl2pPr>
            <a:lvl3pPr>
              <a:defRPr sz="1815"/>
            </a:lvl3pPr>
            <a:lvl4pPr>
              <a:defRPr sz="1630"/>
            </a:lvl4pPr>
            <a:lvl5pPr>
              <a:defRPr sz="1630"/>
            </a:lvl5pPr>
            <a:lvl6pPr>
              <a:defRPr sz="1630"/>
            </a:lvl6pPr>
            <a:lvl7pPr>
              <a:defRPr sz="1630"/>
            </a:lvl7pPr>
            <a:lvl8pPr>
              <a:defRPr sz="1630"/>
            </a:lvl8pPr>
            <a:lvl9pPr>
              <a:defRPr sz="163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1142" y="1600776"/>
            <a:ext cx="4046235" cy="4525935"/>
          </a:xfrm>
          <a:prstGeom prst="rect">
            <a:avLst/>
          </a:prstGeom>
        </p:spPr>
        <p:txBody>
          <a:bodyPr/>
          <a:lstStyle>
            <a:lvl1pPr>
              <a:defRPr sz="2540"/>
            </a:lvl1pPr>
            <a:lvl2pPr>
              <a:defRPr sz="2175"/>
            </a:lvl2pPr>
            <a:lvl3pPr>
              <a:defRPr sz="1815"/>
            </a:lvl3pPr>
            <a:lvl4pPr>
              <a:defRPr sz="1630"/>
            </a:lvl4pPr>
            <a:lvl5pPr>
              <a:defRPr sz="1630"/>
            </a:lvl5pPr>
            <a:lvl6pPr>
              <a:defRPr sz="1630"/>
            </a:lvl6pPr>
            <a:lvl7pPr>
              <a:defRPr sz="1630"/>
            </a:lvl7pPr>
            <a:lvl8pPr>
              <a:defRPr sz="1630"/>
            </a:lvl8pPr>
            <a:lvl9pPr>
              <a:defRPr sz="163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advClick="0">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6624" y="274954"/>
            <a:ext cx="8230752"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6624" y="1534557"/>
            <a:ext cx="4040472" cy="640599"/>
          </a:xfrm>
          <a:prstGeom prst="rect">
            <a:avLst/>
          </a:prstGeom>
        </p:spPr>
        <p:txBody>
          <a:bodyPr anchor="b"/>
          <a:lstStyle>
            <a:lvl1pPr marL="0" indent="0">
              <a:buNone/>
              <a:defRPr sz="2175" b="1"/>
            </a:lvl1pPr>
            <a:lvl2pPr marL="414655" indent="0">
              <a:buNone/>
              <a:defRPr sz="1815" b="1"/>
            </a:lvl2pPr>
            <a:lvl3pPr marL="829310" indent="0">
              <a:buNone/>
              <a:defRPr sz="1630" b="1"/>
            </a:lvl3pPr>
            <a:lvl4pPr marL="1243965" indent="0">
              <a:buNone/>
              <a:defRPr sz="1450" b="1"/>
            </a:lvl4pPr>
            <a:lvl5pPr marL="1658620" indent="0">
              <a:buNone/>
              <a:defRPr sz="1450" b="1"/>
            </a:lvl5pPr>
            <a:lvl6pPr marL="2072640" indent="0">
              <a:buNone/>
              <a:defRPr sz="1450" b="1"/>
            </a:lvl6pPr>
            <a:lvl7pPr marL="2487295" indent="0">
              <a:buNone/>
              <a:defRPr sz="1450" b="1"/>
            </a:lvl7pPr>
            <a:lvl8pPr marL="2901950" indent="0">
              <a:buNone/>
              <a:defRPr sz="1450" b="1"/>
            </a:lvl8pPr>
            <a:lvl9pPr marL="3316605" indent="0">
              <a:buNone/>
              <a:defRPr sz="145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6624" y="2175155"/>
            <a:ext cx="4040472" cy="3951555"/>
          </a:xfrm>
          <a:prstGeom prst="rect">
            <a:avLst/>
          </a:prstGeom>
        </p:spPr>
        <p:txBody>
          <a:bodyPr/>
          <a:lstStyle>
            <a:lvl1pPr>
              <a:defRPr sz="2175"/>
            </a:lvl1pPr>
            <a:lvl2pPr>
              <a:defRPr sz="1815"/>
            </a:lvl2pPr>
            <a:lvl3pPr>
              <a:defRPr sz="1630"/>
            </a:lvl3pPr>
            <a:lvl4pPr>
              <a:defRPr sz="1450"/>
            </a:lvl4pPr>
            <a:lvl5pPr>
              <a:defRPr sz="1450"/>
            </a:lvl5pPr>
            <a:lvl6pPr>
              <a:defRPr sz="1450"/>
            </a:lvl6pPr>
            <a:lvl7pPr>
              <a:defRPr sz="1450"/>
            </a:lvl7pPr>
            <a:lvl8pPr>
              <a:defRPr sz="1450"/>
            </a:lvl8pPr>
            <a:lvl9pPr>
              <a:defRPr sz="145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464" y="1534557"/>
            <a:ext cx="4041913" cy="640599"/>
          </a:xfrm>
          <a:prstGeom prst="rect">
            <a:avLst/>
          </a:prstGeom>
        </p:spPr>
        <p:txBody>
          <a:bodyPr anchor="b"/>
          <a:lstStyle>
            <a:lvl1pPr marL="0" indent="0">
              <a:buNone/>
              <a:defRPr sz="2175" b="1"/>
            </a:lvl1pPr>
            <a:lvl2pPr marL="414655" indent="0">
              <a:buNone/>
              <a:defRPr sz="1815" b="1"/>
            </a:lvl2pPr>
            <a:lvl3pPr marL="829310" indent="0">
              <a:buNone/>
              <a:defRPr sz="1630" b="1"/>
            </a:lvl3pPr>
            <a:lvl4pPr marL="1243965" indent="0">
              <a:buNone/>
              <a:defRPr sz="1450" b="1"/>
            </a:lvl4pPr>
            <a:lvl5pPr marL="1658620" indent="0">
              <a:buNone/>
              <a:defRPr sz="1450" b="1"/>
            </a:lvl5pPr>
            <a:lvl6pPr marL="2072640" indent="0">
              <a:buNone/>
              <a:defRPr sz="1450" b="1"/>
            </a:lvl6pPr>
            <a:lvl7pPr marL="2487295" indent="0">
              <a:buNone/>
              <a:defRPr sz="1450" b="1"/>
            </a:lvl7pPr>
            <a:lvl8pPr marL="2901950" indent="0">
              <a:buNone/>
              <a:defRPr sz="1450" b="1"/>
            </a:lvl8pPr>
            <a:lvl9pPr marL="3316605" indent="0">
              <a:buNone/>
              <a:defRPr sz="145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464" y="2175155"/>
            <a:ext cx="4041913" cy="3951555"/>
          </a:xfrm>
          <a:prstGeom prst="rect">
            <a:avLst/>
          </a:prstGeom>
        </p:spPr>
        <p:txBody>
          <a:bodyPr/>
          <a:lstStyle>
            <a:lvl1pPr>
              <a:defRPr sz="2175"/>
            </a:lvl1pPr>
            <a:lvl2pPr>
              <a:defRPr sz="1815"/>
            </a:lvl2pPr>
            <a:lvl3pPr>
              <a:defRPr sz="1630"/>
            </a:lvl3pPr>
            <a:lvl4pPr>
              <a:defRPr sz="1450"/>
            </a:lvl4pPr>
            <a:lvl5pPr>
              <a:defRPr sz="1450"/>
            </a:lvl5pPr>
            <a:lvl6pPr>
              <a:defRPr sz="1450"/>
            </a:lvl6pPr>
            <a:lvl7pPr>
              <a:defRPr sz="1450"/>
            </a:lvl7pPr>
            <a:lvl8pPr>
              <a:defRPr sz="1450"/>
            </a:lvl8pPr>
            <a:lvl9pPr>
              <a:defRPr sz="145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advClick="0">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6624" y="274954"/>
            <a:ext cx="8230752"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advClick="0">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Click="0">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6624" y="273514"/>
            <a:ext cx="3009107" cy="1161715"/>
          </a:xfrm>
          <a:prstGeom prst="rect">
            <a:avLst/>
          </a:prstGeom>
        </p:spPr>
        <p:txBody>
          <a:bodyPr anchor="b"/>
          <a:lstStyle>
            <a:lvl1pPr algn="l">
              <a:defRPr sz="181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206" y="273514"/>
            <a:ext cx="5112171" cy="5853196"/>
          </a:xfrm>
          <a:prstGeom prst="rect">
            <a:avLst/>
          </a:prstGeom>
        </p:spPr>
        <p:txBody>
          <a:bodyPr/>
          <a:lstStyle>
            <a:lvl1pPr>
              <a:defRPr sz="2900"/>
            </a:lvl1pPr>
            <a:lvl2pPr>
              <a:defRPr sz="2540"/>
            </a:lvl2pPr>
            <a:lvl3pPr>
              <a:defRPr sz="2175"/>
            </a:lvl3pPr>
            <a:lvl4pPr>
              <a:defRPr sz="1815"/>
            </a:lvl4pPr>
            <a:lvl5pPr>
              <a:defRPr sz="1815"/>
            </a:lvl5pPr>
            <a:lvl6pPr>
              <a:defRPr sz="1815"/>
            </a:lvl6pPr>
            <a:lvl7pPr>
              <a:defRPr sz="1815"/>
            </a:lvl7pPr>
            <a:lvl8pPr>
              <a:defRPr sz="1815"/>
            </a:lvl8pPr>
            <a:lvl9pPr>
              <a:defRPr sz="181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6624" y="1435228"/>
            <a:ext cx="3009107" cy="4691482"/>
          </a:xfrm>
          <a:prstGeom prst="rect">
            <a:avLst/>
          </a:prstGeom>
        </p:spPr>
        <p:txBody>
          <a:bodyPr/>
          <a:lstStyle>
            <a:lvl1pPr marL="0" indent="0">
              <a:buNone/>
              <a:defRPr sz="1270"/>
            </a:lvl1pPr>
            <a:lvl2pPr marL="414655" indent="0">
              <a:buNone/>
              <a:defRPr sz="1090"/>
            </a:lvl2pPr>
            <a:lvl3pPr marL="829310" indent="0">
              <a:buNone/>
              <a:defRPr sz="905"/>
            </a:lvl3pPr>
            <a:lvl4pPr marL="1243965" indent="0">
              <a:buNone/>
              <a:defRPr sz="815"/>
            </a:lvl4pPr>
            <a:lvl5pPr marL="1658620" indent="0">
              <a:buNone/>
              <a:defRPr sz="815"/>
            </a:lvl5pPr>
            <a:lvl6pPr marL="2072640" indent="0">
              <a:buNone/>
              <a:defRPr sz="815"/>
            </a:lvl6pPr>
            <a:lvl7pPr marL="2487295" indent="0">
              <a:buNone/>
              <a:defRPr sz="815"/>
            </a:lvl7pPr>
            <a:lvl8pPr marL="2901950" indent="0">
              <a:buNone/>
              <a:defRPr sz="815"/>
            </a:lvl8pPr>
            <a:lvl9pPr marL="3316605" indent="0">
              <a:buNone/>
              <a:defRPr sz="815"/>
            </a:lvl9pPr>
          </a:lstStyle>
          <a:p>
            <a:pPr lvl="0"/>
            <a:r>
              <a:rPr lang="zh-CN" altLang="en-US" smtClean="0"/>
              <a:t>单击此处编辑母版文本样式</a:t>
            </a:r>
            <a:endParaRPr lang="zh-CN" altLang="en-US" smtClean="0"/>
          </a:p>
        </p:txBody>
      </p:sp>
    </p:spTree>
  </p:cSld>
  <p:clrMapOvr>
    <a:masterClrMapping/>
  </p:clrMapOvr>
  <p:transition advClick="0">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924" y="4800888"/>
            <a:ext cx="5486689" cy="565741"/>
          </a:xfrm>
          <a:prstGeom prst="rect">
            <a:avLst/>
          </a:prstGeom>
        </p:spPr>
        <p:txBody>
          <a:bodyPr anchor="b"/>
          <a:lstStyle>
            <a:lvl1pPr algn="l">
              <a:defRPr sz="181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1924" y="613247"/>
            <a:ext cx="5486689" cy="4114224"/>
          </a:xfrm>
          <a:prstGeom prst="rect">
            <a:avLst/>
          </a:prstGeom>
        </p:spPr>
        <p:txBody>
          <a:bodyPr/>
          <a:lstStyle>
            <a:lvl1pPr marL="0" indent="0">
              <a:buNone/>
              <a:defRPr sz="2900"/>
            </a:lvl1pPr>
            <a:lvl2pPr marL="414655" indent="0">
              <a:buNone/>
              <a:defRPr sz="2540"/>
            </a:lvl2pPr>
            <a:lvl3pPr marL="829310" indent="0">
              <a:buNone/>
              <a:defRPr sz="2175"/>
            </a:lvl3pPr>
            <a:lvl4pPr marL="1243965" indent="0">
              <a:buNone/>
              <a:defRPr sz="1815"/>
            </a:lvl4pPr>
            <a:lvl5pPr marL="1658620" indent="0">
              <a:buNone/>
              <a:defRPr sz="1815"/>
            </a:lvl5pPr>
            <a:lvl6pPr marL="2072640" indent="0">
              <a:buNone/>
              <a:defRPr sz="1815"/>
            </a:lvl6pPr>
            <a:lvl7pPr marL="2487295" indent="0">
              <a:buNone/>
              <a:defRPr sz="1815"/>
            </a:lvl7pPr>
            <a:lvl8pPr marL="2901950" indent="0">
              <a:buNone/>
              <a:defRPr sz="1815"/>
            </a:lvl8pPr>
            <a:lvl9pPr marL="3316605" indent="0">
              <a:buNone/>
              <a:defRPr sz="1815"/>
            </a:lvl9pPr>
          </a:lstStyle>
          <a:p>
            <a:pPr marL="0" marR="0" lvl="0" indent="0" algn="l" defTabSz="1007745"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Tahoma" panose="020B0604030504040204" pitchFamily="34" charset="0"/>
            </a:endParaRPr>
          </a:p>
        </p:txBody>
      </p:sp>
      <p:sp>
        <p:nvSpPr>
          <p:cNvPr id="4" name="文本占位符 3"/>
          <p:cNvSpPr>
            <a:spLocks noGrp="1"/>
          </p:cNvSpPr>
          <p:nvPr>
            <p:ph type="body" sz="half" idx="2"/>
          </p:nvPr>
        </p:nvSpPr>
        <p:spPr>
          <a:xfrm>
            <a:off x="1791924" y="5366630"/>
            <a:ext cx="5486689" cy="806146"/>
          </a:xfrm>
          <a:prstGeom prst="rect">
            <a:avLst/>
          </a:prstGeom>
        </p:spPr>
        <p:txBody>
          <a:bodyPr/>
          <a:lstStyle>
            <a:lvl1pPr marL="0" indent="0">
              <a:buNone/>
              <a:defRPr sz="1270"/>
            </a:lvl1pPr>
            <a:lvl2pPr marL="414655" indent="0">
              <a:buNone/>
              <a:defRPr sz="1090"/>
            </a:lvl2pPr>
            <a:lvl3pPr marL="829310" indent="0">
              <a:buNone/>
              <a:defRPr sz="905"/>
            </a:lvl3pPr>
            <a:lvl4pPr marL="1243965" indent="0">
              <a:buNone/>
              <a:defRPr sz="815"/>
            </a:lvl4pPr>
            <a:lvl5pPr marL="1658620" indent="0">
              <a:buNone/>
              <a:defRPr sz="815"/>
            </a:lvl5pPr>
            <a:lvl6pPr marL="2072640" indent="0">
              <a:buNone/>
              <a:defRPr sz="815"/>
            </a:lvl6pPr>
            <a:lvl7pPr marL="2487295" indent="0">
              <a:buNone/>
              <a:defRPr sz="815"/>
            </a:lvl7pPr>
            <a:lvl8pPr marL="2901950" indent="0">
              <a:buNone/>
              <a:defRPr sz="815"/>
            </a:lvl8pPr>
            <a:lvl9pPr marL="3316605" indent="0">
              <a:buNone/>
              <a:defRPr sz="815"/>
            </a:lvl9pPr>
          </a:lstStyle>
          <a:p>
            <a:pPr lvl="0"/>
            <a:r>
              <a:rPr lang="zh-CN" altLang="en-US" smtClean="0"/>
              <a:t>单击此处编辑母版文本样式</a:t>
            </a:r>
            <a:endParaRPr lang="zh-CN" altLang="en-US" smtClean="0"/>
          </a:p>
        </p:txBody>
      </p:sp>
    </p:spTree>
  </p:cSld>
  <p:clrMapOvr>
    <a:masterClrMapping/>
  </p:clrMapOvr>
  <p:transition advClick="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advClick="0">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6624" y="274954"/>
            <a:ext cx="8230752"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6624" y="1600776"/>
            <a:ext cx="8230752" cy="452593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advClick="0">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409" y="274954"/>
            <a:ext cx="2056968" cy="5851756"/>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6624" y="274954"/>
            <a:ext cx="6035501" cy="5851756"/>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advClick="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advClick="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endParaRPr lang="zh-CN" altLang="en-US"/>
          </a:p>
        </p:txBody>
      </p:sp>
    </p:spTree>
  </p:cSld>
  <p:clrMapOvr>
    <a:masterClrMapping/>
  </p:clrMapOvr>
  <p:transition advClick="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Click="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transition advClick="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transition advClick="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image" Target="../media/image5.jpeg"/><Relationship Id="rId7" Type="http://schemas.openxmlformats.org/officeDocument/2006/relationships/image" Target="../media/image4.jpeg"/><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0" Type="http://schemas.openxmlformats.org/officeDocument/2006/relationships/theme" Target="../theme/theme2.xml"/><Relationship Id="rId1"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slideLayout" Target="../slideLayouts/slideLayout27.xml"/><Relationship Id="rId7" Type="http://schemas.openxmlformats.org/officeDocument/2006/relationships/slideLayout" Target="../slideLayouts/slideLayout26.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image" Target="../media/image9.png"/><Relationship Id="rId11" Type="http://schemas.openxmlformats.org/officeDocument/2006/relationships/slideLayout" Target="../slideLayouts/slideLayout30.xml"/><Relationship Id="rId10" Type="http://schemas.openxmlformats.org/officeDocument/2006/relationships/slideLayout" Target="../slideLayouts/slideLayout29.xml"/><Relationship Id="rId1"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 Type="http://schemas.openxmlformats.org/officeDocument/2006/relationships/slideLayout" Target="../slideLayouts/slideLayout32.xml"/><Relationship Id="rId12" Type="http://schemas.openxmlformats.org/officeDocument/2006/relationships/theme" Target="../theme/theme4.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ltGray">
          <a:xfrm>
            <a:off x="539750" y="620713"/>
            <a:ext cx="438150" cy="47466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lgn="ctr" eaLnBrk="1" hangingPunct="1">
              <a:defRPr/>
            </a:pPr>
            <a:endParaRPr kumimoji="1" lang="zh-CN" altLang="zh-CN" sz="2400">
              <a:solidFill>
                <a:schemeClr val="tx1"/>
              </a:solidFill>
              <a:latin typeface="Tahoma" panose="020B0604030504040204" pitchFamily="34" charset="0"/>
              <a:ea typeface="宋体" panose="02010600030101010101" pitchFamily="2" charset="-122"/>
            </a:endParaRPr>
          </a:p>
        </p:txBody>
      </p:sp>
      <p:sp>
        <p:nvSpPr>
          <p:cNvPr id="1027" name="Rectangle 3"/>
          <p:cNvSpPr>
            <a:spLocks noChangeArrowheads="1"/>
          </p:cNvSpPr>
          <p:nvPr/>
        </p:nvSpPr>
        <p:spPr bwMode="ltGray">
          <a:xfrm>
            <a:off x="800100" y="80010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lgn="ctr" eaLnBrk="1" hangingPunct="1">
              <a:defRPr/>
            </a:pPr>
            <a:endParaRPr kumimoji="1" lang="zh-CN" altLang="zh-CN" sz="2400">
              <a:solidFill>
                <a:schemeClr val="tx1"/>
              </a:solidFill>
              <a:latin typeface="Tahoma" panose="020B0604030504040204" pitchFamily="34" charset="0"/>
              <a:ea typeface="宋体" panose="02010600030101010101" pitchFamily="2" charset="-122"/>
            </a:endParaRPr>
          </a:p>
        </p:txBody>
      </p:sp>
      <p:sp>
        <p:nvSpPr>
          <p:cNvPr id="1028" name="Rectangle 4"/>
          <p:cNvSpPr>
            <a:spLocks noChangeArrowheads="1"/>
          </p:cNvSpPr>
          <p:nvPr/>
        </p:nvSpPr>
        <p:spPr bwMode="ltGray">
          <a:xfrm>
            <a:off x="549275" y="1125538"/>
            <a:ext cx="422275" cy="47466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lgn="ctr" eaLnBrk="1" hangingPunct="1">
              <a:defRPr/>
            </a:pPr>
            <a:endParaRPr kumimoji="1" lang="zh-CN" altLang="zh-CN" sz="2400">
              <a:solidFill>
                <a:schemeClr val="tx1"/>
              </a:solidFill>
              <a:latin typeface="Tahoma" panose="020B0604030504040204" pitchFamily="34" charset="0"/>
              <a:ea typeface="宋体" panose="02010600030101010101" pitchFamily="2" charset="-122"/>
            </a:endParaRPr>
          </a:p>
        </p:txBody>
      </p:sp>
      <p:sp>
        <p:nvSpPr>
          <p:cNvPr id="1029" name="Rectangle 5"/>
          <p:cNvSpPr>
            <a:spLocks noChangeArrowheads="1"/>
          </p:cNvSpPr>
          <p:nvPr/>
        </p:nvSpPr>
        <p:spPr bwMode="ltGray">
          <a:xfrm>
            <a:off x="971550" y="76517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lgn="ctr" eaLnBrk="1" hangingPunct="1">
              <a:defRPr/>
            </a:pPr>
            <a:endParaRPr kumimoji="1" lang="zh-CN" altLang="zh-CN" sz="2400">
              <a:solidFill>
                <a:schemeClr val="tx1"/>
              </a:solidFill>
              <a:latin typeface="Tahoma" panose="020B0604030504040204" pitchFamily="34" charset="0"/>
              <a:ea typeface="宋体" panose="02010600030101010101" pitchFamily="2" charset="-122"/>
            </a:endParaRPr>
          </a:p>
        </p:txBody>
      </p:sp>
      <p:sp>
        <p:nvSpPr>
          <p:cNvPr id="1030" name="Rectangle 6"/>
          <p:cNvSpPr>
            <a:spLocks noChangeArrowheads="1"/>
          </p:cNvSpPr>
          <p:nvPr/>
        </p:nvSpPr>
        <p:spPr bwMode="ltGray">
          <a:xfrm>
            <a:off x="0" y="765175"/>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lgn="ctr" eaLnBrk="1" hangingPunct="1">
              <a:defRPr/>
            </a:pPr>
            <a:endParaRPr kumimoji="1" lang="zh-CN" altLang="zh-CN" sz="2400">
              <a:solidFill>
                <a:schemeClr val="tx1"/>
              </a:solidFill>
              <a:latin typeface="Tahoma" panose="020B0604030504040204" pitchFamily="34" charset="0"/>
              <a:ea typeface="宋体" panose="02010600030101010101" pitchFamily="2" charset="-122"/>
            </a:endParaRPr>
          </a:p>
        </p:txBody>
      </p:sp>
      <p:sp>
        <p:nvSpPr>
          <p:cNvPr id="1031" name="Rectangle 7"/>
          <p:cNvSpPr>
            <a:spLocks noChangeArrowheads="1"/>
          </p:cNvSpPr>
          <p:nvPr/>
        </p:nvSpPr>
        <p:spPr bwMode="gray">
          <a:xfrm>
            <a:off x="762000" y="69215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lgn="ctr" eaLnBrk="1" hangingPunct="1">
              <a:defRPr/>
            </a:pPr>
            <a:endParaRPr kumimoji="1" lang="zh-CN" altLang="zh-CN" sz="2400">
              <a:solidFill>
                <a:schemeClr val="tx1"/>
              </a:solidFill>
              <a:latin typeface="Tahoma" panose="020B0604030504040204" pitchFamily="34" charset="0"/>
              <a:ea typeface="宋体" panose="02010600030101010101" pitchFamily="2" charset="-122"/>
            </a:endParaRPr>
          </a:p>
        </p:txBody>
      </p:sp>
      <p:sp>
        <p:nvSpPr>
          <p:cNvPr id="1032" name="Rectangle 8"/>
          <p:cNvSpPr>
            <a:spLocks noChangeArrowheads="1"/>
          </p:cNvSpPr>
          <p:nvPr/>
        </p:nvSpPr>
        <p:spPr bwMode="gray">
          <a:xfrm>
            <a:off x="395288" y="1165225"/>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lgn="ctr" eaLnBrk="1" hangingPunct="1">
              <a:defRPr/>
            </a:pPr>
            <a:endParaRPr kumimoji="1" lang="zh-CN" altLang="zh-CN" sz="2400">
              <a:solidFill>
                <a:schemeClr val="tx1"/>
              </a:solidFill>
              <a:latin typeface="Tahoma" panose="020B0604030504040204" pitchFamily="34" charset="0"/>
              <a:ea typeface="宋体" panose="02010600030101010101" pitchFamily="2" charset="-122"/>
            </a:endParaRPr>
          </a:p>
        </p:txBody>
      </p:sp>
      <p:sp>
        <p:nvSpPr>
          <p:cNvPr id="1033" name="Text Box 14"/>
          <p:cNvSpPr txBox="1">
            <a:spLocks noChangeArrowheads="1"/>
          </p:cNvSpPr>
          <p:nvPr/>
        </p:nvSpPr>
        <p:spPr bwMode="auto">
          <a:xfrm>
            <a:off x="4284663" y="5876925"/>
            <a:ext cx="48593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eaLnBrk="1" hangingPunct="1">
              <a:spcBef>
                <a:spcPct val="50000"/>
              </a:spcBef>
              <a:defRPr/>
            </a:pPr>
            <a:endParaRPr lang="zh-CN" altLang="zh-CN" sz="1800">
              <a:solidFill>
                <a:schemeClr val="tx1"/>
              </a:solidFill>
              <a:ea typeface="宋体" panose="02010600030101010101" pitchFamily="2" charset="-122"/>
            </a:endParaRPr>
          </a:p>
        </p:txBody>
      </p:sp>
      <p:sp>
        <p:nvSpPr>
          <p:cNvPr id="1034" name="Text Box 15"/>
          <p:cNvSpPr txBox="1">
            <a:spLocks noChangeArrowheads="1"/>
          </p:cNvSpPr>
          <p:nvPr/>
        </p:nvSpPr>
        <p:spPr bwMode="auto">
          <a:xfrm>
            <a:off x="2124075" y="2997200"/>
            <a:ext cx="20161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eaLnBrk="1" hangingPunct="1">
              <a:spcBef>
                <a:spcPct val="50000"/>
              </a:spcBef>
              <a:defRPr/>
            </a:pPr>
            <a:endParaRPr lang="zh-CN" altLang="zh-CN" sz="1800">
              <a:solidFill>
                <a:schemeClr val="tx1"/>
              </a:solidFill>
              <a:ea typeface="宋体" panose="02010600030101010101" pitchFamily="2" charset="-122"/>
            </a:endParaRPr>
          </a:p>
        </p:txBody>
      </p:sp>
      <p:sp>
        <p:nvSpPr>
          <p:cNvPr id="1035" name="Text Box 16"/>
          <p:cNvSpPr txBox="1">
            <a:spLocks noChangeArrowheads="1"/>
          </p:cNvSpPr>
          <p:nvPr/>
        </p:nvSpPr>
        <p:spPr bwMode="auto">
          <a:xfrm>
            <a:off x="1547813" y="3933825"/>
            <a:ext cx="15113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eaLnBrk="1" hangingPunct="1">
              <a:spcBef>
                <a:spcPct val="50000"/>
              </a:spcBef>
              <a:defRPr/>
            </a:pPr>
            <a:endParaRPr lang="zh-CN" altLang="zh-CN" sz="1800">
              <a:solidFill>
                <a:schemeClr val="tx1"/>
              </a:solidFill>
              <a:ea typeface="宋体" panose="02010600030101010101" pitchFamily="2" charset="-122"/>
            </a:endParaRPr>
          </a:p>
        </p:txBody>
      </p:sp>
      <p:sp>
        <p:nvSpPr>
          <p:cNvPr id="1036" name="Text Box 17"/>
          <p:cNvSpPr txBox="1">
            <a:spLocks noChangeArrowheads="1"/>
          </p:cNvSpPr>
          <p:nvPr/>
        </p:nvSpPr>
        <p:spPr bwMode="auto">
          <a:xfrm>
            <a:off x="1671638" y="1624013"/>
            <a:ext cx="31162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eaLnBrk="1" hangingPunct="1">
              <a:defRPr/>
            </a:pPr>
            <a:endParaRPr lang="zh-CN" altLang="zh-CN" sz="1800">
              <a:solidFill>
                <a:schemeClr val="tx1"/>
              </a:solidFill>
              <a:ea typeface="宋体" panose="02010600030101010101" pitchFamily="2" charset="-122"/>
            </a:endParaRPr>
          </a:p>
        </p:txBody>
      </p:sp>
      <p:sp>
        <p:nvSpPr>
          <p:cNvPr id="1037" name="Line 53"/>
          <p:cNvSpPr>
            <a:spLocks noChangeShapeType="1"/>
          </p:cNvSpPr>
          <p:nvPr/>
        </p:nvSpPr>
        <p:spPr bwMode="auto">
          <a:xfrm flipV="1">
            <a:off x="611188" y="6453188"/>
            <a:ext cx="7924800" cy="0"/>
          </a:xfrm>
          <a:prstGeom prst="line">
            <a:avLst/>
          </a:prstGeom>
          <a:noFill/>
          <a:ln w="3175">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1038" name="Group 56"/>
          <p:cNvGrpSpPr/>
          <p:nvPr/>
        </p:nvGrpSpPr>
        <p:grpSpPr bwMode="auto">
          <a:xfrm>
            <a:off x="7585075" y="33338"/>
            <a:ext cx="1727200" cy="1150937"/>
            <a:chOff x="4695" y="28"/>
            <a:chExt cx="1088" cy="725"/>
          </a:xfrm>
        </p:grpSpPr>
        <p:grpSp>
          <p:nvGrpSpPr>
            <p:cNvPr id="1042" name="Group 57"/>
            <p:cNvGrpSpPr/>
            <p:nvPr userDrawn="1"/>
          </p:nvGrpSpPr>
          <p:grpSpPr bwMode="auto">
            <a:xfrm>
              <a:off x="4695" y="28"/>
              <a:ext cx="726" cy="725"/>
              <a:chOff x="4423" y="65"/>
              <a:chExt cx="726" cy="725"/>
            </a:xfrm>
          </p:grpSpPr>
          <p:sp>
            <p:nvSpPr>
              <p:cNvPr id="1044" name="AutoShape 58"/>
              <p:cNvSpPr>
                <a:spLocks noChangeArrowheads="1"/>
              </p:cNvSpPr>
              <p:nvPr userDrawn="1"/>
            </p:nvSpPr>
            <p:spPr bwMode="auto">
              <a:xfrm>
                <a:off x="4423" y="65"/>
                <a:ext cx="726" cy="725"/>
              </a:xfrm>
              <a:custGeom>
                <a:avLst/>
                <a:gdLst>
                  <a:gd name="T0" fmla="*/ 12 w 21600"/>
                  <a:gd name="T1" fmla="*/ 0 h 21600"/>
                  <a:gd name="T2" fmla="*/ 4 w 21600"/>
                  <a:gd name="T3" fmla="*/ 4 h 21600"/>
                  <a:gd name="T4" fmla="*/ 0 w 21600"/>
                  <a:gd name="T5" fmla="*/ 12 h 21600"/>
                  <a:gd name="T6" fmla="*/ 4 w 21600"/>
                  <a:gd name="T7" fmla="*/ 21 h 21600"/>
                  <a:gd name="T8" fmla="*/ 12 w 21600"/>
                  <a:gd name="T9" fmla="*/ 24 h 21600"/>
                  <a:gd name="T10" fmla="*/ 21 w 21600"/>
                  <a:gd name="T11" fmla="*/ 21 h 21600"/>
                  <a:gd name="T12" fmla="*/ 24 w 21600"/>
                  <a:gd name="T13" fmla="*/ 12 h 21600"/>
                  <a:gd name="T14" fmla="*/ 21 w 21600"/>
                  <a:gd name="T15" fmla="*/ 4 h 21600"/>
                  <a:gd name="T16" fmla="*/ 0 60000 65536"/>
                  <a:gd name="T17" fmla="*/ 0 60000 65536"/>
                  <a:gd name="T18" fmla="*/ 0 60000 65536"/>
                  <a:gd name="T19" fmla="*/ 0 60000 65536"/>
                  <a:gd name="T20" fmla="*/ 0 60000 65536"/>
                  <a:gd name="T21" fmla="*/ 0 60000 65536"/>
                  <a:gd name="T22" fmla="*/ 0 60000 65536"/>
                  <a:gd name="T23" fmla="*/ 0 60000 65536"/>
                  <a:gd name="T24" fmla="*/ 3154 w 21600"/>
                  <a:gd name="T25" fmla="*/ 3158 h 21600"/>
                  <a:gd name="T26" fmla="*/ 18446 w 21600"/>
                  <a:gd name="T27" fmla="*/ 1844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05" y="10800"/>
                    </a:moveTo>
                    <a:cubicBezTo>
                      <a:pt x="2205" y="15547"/>
                      <a:pt x="6053" y="19395"/>
                      <a:pt x="10800" y="19395"/>
                    </a:cubicBezTo>
                    <a:cubicBezTo>
                      <a:pt x="15547" y="19395"/>
                      <a:pt x="19395" y="15547"/>
                      <a:pt x="19395" y="10800"/>
                    </a:cubicBezTo>
                    <a:cubicBezTo>
                      <a:pt x="19395" y="6053"/>
                      <a:pt x="15547" y="2205"/>
                      <a:pt x="10800" y="2205"/>
                    </a:cubicBezTo>
                    <a:cubicBezTo>
                      <a:pt x="6053" y="2205"/>
                      <a:pt x="2205" y="6053"/>
                      <a:pt x="2205" y="10800"/>
                    </a:cubicBezTo>
                    <a:close/>
                  </a:path>
                </a:pathLst>
              </a:custGeom>
              <a:solidFill>
                <a:srgbClr val="336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45" name="AutoShape 59"/>
              <p:cNvSpPr>
                <a:spLocks noChangeAspect="1" noChangeArrowheads="1"/>
              </p:cNvSpPr>
              <p:nvPr userDrawn="1"/>
            </p:nvSpPr>
            <p:spPr bwMode="auto">
              <a:xfrm rot="-10117659">
                <a:off x="4521" y="157"/>
                <a:ext cx="538" cy="537"/>
              </a:xfrm>
              <a:custGeom>
                <a:avLst/>
                <a:gdLst>
                  <a:gd name="T0" fmla="*/ 7 w 21600"/>
                  <a:gd name="T1" fmla="*/ 0 h 21600"/>
                  <a:gd name="T2" fmla="*/ 2 w 21600"/>
                  <a:gd name="T3" fmla="*/ 2 h 21600"/>
                  <a:gd name="T4" fmla="*/ 0 w 21600"/>
                  <a:gd name="T5" fmla="*/ 7 h 21600"/>
                  <a:gd name="T6" fmla="*/ 2 w 21600"/>
                  <a:gd name="T7" fmla="*/ 11 h 21600"/>
                  <a:gd name="T8" fmla="*/ 7 w 21600"/>
                  <a:gd name="T9" fmla="*/ 13 h 21600"/>
                  <a:gd name="T10" fmla="*/ 11 w 21600"/>
                  <a:gd name="T11" fmla="*/ 11 h 21600"/>
                  <a:gd name="T12" fmla="*/ 13 w 21600"/>
                  <a:gd name="T13" fmla="*/ 7 h 21600"/>
                  <a:gd name="T14" fmla="*/ 11 w 21600"/>
                  <a:gd name="T15" fmla="*/ 2 h 21600"/>
                  <a:gd name="T16" fmla="*/ 0 60000 65536"/>
                  <a:gd name="T17" fmla="*/ 0 60000 65536"/>
                  <a:gd name="T18" fmla="*/ 0 60000 65536"/>
                  <a:gd name="T19" fmla="*/ 0 60000 65536"/>
                  <a:gd name="T20" fmla="*/ 0 60000 65536"/>
                  <a:gd name="T21" fmla="*/ 0 60000 65536"/>
                  <a:gd name="T22" fmla="*/ 0 60000 65536"/>
                  <a:gd name="T23" fmla="*/ 0 60000 65536"/>
                  <a:gd name="T24" fmla="*/ 3172 w 21600"/>
                  <a:gd name="T25" fmla="*/ 3178 h 21600"/>
                  <a:gd name="T26" fmla="*/ 18428 w 21600"/>
                  <a:gd name="T27" fmla="*/ 1842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41" y="10800"/>
                    </a:moveTo>
                    <a:cubicBezTo>
                      <a:pt x="2241" y="15527"/>
                      <a:pt x="6073" y="19359"/>
                      <a:pt x="10800" y="19359"/>
                    </a:cubicBezTo>
                    <a:cubicBezTo>
                      <a:pt x="15527" y="19359"/>
                      <a:pt x="19359" y="15527"/>
                      <a:pt x="19359" y="10800"/>
                    </a:cubicBezTo>
                    <a:cubicBezTo>
                      <a:pt x="19359" y="6073"/>
                      <a:pt x="15527" y="2241"/>
                      <a:pt x="10800" y="2241"/>
                    </a:cubicBezTo>
                    <a:cubicBezTo>
                      <a:pt x="6073" y="2241"/>
                      <a:pt x="2241" y="6073"/>
                      <a:pt x="2241" y="10800"/>
                    </a:cubicBezTo>
                    <a:close/>
                  </a:path>
                </a:pathLst>
              </a:custGeom>
              <a:solidFill>
                <a:srgbClr val="336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useBgFill="1">
            <p:nvSpPr>
              <p:cNvPr id="1046" name="Rectangle 60"/>
              <p:cNvSpPr>
                <a:spLocks noChangeAspect="1" noChangeArrowheads="1"/>
              </p:cNvSpPr>
              <p:nvPr userDrawn="1"/>
            </p:nvSpPr>
            <p:spPr bwMode="auto">
              <a:xfrm>
                <a:off x="4981" y="332"/>
                <a:ext cx="162" cy="203"/>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defRPr/>
                </a:pPr>
                <a:endParaRPr lang="zh-CN" altLang="en-US"/>
              </a:p>
            </p:txBody>
          </p:sp>
        </p:grpSp>
        <p:sp>
          <p:nvSpPr>
            <p:cNvPr id="1043" name="Rectangle 61"/>
            <p:cNvSpPr>
              <a:spLocks noChangeArrowheads="1"/>
            </p:cNvSpPr>
            <p:nvPr userDrawn="1"/>
          </p:nvSpPr>
          <p:spPr bwMode="auto">
            <a:xfrm>
              <a:off x="4923" y="228"/>
              <a:ext cx="860" cy="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rgbClr val="0000FF"/>
                  </a:solidFill>
                  <a:latin typeface="Arial" panose="020B0604020202020204" pitchFamily="34" charset="0"/>
                  <a:ea typeface="楷体_GB2312" panose="02010609030101010101" pitchFamily="1" charset="-122"/>
                </a:defRPr>
              </a:lvl1pPr>
              <a:lvl2pPr marL="742950" indent="-285750">
                <a:defRPr sz="2800">
                  <a:solidFill>
                    <a:srgbClr val="0000FF"/>
                  </a:solidFill>
                  <a:latin typeface="Arial" panose="020B0604020202020204" pitchFamily="34" charset="0"/>
                  <a:ea typeface="楷体_GB2312" panose="02010609030101010101" pitchFamily="1" charset="-122"/>
                </a:defRPr>
              </a:lvl2pPr>
              <a:lvl3pPr marL="1143000" indent="-228600">
                <a:defRPr sz="2800">
                  <a:solidFill>
                    <a:srgbClr val="0000FF"/>
                  </a:solidFill>
                  <a:latin typeface="Arial" panose="020B0604020202020204" pitchFamily="34" charset="0"/>
                  <a:ea typeface="楷体_GB2312" panose="02010609030101010101" pitchFamily="1" charset="-122"/>
                </a:defRPr>
              </a:lvl3pPr>
              <a:lvl4pPr marL="1600200" indent="-228600">
                <a:defRPr sz="2800">
                  <a:solidFill>
                    <a:srgbClr val="0000FF"/>
                  </a:solidFill>
                  <a:latin typeface="Arial" panose="020B0604020202020204" pitchFamily="34" charset="0"/>
                  <a:ea typeface="楷体_GB2312" panose="02010609030101010101" pitchFamily="1" charset="-122"/>
                </a:defRPr>
              </a:lvl4pPr>
              <a:lvl5pPr marL="2057400" indent="-228600">
                <a:defRPr sz="2800">
                  <a:solidFill>
                    <a:srgbClr val="0000FF"/>
                  </a:solidFill>
                  <a:latin typeface="Arial" panose="020B0604020202020204" pitchFamily="34" charset="0"/>
                  <a:ea typeface="楷体_GB2312" panose="02010609030101010101" pitchFamily="1" charset="-122"/>
                </a:defRPr>
              </a:lvl5pPr>
              <a:lvl6pPr marL="25146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6pPr>
              <a:lvl7pPr marL="29718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7pPr>
              <a:lvl8pPr marL="34290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8pPr>
              <a:lvl9pPr marL="3886200" indent="-228600" eaLnBrk="0" fontAlgn="base" hangingPunct="0">
                <a:spcBef>
                  <a:spcPct val="0"/>
                </a:spcBef>
                <a:spcAft>
                  <a:spcPct val="0"/>
                </a:spcAft>
                <a:defRPr sz="2800">
                  <a:solidFill>
                    <a:srgbClr val="0000FF"/>
                  </a:solidFill>
                  <a:latin typeface="Arial" panose="020B0604020202020204" pitchFamily="34" charset="0"/>
                  <a:ea typeface="楷体_GB2312" panose="02010609030101010101" pitchFamily="1" charset="-122"/>
                </a:defRPr>
              </a:lvl9pPr>
            </a:lstStyle>
            <a:p>
              <a:pPr algn="just" eaLnBrk="1" hangingPunct="1">
                <a:defRPr/>
              </a:pPr>
              <a:r>
                <a:rPr kumimoji="1" lang="en-US" altLang="zh-CN" b="1">
                  <a:solidFill>
                    <a:srgbClr val="333399"/>
                  </a:solidFill>
                  <a:latin typeface="Times New Roman" panose="02020603050405020304" pitchFamily="18" charset="0"/>
                  <a:ea typeface="宋体" panose="02010600030101010101" pitchFamily="2" charset="-122"/>
                </a:rPr>
                <a:t>CSEI</a:t>
              </a:r>
              <a:endParaRPr kumimoji="1" lang="en-US" altLang="zh-CN" b="1">
                <a:solidFill>
                  <a:srgbClr val="333399"/>
                </a:solidFill>
                <a:latin typeface="Times New Roman" panose="02020603050405020304" pitchFamily="18" charset="0"/>
                <a:ea typeface="宋体" panose="02010600030101010101" pitchFamily="2" charset="-122"/>
              </a:endParaRPr>
            </a:p>
          </p:txBody>
        </p:sp>
      </p:grpSp>
      <p:sp>
        <p:nvSpPr>
          <p:cNvPr id="242751" name="Text Box 63"/>
          <p:cNvSpPr txBox="1">
            <a:spLocks noChangeArrowheads="1"/>
          </p:cNvSpPr>
          <p:nvPr/>
        </p:nvSpPr>
        <p:spPr bwMode="auto">
          <a:xfrm>
            <a:off x="0" y="116632"/>
            <a:ext cx="3003551" cy="396875"/>
          </a:xfrm>
          <a:prstGeom prst="rect">
            <a:avLst/>
          </a:prstGeom>
          <a:noFill/>
          <a:ln w="9525">
            <a:noFill/>
            <a:miter lim="800000"/>
          </a:ln>
          <a:effectLst/>
        </p:spPr>
        <p:txBody>
          <a:bodyPr>
            <a:spAutoFit/>
          </a:bodyPr>
          <a:lstStyle/>
          <a:p>
            <a:pPr eaLnBrk="1" hangingPunct="1">
              <a:spcBef>
                <a:spcPct val="50000"/>
              </a:spcBef>
              <a:defRPr/>
            </a:pPr>
            <a:r>
              <a:rPr lang="zh-CN" altLang="en-US" sz="2000" b="1" i="1" dirty="0">
                <a:solidFill>
                  <a:schemeClr val="tx1"/>
                </a:solidFill>
                <a:effectLst>
                  <a:outerShdw blurRad="38100" dist="38100" dir="2700000" algn="tl">
                    <a:srgbClr val="C0C0C0"/>
                  </a:outerShdw>
                </a:effectLst>
                <a:latin typeface="Verdana" panose="020B0604030504040204" pitchFamily="34" charset="0"/>
                <a:ea typeface="仿宋_GB2312" panose="02010609030101010101" pitchFamily="49" charset="-122"/>
              </a:rPr>
              <a:t>中国特种设备检测研究院</a:t>
            </a:r>
            <a:endParaRPr lang="zh-CN" altLang="en-US" sz="2000" b="1" i="1" dirty="0">
              <a:solidFill>
                <a:schemeClr val="tx1"/>
              </a:solidFill>
              <a:effectLst>
                <a:outerShdw blurRad="38100" dist="38100" dir="2700000" algn="tl">
                  <a:srgbClr val="C0C0C0"/>
                </a:outerShdw>
              </a:effectLst>
              <a:latin typeface="Verdana" panose="020B0604030504040204" pitchFamily="34" charset="0"/>
              <a:ea typeface="仿宋_GB2312" panose="02010609030101010101" pitchFamily="49"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advClick="0">
    <p:random/>
  </p:transition>
  <p:hf sldNum="0" hdr="0"/>
  <p:txStyles>
    <p:titleStyle>
      <a:lvl1pPr algn="l" rtl="0" eaLnBrk="0" fontAlgn="base" hangingPunct="0">
        <a:spcBef>
          <a:spcPct val="0"/>
        </a:spcBef>
        <a:spcAft>
          <a:spcPct val="0"/>
        </a:spcAft>
        <a:defRPr kumimoji="1" sz="4400">
          <a:solidFill>
            <a:schemeClr val="tx2"/>
          </a:solidFill>
          <a:latin typeface="+mj-lt"/>
          <a:ea typeface="+mj-ea"/>
          <a:cs typeface="+mj-cs"/>
        </a:defRPr>
      </a:lvl1pPr>
      <a:lvl2pPr algn="l" rtl="0" eaLnBrk="0" fontAlgn="base" hangingPunct="0">
        <a:spcBef>
          <a:spcPct val="0"/>
        </a:spcBef>
        <a:spcAft>
          <a:spcPct val="0"/>
        </a:spcAft>
        <a:defRPr kumimoji="1"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kumimoji="1"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kumimoji="1"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kumimoji="1"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kumimoji="1"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kumimoji="1"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kumimoji="1"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kumimoji="1"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rgbClr val="FFFFFF"/>
            </a:gs>
            <a:gs pos="55000">
              <a:srgbClr val="F3F3F3"/>
            </a:gs>
            <a:gs pos="100000">
              <a:srgbClr val="D2FFFF"/>
            </a:gs>
          </a:gsLst>
          <a:lin ang="5400000" scaled="1"/>
        </a:gradFill>
        <a:effectLst/>
      </p:bgPr>
    </p:bg>
    <p:spTree>
      <p:nvGrpSpPr>
        <p:cNvPr id="1" name=""/>
        <p:cNvGrpSpPr/>
        <p:nvPr/>
      </p:nvGrpSpPr>
      <p:grpSpPr>
        <a:xfrm>
          <a:off x="0" y="0"/>
          <a:ext cx="0" cy="0"/>
          <a:chOff x="0" y="0"/>
          <a:chExt cx="0" cy="0"/>
        </a:xfrm>
      </p:grpSpPr>
      <p:pic>
        <p:nvPicPr>
          <p:cNvPr id="4098" name="图片 7"/>
          <p:cNvPicPr>
            <a:picLocks noChangeAspect="1"/>
          </p:cNvPicPr>
          <p:nvPr/>
        </p:nvPicPr>
        <p:blipFill>
          <a:blip r:embed="rId5" cstate="print">
            <a:lum bright="48000" contrast="-50000"/>
            <a:extLst>
              <a:ext uri="{28A0092B-C50C-407E-A947-70E740481C1C}">
                <a14:useLocalDpi xmlns:a14="http://schemas.microsoft.com/office/drawing/2010/main" val="0"/>
              </a:ext>
            </a:extLst>
          </a:blip>
          <a:srcRect/>
          <a:stretch>
            <a:fillRect/>
          </a:stretch>
        </p:blipFill>
        <p:spPr bwMode="auto">
          <a:xfrm>
            <a:off x="6667500" y="4594225"/>
            <a:ext cx="24765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标题占位符 1"/>
          <p:cNvSpPr>
            <a:spLocks noGrp="1"/>
          </p:cNvSpPr>
          <p:nvPr>
            <p:ph type="title"/>
          </p:nvPr>
        </p:nvSpPr>
        <p:spPr bwMode="auto">
          <a:xfrm>
            <a:off x="744538" y="274638"/>
            <a:ext cx="5915025"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a:t>
            </a:r>
            <a:endParaRPr lang="en-US" altLang="zh-CN"/>
          </a:p>
        </p:txBody>
      </p:sp>
      <p:sp>
        <p:nvSpPr>
          <p:cNvPr id="29" name="Line 18"/>
          <p:cNvSpPr>
            <a:spLocks noChangeShapeType="1"/>
          </p:cNvSpPr>
          <p:nvPr/>
        </p:nvSpPr>
        <p:spPr bwMode="auto">
          <a:xfrm>
            <a:off x="0" y="765175"/>
            <a:ext cx="9144000" cy="0"/>
          </a:xfrm>
          <a:prstGeom prst="line">
            <a:avLst/>
          </a:prstGeom>
          <a:noFill/>
          <a:ln w="19050">
            <a:solidFill>
              <a:srgbClr val="6C6B32"/>
            </a:solidFill>
            <a:round/>
          </a:ln>
          <a:effectLst/>
        </p:spPr>
        <p:txBody>
          <a:bodyPr/>
          <a:lstStyle/>
          <a:p>
            <a:pPr eaLnBrk="1" latinLnBrk="1" hangingPunct="1">
              <a:defRPr/>
            </a:pPr>
            <a:endParaRPr kumimoji="1" lang="ko-KR" altLang="en-US" sz="1200">
              <a:solidFill>
                <a:prstClr val="black"/>
              </a:solidFill>
              <a:latin typeface="Gulim" panose="020B0600000101010101" pitchFamily="50" charset="-127"/>
              <a:ea typeface="Gulim" panose="020B0600000101010101" pitchFamily="50" charset="-127"/>
            </a:endParaRPr>
          </a:p>
        </p:txBody>
      </p:sp>
      <p:sp>
        <p:nvSpPr>
          <p:cNvPr id="30" name="Line 19"/>
          <p:cNvSpPr>
            <a:spLocks noChangeShapeType="1"/>
          </p:cNvSpPr>
          <p:nvPr/>
        </p:nvSpPr>
        <p:spPr bwMode="auto">
          <a:xfrm>
            <a:off x="0" y="765175"/>
            <a:ext cx="9144000" cy="0"/>
          </a:xfrm>
          <a:prstGeom prst="line">
            <a:avLst/>
          </a:prstGeom>
          <a:noFill/>
          <a:ln w="19050">
            <a:solidFill>
              <a:schemeClr val="bg1"/>
            </a:solidFill>
            <a:round/>
          </a:ln>
          <a:effectLst/>
        </p:spPr>
        <p:txBody>
          <a:bodyPr/>
          <a:lstStyle/>
          <a:p>
            <a:pPr eaLnBrk="1" latinLnBrk="1" hangingPunct="1">
              <a:defRPr/>
            </a:pPr>
            <a:endParaRPr kumimoji="1" lang="ko-KR" altLang="en-US" sz="1200">
              <a:solidFill>
                <a:prstClr val="black"/>
              </a:solidFill>
              <a:latin typeface="Gulim" panose="020B0600000101010101" pitchFamily="50" charset="-127"/>
              <a:ea typeface="Gulim" panose="020B0600000101010101" pitchFamily="50" charset="-127"/>
            </a:endParaRPr>
          </a:p>
        </p:txBody>
      </p:sp>
      <p:pic>
        <p:nvPicPr>
          <p:cNvPr id="31" name="Picture 7" descr="院标志"/>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3850" y="107950"/>
            <a:ext cx="679450"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16"/>
          <p:cNvSpPr>
            <a:spLocks noChangeArrowheads="1"/>
          </p:cNvSpPr>
          <p:nvPr/>
        </p:nvSpPr>
        <p:spPr bwMode="gray">
          <a:xfrm>
            <a:off x="0" y="0"/>
            <a:ext cx="9144000" cy="981075"/>
          </a:xfrm>
          <a:prstGeom prst="rect">
            <a:avLst/>
          </a:prstGeom>
          <a:gradFill flip="none" rotWithShape="1">
            <a:gsLst>
              <a:gs pos="0">
                <a:srgbClr val="66CCFF">
                  <a:shade val="30000"/>
                  <a:satMod val="115000"/>
                </a:srgbClr>
              </a:gs>
              <a:gs pos="50000">
                <a:srgbClr val="66CCFF">
                  <a:shade val="67500"/>
                  <a:satMod val="115000"/>
                </a:srgbClr>
              </a:gs>
              <a:gs pos="100000">
                <a:srgbClr val="66CCFF">
                  <a:shade val="100000"/>
                  <a:satMod val="115000"/>
                </a:srgbClr>
              </a:gs>
            </a:gsLst>
            <a:path path="circle">
              <a:fillToRect l="50000" t="50000" r="50000" b="50000"/>
            </a:path>
            <a:tileRect/>
          </a:gradFill>
          <a:ln w="9525">
            <a:noFill/>
            <a:miter lim="800000"/>
          </a:ln>
          <a:effectLst/>
        </p:spPr>
        <p:txBody>
          <a:bodyPr wrap="none" anchor="ctr"/>
          <a:lstStyle/>
          <a:p>
            <a:pPr eaLnBrk="1" latinLnBrk="1" hangingPunct="1">
              <a:defRPr/>
            </a:pPr>
            <a:endParaRPr kumimoji="1" lang="zh-CN" altLang="en-US" sz="1200">
              <a:solidFill>
                <a:prstClr val="black"/>
              </a:solidFill>
              <a:ea typeface="Gulim" panose="020B0600000101010101" pitchFamily="50" charset="-127"/>
            </a:endParaRPr>
          </a:p>
        </p:txBody>
      </p:sp>
      <p:pic>
        <p:nvPicPr>
          <p:cNvPr id="4106" name="Picture 7" descr="院标志"/>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7950" y="115888"/>
            <a:ext cx="85248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29413" y="-11113"/>
            <a:ext cx="822325"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8" name="Picture 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59775" y="-11113"/>
            <a:ext cx="784225"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9" name="Picture 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550150" y="-11113"/>
            <a:ext cx="809625"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p:txStyles>
    <p:titleStyle>
      <a:lvl1pPr algn="ctr" rtl="0" eaLnBrk="0" fontAlgn="base" hangingPunct="0">
        <a:spcBef>
          <a:spcPct val="0"/>
        </a:spcBef>
        <a:spcAft>
          <a:spcPct val="0"/>
        </a:spcAft>
        <a:defRPr sz="4400" kern="1200">
          <a:solidFill>
            <a:schemeClr val="tx2"/>
          </a:solidFill>
          <a:latin typeface="+mj-lt"/>
          <a:ea typeface="+mj-ea"/>
          <a:cs typeface="HY중고딕"/>
        </a:defRPr>
      </a:lvl1pPr>
      <a:lvl2pPr algn="ctr" rtl="0" eaLnBrk="0" fontAlgn="base" hangingPunct="0">
        <a:spcBef>
          <a:spcPct val="0"/>
        </a:spcBef>
        <a:spcAft>
          <a:spcPct val="0"/>
        </a:spcAft>
        <a:defRPr sz="4400">
          <a:solidFill>
            <a:schemeClr val="tx2"/>
          </a:solidFill>
          <a:latin typeface="Maiandra GD" panose="020E0502030308020204" pitchFamily="34" charset="0"/>
          <a:ea typeface="HY중고딕"/>
          <a:cs typeface="HY중고딕"/>
        </a:defRPr>
      </a:lvl2pPr>
      <a:lvl3pPr algn="ctr" rtl="0" eaLnBrk="0" fontAlgn="base" hangingPunct="0">
        <a:spcBef>
          <a:spcPct val="0"/>
        </a:spcBef>
        <a:spcAft>
          <a:spcPct val="0"/>
        </a:spcAft>
        <a:defRPr sz="4400">
          <a:solidFill>
            <a:schemeClr val="tx2"/>
          </a:solidFill>
          <a:latin typeface="Maiandra GD" panose="020E0502030308020204" pitchFamily="34" charset="0"/>
          <a:ea typeface="HY중고딕"/>
          <a:cs typeface="HY중고딕"/>
        </a:defRPr>
      </a:lvl3pPr>
      <a:lvl4pPr algn="ctr" rtl="0" eaLnBrk="0" fontAlgn="base" hangingPunct="0">
        <a:spcBef>
          <a:spcPct val="0"/>
        </a:spcBef>
        <a:spcAft>
          <a:spcPct val="0"/>
        </a:spcAft>
        <a:defRPr sz="4400">
          <a:solidFill>
            <a:schemeClr val="tx2"/>
          </a:solidFill>
          <a:latin typeface="Maiandra GD" panose="020E0502030308020204" pitchFamily="34" charset="0"/>
          <a:ea typeface="HY중고딕"/>
          <a:cs typeface="HY중고딕"/>
        </a:defRPr>
      </a:lvl4pPr>
      <a:lvl5pPr algn="ctr" rtl="0" eaLnBrk="0" fontAlgn="base" hangingPunct="0">
        <a:spcBef>
          <a:spcPct val="0"/>
        </a:spcBef>
        <a:spcAft>
          <a:spcPct val="0"/>
        </a:spcAft>
        <a:defRPr sz="4400">
          <a:solidFill>
            <a:schemeClr val="tx2"/>
          </a:solidFill>
          <a:latin typeface="Maiandra GD" panose="020E0502030308020204" pitchFamily="34" charset="0"/>
          <a:ea typeface="HY중고딕"/>
          <a:cs typeface="HY중고딕"/>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accent1"/>
        </a:buClr>
        <a:buSzPct val="50000"/>
        <a:buFont typeface="Wingdings 2" panose="05020102010507070707" pitchFamily="18" charset="2"/>
        <a:buChar char=""/>
        <a:defRPr sz="3200" kern="1200">
          <a:solidFill>
            <a:schemeClr val="tx1"/>
          </a:solidFill>
          <a:latin typeface="+mn-lt"/>
          <a:ea typeface="+mn-ea"/>
          <a:cs typeface="HY견명조"/>
        </a:defRPr>
      </a:lvl1pPr>
      <a:lvl2pPr marL="742950" indent="-285750" algn="l" rtl="0" eaLnBrk="0" fontAlgn="base" hangingPunct="0">
        <a:spcBef>
          <a:spcPct val="20000"/>
        </a:spcBef>
        <a:spcAft>
          <a:spcPct val="0"/>
        </a:spcAft>
        <a:buClr>
          <a:schemeClr val="accent2"/>
        </a:buClr>
        <a:buSzPct val="50000"/>
        <a:buFont typeface="Wingdings 2" panose="05020102010507070707" pitchFamily="18" charset="2"/>
        <a:buChar char="³"/>
        <a:defRPr sz="2800" kern="1200">
          <a:solidFill>
            <a:schemeClr val="tx1"/>
          </a:solidFill>
          <a:latin typeface="+mn-lt"/>
          <a:ea typeface="+mn-ea"/>
          <a:cs typeface="HY견명조"/>
        </a:defRPr>
      </a:lvl2pPr>
      <a:lvl3pPr marL="1143000" indent="-228600" algn="l" rtl="0" eaLnBrk="0" fontAlgn="base" hangingPunct="0">
        <a:spcBef>
          <a:spcPct val="20000"/>
        </a:spcBef>
        <a:spcAft>
          <a:spcPct val="0"/>
        </a:spcAft>
        <a:buClr>
          <a:srgbClr val="7B9B57"/>
        </a:buClr>
        <a:buSzPct val="60000"/>
        <a:buFont typeface="Wingdings 2" panose="05020102010507070707" pitchFamily="18" charset="2"/>
        <a:buChar char="®"/>
        <a:defRPr sz="2400" kern="1200">
          <a:solidFill>
            <a:schemeClr val="tx1"/>
          </a:solidFill>
          <a:latin typeface="+mn-lt"/>
          <a:ea typeface="+mn-ea"/>
          <a:cs typeface="HY견명조"/>
        </a:defRPr>
      </a:lvl3pPr>
      <a:lvl4pPr marL="1600200" indent="-228600" algn="l" rtl="0" eaLnBrk="0" fontAlgn="base" hangingPunct="0">
        <a:spcBef>
          <a:spcPct val="20000"/>
        </a:spcBef>
        <a:spcAft>
          <a:spcPct val="0"/>
        </a:spcAft>
        <a:buClr>
          <a:srgbClr val="8B7396"/>
        </a:buClr>
        <a:buSzPct val="45000"/>
        <a:buFont typeface="Wingdings 2" panose="05020102010507070707" pitchFamily="18" charset="2"/>
        <a:buChar char="¯"/>
        <a:defRPr sz="2000" kern="1200">
          <a:solidFill>
            <a:schemeClr val="tx1"/>
          </a:solidFill>
          <a:latin typeface="+mn-lt"/>
          <a:ea typeface="+mn-ea"/>
          <a:cs typeface="HY견명조"/>
        </a:defRPr>
      </a:lvl4pPr>
      <a:lvl5pPr marL="2057400" indent="-228600" algn="l" rtl="0" eaLnBrk="0" fontAlgn="base" hangingPunct="0">
        <a:spcBef>
          <a:spcPct val="20000"/>
        </a:spcBef>
        <a:spcAft>
          <a:spcPct val="0"/>
        </a:spcAft>
        <a:buClr>
          <a:srgbClr val="E89A53"/>
        </a:buClr>
        <a:buFont typeface="Wingdings 2" panose="05020102010507070707" pitchFamily="18" charset="2"/>
        <a:buChar char=""/>
        <a:defRPr sz="2000" kern="1200">
          <a:solidFill>
            <a:schemeClr val="tx1"/>
          </a:solidFill>
          <a:latin typeface="+mn-lt"/>
          <a:ea typeface="+mn-ea"/>
          <a:cs typeface="HY견명조"/>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Line 14"/>
          <p:cNvSpPr>
            <a:spLocks noChangeShapeType="1"/>
          </p:cNvSpPr>
          <p:nvPr/>
        </p:nvSpPr>
        <p:spPr bwMode="auto">
          <a:xfrm>
            <a:off x="8458200" y="381000"/>
            <a:ext cx="0" cy="11430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wrap="none"/>
          <a:lstStyle/>
          <a:p>
            <a:pPr>
              <a:buFont typeface="Arial" panose="020B0604020202020204" pitchFamily="34" charset="0"/>
              <a:buNone/>
            </a:pPr>
            <a:endParaRPr lang="zh-CN" altLang="en-US" sz="1800">
              <a:solidFill>
                <a:srgbClr val="000000"/>
              </a:solidFill>
              <a:latin typeface="Times New Roman" panose="02020603050405020304" pitchFamily="18" charset="0"/>
              <a:ea typeface="宋体" panose="02010600030101010101" pitchFamily="2" charset="-122"/>
            </a:endParaRPr>
          </a:p>
        </p:txBody>
      </p:sp>
      <p:sp>
        <p:nvSpPr>
          <p:cNvPr id="1027" name="Rectangle 25"/>
          <p:cNvSpPr>
            <a:spLocks noChangeArrowheads="1"/>
          </p:cNvSpPr>
          <p:nvPr/>
        </p:nvSpPr>
        <p:spPr bwMode="auto">
          <a:xfrm>
            <a:off x="539750" y="620713"/>
            <a:ext cx="438150" cy="47466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algn="ctr">
              <a:buFont typeface="Arial" panose="020B0604020202020204" pitchFamily="34" charset="0"/>
              <a:buNone/>
            </a:pPr>
            <a:endParaRPr lang="zh-CN" altLang="en-US" sz="2400">
              <a:solidFill>
                <a:srgbClr val="000000"/>
              </a:solidFill>
              <a:latin typeface="Tahoma" panose="020B0604030504040204" pitchFamily="34" charset="0"/>
              <a:sym typeface="Tahoma" panose="020B0604030504040204" pitchFamily="34" charset="0"/>
            </a:endParaRPr>
          </a:p>
        </p:txBody>
      </p:sp>
      <p:sp>
        <p:nvSpPr>
          <p:cNvPr id="1028" name="Rectangle 26"/>
          <p:cNvSpPr>
            <a:spLocks noChangeArrowheads="1"/>
          </p:cNvSpPr>
          <p:nvPr/>
        </p:nvSpPr>
        <p:spPr bwMode="auto">
          <a:xfrm>
            <a:off x="800100" y="800100"/>
            <a:ext cx="328613" cy="474663"/>
          </a:xfrm>
          <a:prstGeom prst="rect">
            <a:avLst/>
          </a:prstGeom>
          <a:gradFill rotWithShape="0">
            <a:gsLst>
              <a:gs pos="0">
                <a:srgbClr val="FFCF01"/>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algn="ctr">
              <a:buFont typeface="Arial" panose="020B0604020202020204" pitchFamily="34" charset="0"/>
              <a:buNone/>
            </a:pPr>
            <a:endParaRPr lang="zh-CN" altLang="en-US" sz="2400">
              <a:solidFill>
                <a:srgbClr val="000000"/>
              </a:solidFill>
              <a:latin typeface="Tahoma" panose="020B0604030504040204" pitchFamily="34" charset="0"/>
              <a:sym typeface="Tahoma" panose="020B0604030504040204" pitchFamily="34" charset="0"/>
            </a:endParaRPr>
          </a:p>
        </p:txBody>
      </p:sp>
      <p:sp>
        <p:nvSpPr>
          <p:cNvPr id="1029" name="Rectangle 27"/>
          <p:cNvSpPr>
            <a:spLocks noChangeArrowheads="1"/>
          </p:cNvSpPr>
          <p:nvPr/>
        </p:nvSpPr>
        <p:spPr bwMode="auto">
          <a:xfrm>
            <a:off x="549275" y="1125538"/>
            <a:ext cx="422275" cy="47466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algn="ctr">
              <a:buFont typeface="Arial" panose="020B0604020202020204" pitchFamily="34" charset="0"/>
              <a:buNone/>
            </a:pPr>
            <a:endParaRPr lang="zh-CN" altLang="en-US" sz="2400">
              <a:solidFill>
                <a:srgbClr val="000000"/>
              </a:solidFill>
              <a:latin typeface="Tahoma" panose="020B0604030504040204" pitchFamily="34" charset="0"/>
              <a:sym typeface="Tahoma" panose="020B0604030504040204" pitchFamily="34" charset="0"/>
            </a:endParaRPr>
          </a:p>
        </p:txBody>
      </p:sp>
      <p:sp>
        <p:nvSpPr>
          <p:cNvPr id="1030" name="Rectangle 28"/>
          <p:cNvSpPr>
            <a:spLocks noChangeArrowheads="1"/>
          </p:cNvSpPr>
          <p:nvPr/>
        </p:nvSpPr>
        <p:spPr bwMode="auto">
          <a:xfrm>
            <a:off x="971550" y="765175"/>
            <a:ext cx="368300" cy="474663"/>
          </a:xfrm>
          <a:prstGeom prst="rect">
            <a:avLst/>
          </a:prstGeom>
          <a:gradFill rotWithShape="0">
            <a:gsLst>
              <a:gs pos="0">
                <a:srgbClr val="3333CC"/>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algn="ctr">
              <a:buFont typeface="Arial" panose="020B0604020202020204" pitchFamily="34" charset="0"/>
              <a:buNone/>
            </a:pPr>
            <a:endParaRPr lang="zh-CN" altLang="en-US" sz="2400">
              <a:solidFill>
                <a:srgbClr val="000000"/>
              </a:solidFill>
              <a:latin typeface="Tahoma" panose="020B0604030504040204" pitchFamily="34" charset="0"/>
              <a:sym typeface="Tahoma" panose="020B0604030504040204" pitchFamily="34" charset="0"/>
            </a:endParaRPr>
          </a:p>
        </p:txBody>
      </p:sp>
      <p:sp>
        <p:nvSpPr>
          <p:cNvPr id="1031" name="Rectangle 29"/>
          <p:cNvSpPr>
            <a:spLocks noChangeArrowheads="1"/>
          </p:cNvSpPr>
          <p:nvPr/>
        </p:nvSpPr>
        <p:spPr bwMode="auto">
          <a:xfrm>
            <a:off x="0" y="765175"/>
            <a:ext cx="560388" cy="422275"/>
          </a:xfrm>
          <a:prstGeom prst="rect">
            <a:avLst/>
          </a:prstGeom>
          <a:gradFill rotWithShape="0">
            <a:gsLst>
              <a:gs pos="0">
                <a:srgbClr val="FFFFFF"/>
              </a:gs>
              <a:gs pos="100000">
                <a:srgbClr val="FF000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algn="ctr">
              <a:buFont typeface="Arial" panose="020B0604020202020204" pitchFamily="34" charset="0"/>
              <a:buNone/>
            </a:pPr>
            <a:endParaRPr lang="zh-CN" altLang="en-US" sz="2400">
              <a:solidFill>
                <a:srgbClr val="000000"/>
              </a:solidFill>
              <a:latin typeface="Tahoma" panose="020B0604030504040204" pitchFamily="34" charset="0"/>
              <a:sym typeface="Tahoma" panose="020B0604030504040204" pitchFamily="34" charset="0"/>
            </a:endParaRPr>
          </a:p>
        </p:txBody>
      </p:sp>
      <p:sp>
        <p:nvSpPr>
          <p:cNvPr id="1032" name="Rectangle 30"/>
          <p:cNvSpPr>
            <a:spLocks noChangeArrowheads="1"/>
          </p:cNvSpPr>
          <p:nvPr/>
        </p:nvSpPr>
        <p:spPr bwMode="auto">
          <a:xfrm>
            <a:off x="762000" y="69215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algn="ctr">
              <a:buFont typeface="Arial" panose="020B0604020202020204" pitchFamily="34" charset="0"/>
              <a:buNone/>
            </a:pPr>
            <a:endParaRPr lang="zh-CN" altLang="en-US" sz="2400">
              <a:solidFill>
                <a:srgbClr val="000000"/>
              </a:solidFill>
              <a:latin typeface="Tahoma" panose="020B0604030504040204" pitchFamily="34" charset="0"/>
              <a:sym typeface="Tahoma" panose="020B0604030504040204" pitchFamily="34" charset="0"/>
            </a:endParaRPr>
          </a:p>
        </p:txBody>
      </p:sp>
      <p:sp>
        <p:nvSpPr>
          <p:cNvPr id="1033" name="Rectangle 31"/>
          <p:cNvSpPr>
            <a:spLocks noChangeArrowheads="1"/>
          </p:cNvSpPr>
          <p:nvPr/>
        </p:nvSpPr>
        <p:spPr bwMode="auto">
          <a:xfrm>
            <a:off x="395288" y="1165225"/>
            <a:ext cx="8226425" cy="31750"/>
          </a:xfrm>
          <a:prstGeom prst="rect">
            <a:avLst/>
          </a:prstGeom>
          <a:gradFill rotWithShape="0">
            <a:gsLst>
              <a:gs pos="0">
                <a:srgbClr val="1C1C1C"/>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algn="ctr">
              <a:buFont typeface="Arial" panose="020B0604020202020204" pitchFamily="34" charset="0"/>
              <a:buNone/>
            </a:pPr>
            <a:endParaRPr lang="zh-CN" altLang="en-US" sz="2400">
              <a:solidFill>
                <a:srgbClr val="000000"/>
              </a:solidFill>
              <a:latin typeface="Tahoma" panose="020B0604030504040204" pitchFamily="34" charset="0"/>
              <a:sym typeface="Tahoma" panose="020B0604030504040204" pitchFamily="34" charset="0"/>
            </a:endParaRPr>
          </a:p>
        </p:txBody>
      </p:sp>
      <p:sp>
        <p:nvSpPr>
          <p:cNvPr id="1034" name="Line 32"/>
          <p:cNvSpPr>
            <a:spLocks noChangeShapeType="1"/>
          </p:cNvSpPr>
          <p:nvPr/>
        </p:nvSpPr>
        <p:spPr bwMode="auto">
          <a:xfrm flipV="1">
            <a:off x="611188" y="6453188"/>
            <a:ext cx="7924800" cy="1587"/>
          </a:xfrm>
          <a:prstGeom prst="line">
            <a:avLst/>
          </a:prstGeom>
          <a:noFill/>
          <a:ln w="3175" cmpd="sng">
            <a:solidFill>
              <a:schemeClr val="accent2"/>
            </a:solidFill>
            <a:round/>
          </a:ln>
          <a:extLst>
            <a:ext uri="{909E8E84-426E-40DD-AFC4-6F175D3DCCD1}">
              <a14:hiddenFill xmlns:a14="http://schemas.microsoft.com/office/drawing/2010/main">
                <a:noFill/>
              </a14:hiddenFill>
            </a:ext>
          </a:extLst>
        </p:spPr>
        <p:txBody>
          <a:bodyPr/>
          <a:lstStyle/>
          <a:p>
            <a:pPr>
              <a:buFont typeface="Arial" panose="020B0604020202020204" pitchFamily="34" charset="0"/>
              <a:buNone/>
            </a:pPr>
            <a:endParaRPr lang="zh-CN" altLang="en-US" sz="1800">
              <a:solidFill>
                <a:srgbClr val="000000"/>
              </a:solidFill>
              <a:latin typeface="Times New Roman" panose="02020603050405020304" pitchFamily="18" charset="0"/>
              <a:ea typeface="宋体" panose="02010600030101010101" pitchFamily="2" charset="-122"/>
            </a:endParaRPr>
          </a:p>
        </p:txBody>
      </p:sp>
      <p:grpSp>
        <p:nvGrpSpPr>
          <p:cNvPr id="1035" name="Group 11"/>
          <p:cNvGrpSpPr/>
          <p:nvPr/>
        </p:nvGrpSpPr>
        <p:grpSpPr bwMode="auto">
          <a:xfrm>
            <a:off x="6372225" y="25400"/>
            <a:ext cx="1760538" cy="1123950"/>
            <a:chOff x="0" y="0"/>
            <a:chExt cx="1088" cy="725"/>
          </a:xfrm>
        </p:grpSpPr>
        <p:grpSp>
          <p:nvGrpSpPr>
            <p:cNvPr id="1036" name="Group 12"/>
            <p:cNvGrpSpPr/>
            <p:nvPr/>
          </p:nvGrpSpPr>
          <p:grpSpPr bwMode="auto">
            <a:xfrm>
              <a:off x="0" y="0"/>
              <a:ext cx="726" cy="725"/>
              <a:chOff x="0" y="0"/>
              <a:chExt cx="726" cy="725"/>
            </a:xfrm>
          </p:grpSpPr>
          <p:sp>
            <p:nvSpPr>
              <p:cNvPr id="1037" name="AutoShape 35"/>
              <p:cNvSpPr/>
              <p:nvPr/>
            </p:nvSpPr>
            <p:spPr bwMode="auto">
              <a:xfrm>
                <a:off x="0" y="0"/>
                <a:ext cx="726" cy="725"/>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2205 w 21600"/>
                  <a:gd name="T11" fmla="*/ 10800 h 21600"/>
                  <a:gd name="T12" fmla="*/ 10800 w 21600"/>
                  <a:gd name="T13" fmla="*/ 19395 h 21600"/>
                  <a:gd name="T14" fmla="*/ 19395 w 21600"/>
                  <a:gd name="T15" fmla="*/ 10800 h 21600"/>
                  <a:gd name="T16" fmla="*/ 10800 w 21600"/>
                  <a:gd name="T17" fmla="*/ 2205 h 21600"/>
                  <a:gd name="T18" fmla="*/ 2205 w 21600"/>
                  <a:gd name="T19" fmla="*/ 10800 h 21600"/>
                  <a:gd name="T20" fmla="*/ 0 w 21600"/>
                  <a:gd name="T21" fmla="*/ 0 h 21600"/>
                  <a:gd name="T22" fmla="*/ 21600 w 21600"/>
                  <a:gd name="T23"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05" y="10800"/>
                    </a:moveTo>
                    <a:cubicBezTo>
                      <a:pt x="2205" y="15547"/>
                      <a:pt x="6053" y="19395"/>
                      <a:pt x="10800" y="19395"/>
                    </a:cubicBezTo>
                    <a:cubicBezTo>
                      <a:pt x="15547" y="19395"/>
                      <a:pt x="19395" y="15547"/>
                      <a:pt x="19395" y="10800"/>
                    </a:cubicBezTo>
                    <a:cubicBezTo>
                      <a:pt x="19395" y="6053"/>
                      <a:pt x="15547" y="2205"/>
                      <a:pt x="10800" y="2205"/>
                    </a:cubicBezTo>
                    <a:cubicBezTo>
                      <a:pt x="6053" y="2205"/>
                      <a:pt x="2205" y="6053"/>
                      <a:pt x="2205" y="10800"/>
                    </a:cubicBezTo>
                    <a:close/>
                  </a:path>
                </a:pathLst>
              </a:custGeom>
              <a:solidFill>
                <a:srgbClr val="336600"/>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sz="1800">
                  <a:solidFill>
                    <a:srgbClr val="000000"/>
                  </a:solidFill>
                  <a:latin typeface="Times New Roman" panose="02020603050405020304" pitchFamily="18" charset="0"/>
                  <a:ea typeface="宋体" panose="02010600030101010101" pitchFamily="2" charset="-122"/>
                </a:endParaRPr>
              </a:p>
            </p:txBody>
          </p:sp>
          <p:sp>
            <p:nvSpPr>
              <p:cNvPr id="1038" name="AutoShape 36"/>
              <p:cNvSpPr>
                <a:spLocks noChangeAspect="1"/>
              </p:cNvSpPr>
              <p:nvPr/>
            </p:nvSpPr>
            <p:spPr bwMode="auto">
              <a:xfrm rot="11482341">
                <a:off x="98" y="92"/>
                <a:ext cx="538" cy="537"/>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2241 w 21600"/>
                  <a:gd name="T11" fmla="*/ 10800 h 21600"/>
                  <a:gd name="T12" fmla="*/ 10800 w 21600"/>
                  <a:gd name="T13" fmla="*/ 19359 h 21600"/>
                  <a:gd name="T14" fmla="*/ 19359 w 21600"/>
                  <a:gd name="T15" fmla="*/ 10800 h 21600"/>
                  <a:gd name="T16" fmla="*/ 10800 w 21600"/>
                  <a:gd name="T17" fmla="*/ 2241 h 21600"/>
                  <a:gd name="T18" fmla="*/ 2241 w 21600"/>
                  <a:gd name="T19" fmla="*/ 10800 h 21600"/>
                  <a:gd name="T20" fmla="*/ 0 w 21600"/>
                  <a:gd name="T21" fmla="*/ 0 h 21600"/>
                  <a:gd name="T22" fmla="*/ 21600 w 21600"/>
                  <a:gd name="T23"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41" y="10800"/>
                    </a:moveTo>
                    <a:cubicBezTo>
                      <a:pt x="2241" y="15527"/>
                      <a:pt x="6073" y="19359"/>
                      <a:pt x="10800" y="19359"/>
                    </a:cubicBezTo>
                    <a:cubicBezTo>
                      <a:pt x="15527" y="19359"/>
                      <a:pt x="19359" y="15527"/>
                      <a:pt x="19359" y="10800"/>
                    </a:cubicBezTo>
                    <a:cubicBezTo>
                      <a:pt x="19359" y="6073"/>
                      <a:pt x="15527" y="2241"/>
                      <a:pt x="10800" y="2241"/>
                    </a:cubicBezTo>
                    <a:cubicBezTo>
                      <a:pt x="6073" y="2241"/>
                      <a:pt x="2241" y="6073"/>
                      <a:pt x="2241" y="10800"/>
                    </a:cubicBezTo>
                    <a:close/>
                  </a:path>
                </a:pathLst>
              </a:custGeom>
              <a:solidFill>
                <a:srgbClr val="336600"/>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sz="1800">
                  <a:solidFill>
                    <a:srgbClr val="000000"/>
                  </a:solidFill>
                  <a:latin typeface="Times New Roman" panose="02020603050405020304" pitchFamily="18" charset="0"/>
                  <a:ea typeface="宋体" panose="02010600030101010101" pitchFamily="2" charset="-122"/>
                </a:endParaRPr>
              </a:p>
            </p:txBody>
          </p:sp>
          <p:sp useBgFill="1">
            <p:nvSpPr>
              <p:cNvPr id="1039" name="Rectangle 37"/>
              <p:cNvSpPr>
                <a:spLocks noChangeAspect="1" noChangeArrowheads="1"/>
              </p:cNvSpPr>
              <p:nvPr/>
            </p:nvSpPr>
            <p:spPr bwMode="auto">
              <a:xfrm>
                <a:off x="558" y="267"/>
                <a:ext cx="162" cy="203"/>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a:buFont typeface="Arial" panose="020B0604020202020204" pitchFamily="34" charset="0"/>
                  <a:buNone/>
                </a:pPr>
                <a:endParaRPr lang="zh-CN" altLang="en-US" sz="1800">
                  <a:solidFill>
                    <a:srgbClr val="000000"/>
                  </a:solidFill>
                  <a:sym typeface="Tahoma" panose="020B0604030504040204" pitchFamily="34" charset="0"/>
                </a:endParaRPr>
              </a:p>
            </p:txBody>
          </p:sp>
        </p:grpSp>
        <p:sp>
          <p:nvSpPr>
            <p:cNvPr id="1040" name="Rectangle 38"/>
            <p:cNvSpPr>
              <a:spLocks noChangeArrowheads="1"/>
            </p:cNvSpPr>
            <p:nvPr/>
          </p:nvSpPr>
          <p:spPr bwMode="auto">
            <a:xfrm>
              <a:off x="228" y="200"/>
              <a:ext cx="860" cy="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algn="just">
                <a:buFont typeface="Arial" panose="020B0604020202020204" pitchFamily="34" charset="0"/>
                <a:buNone/>
              </a:pPr>
              <a:r>
                <a:rPr lang="en-US" altLang="zh-CN" b="1">
                  <a:solidFill>
                    <a:srgbClr val="333399"/>
                  </a:solidFill>
                  <a:sym typeface="Tahoma" panose="020B0604030504040204" pitchFamily="34" charset="0"/>
                </a:rPr>
                <a:t>CSEI</a:t>
              </a:r>
              <a:endParaRPr lang="zh-CN" altLang="en-US" sz="1800">
                <a:solidFill>
                  <a:srgbClr val="000000"/>
                </a:solidFill>
              </a:endParaRPr>
            </a:p>
          </p:txBody>
        </p:sp>
      </p:grpSp>
      <p:sp>
        <p:nvSpPr>
          <p:cNvPr id="1041" name="Line 39"/>
          <p:cNvSpPr>
            <a:spLocks noChangeShapeType="1"/>
          </p:cNvSpPr>
          <p:nvPr/>
        </p:nvSpPr>
        <p:spPr bwMode="auto">
          <a:xfrm>
            <a:off x="0" y="298450"/>
            <a:ext cx="3059113" cy="34925"/>
          </a:xfrm>
          <a:prstGeom prst="line">
            <a:avLst/>
          </a:prstGeom>
          <a:noFill/>
          <a:ln w="3175" cmpd="sng">
            <a:solidFill>
              <a:schemeClr val="accent2"/>
            </a:solidFill>
            <a:round/>
          </a:ln>
          <a:extLst>
            <a:ext uri="{909E8E84-426E-40DD-AFC4-6F175D3DCCD1}">
              <a14:hiddenFill xmlns:a14="http://schemas.microsoft.com/office/drawing/2010/main">
                <a:noFill/>
              </a14:hiddenFill>
            </a:ext>
          </a:extLst>
        </p:spPr>
        <p:txBody>
          <a:bodyPr/>
          <a:lstStyle/>
          <a:p>
            <a:pPr>
              <a:buFont typeface="Arial" panose="020B0604020202020204" pitchFamily="34" charset="0"/>
              <a:buNone/>
            </a:pPr>
            <a:endParaRPr lang="zh-CN" altLang="en-US" sz="1800">
              <a:solidFill>
                <a:srgbClr val="000000"/>
              </a:solidFill>
              <a:latin typeface="Times New Roman" panose="02020603050405020304" pitchFamily="18" charset="0"/>
              <a:ea typeface="宋体" panose="02010600030101010101" pitchFamily="2" charset="-122"/>
            </a:endParaRPr>
          </a:p>
        </p:txBody>
      </p:sp>
      <p:sp>
        <p:nvSpPr>
          <p:cNvPr id="1042" name="Text Box 40"/>
          <p:cNvSpPr>
            <a:spLocks noChangeArrowheads="1"/>
          </p:cNvSpPr>
          <p:nvPr/>
        </p:nvSpPr>
        <p:spPr bwMode="auto">
          <a:xfrm>
            <a:off x="-60325" y="234950"/>
            <a:ext cx="34067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a:spcBef>
                <a:spcPct val="50000"/>
              </a:spcBef>
              <a:buFont typeface="Arial" panose="020B0604020202020204" pitchFamily="34" charset="0"/>
              <a:buNone/>
            </a:pPr>
            <a:r>
              <a:rPr lang="zh-CN" altLang="en-US" sz="1800" b="1">
                <a:solidFill>
                  <a:srgbClr val="000000"/>
                </a:solidFill>
              </a:rPr>
              <a:t>中国石油炼化设备检验检测中心</a:t>
            </a:r>
            <a:endParaRPr lang="zh-CN" altLang="en-US" sz="1800" b="1">
              <a:solidFill>
                <a:srgbClr val="000000"/>
              </a:solidFill>
            </a:endParaRPr>
          </a:p>
        </p:txBody>
      </p:sp>
      <p:sp>
        <p:nvSpPr>
          <p:cNvPr id="1043" name="Text Box 41"/>
          <p:cNvSpPr>
            <a:spLocks noChangeArrowheads="1"/>
          </p:cNvSpPr>
          <p:nvPr/>
        </p:nvSpPr>
        <p:spPr bwMode="auto">
          <a:xfrm>
            <a:off x="-11113" y="-33338"/>
            <a:ext cx="3036888" cy="365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a:spcBef>
                <a:spcPct val="50000"/>
              </a:spcBef>
              <a:buFont typeface="Arial" panose="020B0604020202020204" pitchFamily="34" charset="0"/>
              <a:buNone/>
            </a:pPr>
            <a:r>
              <a:rPr lang="zh-CN" altLang="en-US" sz="1800" b="1">
                <a:solidFill>
                  <a:srgbClr val="000000"/>
                </a:solidFill>
              </a:rPr>
              <a:t>中国特种设备检测研究院</a:t>
            </a:r>
            <a:endParaRPr lang="zh-CN" altLang="en-US" sz="1800" b="1">
              <a:solidFill>
                <a:srgbClr val="000000"/>
              </a:solidFill>
            </a:endParaRPr>
          </a:p>
        </p:txBody>
      </p:sp>
      <p:pic>
        <p:nvPicPr>
          <p:cNvPr id="1044" name="Picture 3" descr="logo"/>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813675" y="-49213"/>
            <a:ext cx="1293813" cy="124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ransition>
    <p:fade/>
  </p:transition>
  <p:hf sldNum="0" hdr="0"/>
  <p:txStyles>
    <p:titleStyle>
      <a:lvl1pPr algn="l" rtl="0" eaLnBrk="0" fontAlgn="base" hangingPunct="0">
        <a:spcBef>
          <a:spcPct val="0"/>
        </a:spcBef>
        <a:spcAft>
          <a:spcPct val="0"/>
        </a:spcAft>
        <a:defRPr sz="1400" b="1">
          <a:solidFill>
            <a:srgbClr val="003300"/>
          </a:solidFill>
          <a:latin typeface="+mj-lt"/>
          <a:ea typeface="+mj-ea"/>
          <a:cs typeface="+mj-cs"/>
          <a:sym typeface="宋体" panose="02010600030101010101" pitchFamily="2" charset="-122"/>
        </a:defRPr>
      </a:lvl1pPr>
      <a:lvl2pPr algn="l" rtl="0" eaLnBrk="0" fontAlgn="base" hangingPunct="0">
        <a:spcBef>
          <a:spcPct val="0"/>
        </a:spcBef>
        <a:spcAft>
          <a:spcPct val="0"/>
        </a:spcAft>
        <a:defRPr sz="1400" b="1">
          <a:solidFill>
            <a:srgbClr val="003300"/>
          </a:solidFill>
          <a:latin typeface="宋体" panose="02010600030101010101" pitchFamily="2" charset="-122"/>
          <a:ea typeface="宋体" panose="02010600030101010101" pitchFamily="2" charset="-122"/>
          <a:sym typeface="宋体" panose="02010600030101010101" pitchFamily="2" charset="-122"/>
        </a:defRPr>
      </a:lvl2pPr>
      <a:lvl3pPr algn="l" rtl="0" eaLnBrk="0" fontAlgn="base" hangingPunct="0">
        <a:spcBef>
          <a:spcPct val="0"/>
        </a:spcBef>
        <a:spcAft>
          <a:spcPct val="0"/>
        </a:spcAft>
        <a:defRPr sz="1400" b="1">
          <a:solidFill>
            <a:srgbClr val="003300"/>
          </a:solidFill>
          <a:latin typeface="宋体" panose="02010600030101010101" pitchFamily="2" charset="-122"/>
          <a:ea typeface="宋体" panose="02010600030101010101" pitchFamily="2" charset="-122"/>
          <a:sym typeface="宋体" panose="02010600030101010101" pitchFamily="2" charset="-122"/>
        </a:defRPr>
      </a:lvl3pPr>
      <a:lvl4pPr algn="l" rtl="0" eaLnBrk="0" fontAlgn="base" hangingPunct="0">
        <a:spcBef>
          <a:spcPct val="0"/>
        </a:spcBef>
        <a:spcAft>
          <a:spcPct val="0"/>
        </a:spcAft>
        <a:defRPr sz="1400" b="1">
          <a:solidFill>
            <a:srgbClr val="003300"/>
          </a:solidFill>
          <a:latin typeface="宋体" panose="02010600030101010101" pitchFamily="2" charset="-122"/>
          <a:ea typeface="宋体" panose="02010600030101010101" pitchFamily="2" charset="-122"/>
          <a:sym typeface="宋体" panose="02010600030101010101" pitchFamily="2" charset="-122"/>
        </a:defRPr>
      </a:lvl4pPr>
      <a:lvl5pPr algn="l" rtl="0" eaLnBrk="0" fontAlgn="base" hangingPunct="0">
        <a:spcBef>
          <a:spcPct val="0"/>
        </a:spcBef>
        <a:spcAft>
          <a:spcPct val="0"/>
        </a:spcAft>
        <a:defRPr sz="1400" b="1">
          <a:solidFill>
            <a:srgbClr val="003300"/>
          </a:solidFill>
          <a:latin typeface="宋体" panose="02010600030101010101" pitchFamily="2" charset="-122"/>
          <a:ea typeface="宋体" panose="02010600030101010101" pitchFamily="2" charset="-122"/>
          <a:sym typeface="宋体" panose="02010600030101010101" pitchFamily="2" charset="-122"/>
        </a:defRPr>
      </a:lvl5pPr>
      <a:lvl6pPr marL="457200" algn="l" rtl="0" eaLnBrk="0" fontAlgn="base" hangingPunct="0">
        <a:spcBef>
          <a:spcPct val="0"/>
        </a:spcBef>
        <a:spcAft>
          <a:spcPct val="0"/>
        </a:spcAft>
        <a:defRPr sz="1400" b="1">
          <a:solidFill>
            <a:srgbClr val="003300"/>
          </a:solidFill>
          <a:latin typeface="宋体" panose="02010600030101010101" pitchFamily="2" charset="-122"/>
          <a:ea typeface="宋体" panose="02010600030101010101" pitchFamily="2" charset="-122"/>
          <a:sym typeface="宋体" panose="02010600030101010101" pitchFamily="2" charset="-122"/>
        </a:defRPr>
      </a:lvl6pPr>
      <a:lvl7pPr marL="914400" algn="l" rtl="0" eaLnBrk="0" fontAlgn="base" hangingPunct="0">
        <a:spcBef>
          <a:spcPct val="0"/>
        </a:spcBef>
        <a:spcAft>
          <a:spcPct val="0"/>
        </a:spcAft>
        <a:defRPr sz="1400" b="1">
          <a:solidFill>
            <a:srgbClr val="003300"/>
          </a:solidFill>
          <a:latin typeface="宋体" panose="02010600030101010101" pitchFamily="2" charset="-122"/>
          <a:ea typeface="宋体" panose="02010600030101010101" pitchFamily="2" charset="-122"/>
          <a:sym typeface="宋体" panose="02010600030101010101" pitchFamily="2" charset="-122"/>
        </a:defRPr>
      </a:lvl7pPr>
      <a:lvl8pPr marL="1371600" algn="l" rtl="0" eaLnBrk="0" fontAlgn="base" hangingPunct="0">
        <a:spcBef>
          <a:spcPct val="0"/>
        </a:spcBef>
        <a:spcAft>
          <a:spcPct val="0"/>
        </a:spcAft>
        <a:defRPr sz="1400" b="1">
          <a:solidFill>
            <a:srgbClr val="003300"/>
          </a:solidFill>
          <a:latin typeface="宋体" panose="02010600030101010101" pitchFamily="2" charset="-122"/>
          <a:ea typeface="宋体" panose="02010600030101010101" pitchFamily="2" charset="-122"/>
          <a:sym typeface="宋体" panose="02010600030101010101" pitchFamily="2" charset="-122"/>
        </a:defRPr>
      </a:lvl8pPr>
      <a:lvl9pPr marL="1828800" algn="l" rtl="0" eaLnBrk="0" fontAlgn="base" hangingPunct="0">
        <a:spcBef>
          <a:spcPct val="0"/>
        </a:spcBef>
        <a:spcAft>
          <a:spcPct val="0"/>
        </a:spcAft>
        <a:defRPr sz="1400" b="1">
          <a:solidFill>
            <a:srgbClr val="003300"/>
          </a:solidFill>
          <a:latin typeface="宋体" panose="02010600030101010101" pitchFamily="2" charset="-122"/>
          <a:ea typeface="宋体" panose="02010600030101010101" pitchFamily="2" charset="-122"/>
          <a:sym typeface="宋体" panose="02010600030101010101" pitchFamily="2" charset="-122"/>
        </a:defRPr>
      </a:lvl9pPr>
    </p:titleStyle>
    <p:bodyStyle>
      <a:lvl1pPr marL="342900" indent="-342900" algn="l" defTabSz="0" rtl="0" eaLnBrk="0" fontAlgn="base" hangingPunct="0">
        <a:spcBef>
          <a:spcPct val="20000"/>
        </a:spcBef>
        <a:spcAft>
          <a:spcPct val="0"/>
        </a:spcAft>
        <a:buClr>
          <a:schemeClr val="folHlink"/>
        </a:buClr>
        <a:buSzPct val="60000"/>
        <a:buFont typeface="Wingdings" panose="05000000000000000000" pitchFamily="2" charset="2"/>
        <a:buChar char="•"/>
        <a:defRPr sz="2000" b="1">
          <a:solidFill>
            <a:schemeClr val="tx1"/>
          </a:solidFill>
          <a:latin typeface="+mn-lt"/>
          <a:ea typeface="+mn-ea"/>
          <a:cs typeface="+mn-cs"/>
          <a:sym typeface="Tahoma" panose="020B0604030504040204" pitchFamily="34" charset="0"/>
        </a:defRPr>
      </a:lvl1pPr>
      <a:lvl2pPr marL="742950" indent="-285750" algn="l" defTabSz="0" rtl="0" eaLnBrk="0" fontAlgn="base" hangingPunct="0">
        <a:spcBef>
          <a:spcPct val="20000"/>
        </a:spcBef>
        <a:spcAft>
          <a:spcPct val="0"/>
        </a:spcAft>
        <a:buClr>
          <a:schemeClr val="folHlink"/>
        </a:buClr>
        <a:buSzPct val="60000"/>
        <a:buFont typeface="Wingdings" panose="05000000000000000000" pitchFamily="2" charset="2"/>
        <a:buChar char="n"/>
        <a:defRPr sz="2800" b="1">
          <a:solidFill>
            <a:schemeClr val="tx1"/>
          </a:solidFill>
          <a:latin typeface="+mn-lt"/>
          <a:ea typeface="+mn-ea"/>
          <a:sym typeface="Tahoma" panose="020B0604030504040204" pitchFamily="34" charset="0"/>
        </a:defRPr>
      </a:lvl2pPr>
      <a:lvl3pPr marL="1143000" indent="-228600" algn="l" defTabSz="0" rtl="0" eaLnBrk="0" fontAlgn="base" hangingPunct="0">
        <a:spcBef>
          <a:spcPct val="20000"/>
        </a:spcBef>
        <a:spcAft>
          <a:spcPct val="0"/>
        </a:spcAft>
        <a:buClr>
          <a:schemeClr val="folHlink"/>
        </a:buClr>
        <a:buSzPct val="60000"/>
        <a:buFont typeface="Wingdings" panose="05000000000000000000" pitchFamily="2" charset="2"/>
        <a:buChar char="n"/>
        <a:defRPr sz="2400" b="1">
          <a:solidFill>
            <a:schemeClr val="tx1"/>
          </a:solidFill>
          <a:latin typeface="+mn-lt"/>
          <a:ea typeface="+mn-ea"/>
          <a:sym typeface="Tahoma" panose="020B0604030504040204" pitchFamily="34" charset="0"/>
        </a:defRPr>
      </a:lvl3pPr>
      <a:lvl4pPr marL="1600200" indent="-228600" algn="l" defTabSz="0" rtl="0" eaLnBrk="0" fontAlgn="base" hangingPunct="0">
        <a:spcBef>
          <a:spcPct val="20000"/>
        </a:spcBef>
        <a:spcAft>
          <a:spcPct val="0"/>
        </a:spcAft>
        <a:buClr>
          <a:schemeClr val="folHlink"/>
        </a:buClr>
        <a:buSzPct val="60000"/>
        <a:buFont typeface="Wingdings" panose="05000000000000000000" pitchFamily="2" charset="2"/>
        <a:buChar char="n"/>
        <a:defRPr sz="2000" b="1">
          <a:solidFill>
            <a:schemeClr val="tx1"/>
          </a:solidFill>
          <a:latin typeface="+mn-lt"/>
          <a:ea typeface="+mn-ea"/>
          <a:sym typeface="Tahoma" panose="020B0604030504040204" pitchFamily="34" charset="0"/>
        </a:defRPr>
      </a:lvl4pPr>
      <a:lvl5pPr marL="2057400" indent="-228600" algn="l" defTabSz="0" rtl="0" eaLnBrk="0" fontAlgn="base" hangingPunct="0">
        <a:spcBef>
          <a:spcPct val="20000"/>
        </a:spcBef>
        <a:spcAft>
          <a:spcPct val="0"/>
        </a:spcAft>
        <a:buClr>
          <a:schemeClr val="folHlink"/>
        </a:buClr>
        <a:buSzPct val="60000"/>
        <a:buFont typeface="Wingdings" panose="05000000000000000000" pitchFamily="2" charset="2"/>
        <a:buChar char="n"/>
        <a:defRPr sz="2000" b="1">
          <a:solidFill>
            <a:schemeClr val="tx1"/>
          </a:solidFill>
          <a:latin typeface="+mn-lt"/>
          <a:ea typeface="+mn-ea"/>
          <a:sym typeface="Tahoma" panose="020B0604030504040204" pitchFamily="34" charset="0"/>
        </a:defRPr>
      </a:lvl5pPr>
      <a:lvl6pPr marL="2514600" indent="-228600" algn="l" defTabSz="0" rtl="0" eaLnBrk="0" fontAlgn="base" hangingPunct="0">
        <a:spcBef>
          <a:spcPct val="20000"/>
        </a:spcBef>
        <a:spcAft>
          <a:spcPct val="0"/>
        </a:spcAft>
        <a:buClr>
          <a:schemeClr val="folHlink"/>
        </a:buClr>
        <a:buSzPct val="60000"/>
        <a:buFont typeface="Wingdings" panose="05000000000000000000" pitchFamily="2" charset="2"/>
        <a:buChar char="n"/>
        <a:defRPr sz="2000" b="1">
          <a:solidFill>
            <a:schemeClr val="tx1"/>
          </a:solidFill>
          <a:latin typeface="+mn-lt"/>
          <a:ea typeface="+mn-ea"/>
          <a:sym typeface="Tahoma" panose="020B0604030504040204" pitchFamily="34" charset="0"/>
        </a:defRPr>
      </a:lvl6pPr>
      <a:lvl7pPr marL="2971800" indent="-228600" algn="l" defTabSz="0" rtl="0" eaLnBrk="0" fontAlgn="base" hangingPunct="0">
        <a:spcBef>
          <a:spcPct val="20000"/>
        </a:spcBef>
        <a:spcAft>
          <a:spcPct val="0"/>
        </a:spcAft>
        <a:buClr>
          <a:schemeClr val="folHlink"/>
        </a:buClr>
        <a:buSzPct val="60000"/>
        <a:buFont typeface="Wingdings" panose="05000000000000000000" pitchFamily="2" charset="2"/>
        <a:buChar char="n"/>
        <a:defRPr sz="2000" b="1">
          <a:solidFill>
            <a:schemeClr val="tx1"/>
          </a:solidFill>
          <a:latin typeface="+mn-lt"/>
          <a:ea typeface="+mn-ea"/>
          <a:sym typeface="Tahoma" panose="020B0604030504040204" pitchFamily="34" charset="0"/>
        </a:defRPr>
      </a:lvl7pPr>
      <a:lvl8pPr marL="3429000" indent="-228600" algn="l" defTabSz="0" rtl="0" eaLnBrk="0" fontAlgn="base" hangingPunct="0">
        <a:spcBef>
          <a:spcPct val="20000"/>
        </a:spcBef>
        <a:spcAft>
          <a:spcPct val="0"/>
        </a:spcAft>
        <a:buClr>
          <a:schemeClr val="folHlink"/>
        </a:buClr>
        <a:buSzPct val="60000"/>
        <a:buFont typeface="Wingdings" panose="05000000000000000000" pitchFamily="2" charset="2"/>
        <a:buChar char="n"/>
        <a:defRPr sz="2000" b="1">
          <a:solidFill>
            <a:schemeClr val="tx1"/>
          </a:solidFill>
          <a:latin typeface="+mn-lt"/>
          <a:ea typeface="+mn-ea"/>
          <a:sym typeface="Tahoma" panose="020B0604030504040204" pitchFamily="34" charset="0"/>
        </a:defRPr>
      </a:lvl8pPr>
      <a:lvl9pPr marL="3886200" indent="-228600" algn="l" defTabSz="0" rtl="0" eaLnBrk="0" fontAlgn="base" hangingPunct="0">
        <a:spcBef>
          <a:spcPct val="20000"/>
        </a:spcBef>
        <a:spcAft>
          <a:spcPct val="0"/>
        </a:spcAft>
        <a:buClr>
          <a:schemeClr val="folHlink"/>
        </a:buClr>
        <a:buSzPct val="60000"/>
        <a:buFont typeface="Wingdings" panose="05000000000000000000" pitchFamily="2" charset="2"/>
        <a:buChar char="n"/>
        <a:defRPr sz="2000" b="1">
          <a:solidFill>
            <a:schemeClr val="tx1"/>
          </a:solidFill>
          <a:latin typeface="+mn-lt"/>
          <a:ea typeface="+mn-ea"/>
          <a:sym typeface="Tahoma" panose="020B060403050404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p:nvPr/>
        </p:nvSpPr>
        <p:spPr>
          <a:xfrm>
            <a:off x="540171" y="620445"/>
            <a:ext cx="437898" cy="475050"/>
          </a:xfrm>
          <a:prstGeom prst="rect">
            <a:avLst/>
          </a:prstGeom>
          <a:solidFill>
            <a:schemeClr val="accent2"/>
          </a:solidFill>
          <a:ln w="9525">
            <a:noFill/>
          </a:ln>
        </p:spPr>
        <p:txBody>
          <a:bodyPr wrap="none" lIns="91380" tIns="45690" rIns="91380" bIns="45690" anchor="ctr"/>
          <a:lstStyle/>
          <a:p>
            <a:pPr lvl="0">
              <a:lnSpc>
                <a:spcPct val="100000"/>
              </a:lnSpc>
              <a:buNone/>
            </a:pPr>
            <a:endParaRPr lang="zh-CN" altLang="zh-CN" sz="2360" dirty="0">
              <a:solidFill>
                <a:schemeClr val="tx1"/>
              </a:solidFill>
              <a:latin typeface="Tahoma" panose="020B0604030504040204" pitchFamily="34" charset="0"/>
              <a:sym typeface="Tahoma" panose="020B0604030504040204" pitchFamily="34" charset="0"/>
            </a:endParaRPr>
          </a:p>
        </p:txBody>
      </p:sp>
      <p:sp>
        <p:nvSpPr>
          <p:cNvPr id="1027" name="Rectangle 3"/>
          <p:cNvSpPr/>
          <p:nvPr/>
        </p:nvSpPr>
        <p:spPr>
          <a:xfrm>
            <a:off x="799452" y="800388"/>
            <a:ext cx="329863" cy="475050"/>
          </a:xfrm>
          <a:prstGeom prst="rect">
            <a:avLst/>
          </a:prstGeom>
          <a:gradFill rotWithShape="0">
            <a:gsLst>
              <a:gs pos="0">
                <a:srgbClr val="FFCF01"/>
              </a:gs>
              <a:gs pos="100000">
                <a:srgbClr val="FFFFFF"/>
              </a:gs>
            </a:gsLst>
            <a:lin ang="0" scaled="1"/>
            <a:tileRect/>
          </a:gradFill>
          <a:ln w="9525">
            <a:noFill/>
          </a:ln>
        </p:spPr>
        <p:txBody>
          <a:bodyPr wrap="none" lIns="91380" tIns="45690" rIns="91380" bIns="45690" anchor="ctr"/>
          <a:lstStyle/>
          <a:p>
            <a:pPr lvl="0">
              <a:lnSpc>
                <a:spcPct val="100000"/>
              </a:lnSpc>
              <a:buNone/>
            </a:pPr>
            <a:endParaRPr lang="zh-CN" altLang="zh-CN" sz="2360" dirty="0">
              <a:solidFill>
                <a:schemeClr val="tx1"/>
              </a:solidFill>
              <a:latin typeface="Tahoma" panose="020B0604030504040204" pitchFamily="34" charset="0"/>
              <a:sym typeface="Tahoma" panose="020B0604030504040204" pitchFamily="34" charset="0"/>
            </a:endParaRPr>
          </a:p>
        </p:txBody>
      </p:sp>
      <p:sp>
        <p:nvSpPr>
          <p:cNvPr id="1028" name="Rectangle 4"/>
          <p:cNvSpPr/>
          <p:nvPr/>
        </p:nvSpPr>
        <p:spPr>
          <a:xfrm>
            <a:off x="548813" y="1125725"/>
            <a:ext cx="422052" cy="475050"/>
          </a:xfrm>
          <a:prstGeom prst="rect">
            <a:avLst/>
          </a:prstGeom>
          <a:solidFill>
            <a:schemeClr val="folHlink"/>
          </a:solidFill>
          <a:ln w="9525">
            <a:noFill/>
          </a:ln>
        </p:spPr>
        <p:txBody>
          <a:bodyPr wrap="none" lIns="91380" tIns="45690" rIns="91380" bIns="45690" anchor="ctr"/>
          <a:lstStyle/>
          <a:p>
            <a:pPr lvl="0">
              <a:lnSpc>
                <a:spcPct val="100000"/>
              </a:lnSpc>
              <a:buNone/>
            </a:pPr>
            <a:endParaRPr lang="zh-CN" altLang="zh-CN" sz="2360" dirty="0">
              <a:solidFill>
                <a:schemeClr val="tx1"/>
              </a:solidFill>
              <a:latin typeface="Tahoma" panose="020B0604030504040204" pitchFamily="34" charset="0"/>
              <a:sym typeface="Tahoma" panose="020B0604030504040204" pitchFamily="34" charset="0"/>
            </a:endParaRPr>
          </a:p>
        </p:txBody>
      </p:sp>
      <p:sp>
        <p:nvSpPr>
          <p:cNvPr id="1029" name="Rectangle 5"/>
          <p:cNvSpPr/>
          <p:nvPr/>
        </p:nvSpPr>
        <p:spPr>
          <a:xfrm>
            <a:off x="970866" y="765839"/>
            <a:ext cx="368756" cy="473611"/>
          </a:xfrm>
          <a:prstGeom prst="rect">
            <a:avLst/>
          </a:prstGeom>
          <a:gradFill rotWithShape="0">
            <a:gsLst>
              <a:gs pos="0">
                <a:srgbClr val="3333CC"/>
              </a:gs>
              <a:gs pos="100000">
                <a:srgbClr val="FFFFFF"/>
              </a:gs>
            </a:gsLst>
            <a:lin ang="0" scaled="1"/>
            <a:tileRect/>
          </a:gradFill>
          <a:ln w="9525">
            <a:noFill/>
          </a:ln>
        </p:spPr>
        <p:txBody>
          <a:bodyPr wrap="none" lIns="91380" tIns="45690" rIns="91380" bIns="45690" anchor="ctr"/>
          <a:lstStyle/>
          <a:p>
            <a:pPr lvl="0">
              <a:lnSpc>
                <a:spcPct val="100000"/>
              </a:lnSpc>
              <a:buNone/>
            </a:pPr>
            <a:endParaRPr lang="zh-CN" altLang="zh-CN" sz="2360" dirty="0">
              <a:solidFill>
                <a:schemeClr val="tx1"/>
              </a:solidFill>
              <a:latin typeface="Tahoma" panose="020B0604030504040204" pitchFamily="34" charset="0"/>
              <a:sym typeface="Tahoma" panose="020B0604030504040204" pitchFamily="34" charset="0"/>
            </a:endParaRPr>
          </a:p>
        </p:txBody>
      </p:sp>
      <p:sp>
        <p:nvSpPr>
          <p:cNvPr id="1030" name="Rectangle 6"/>
          <p:cNvSpPr/>
          <p:nvPr/>
        </p:nvSpPr>
        <p:spPr>
          <a:xfrm>
            <a:off x="0" y="765839"/>
            <a:ext cx="560337" cy="421788"/>
          </a:xfrm>
          <a:prstGeom prst="rect">
            <a:avLst/>
          </a:prstGeom>
          <a:gradFill rotWithShape="0">
            <a:gsLst>
              <a:gs pos="0">
                <a:srgbClr val="FFFFFF"/>
              </a:gs>
              <a:gs pos="100000">
                <a:srgbClr val="FF0000"/>
              </a:gs>
            </a:gsLst>
            <a:lin ang="2700000" scaled="1"/>
            <a:tileRect/>
          </a:gradFill>
          <a:ln w="9525">
            <a:noFill/>
          </a:ln>
        </p:spPr>
        <p:txBody>
          <a:bodyPr wrap="none" lIns="91380" tIns="45690" rIns="91380" bIns="45690" anchor="ctr"/>
          <a:lstStyle/>
          <a:p>
            <a:pPr lvl="0">
              <a:lnSpc>
                <a:spcPct val="100000"/>
              </a:lnSpc>
              <a:buNone/>
            </a:pPr>
            <a:endParaRPr lang="zh-CN" altLang="zh-CN" sz="2360" dirty="0">
              <a:solidFill>
                <a:schemeClr val="tx1"/>
              </a:solidFill>
              <a:latin typeface="Tahoma" panose="020B0604030504040204" pitchFamily="34" charset="0"/>
              <a:sym typeface="Tahoma" panose="020B0604030504040204" pitchFamily="34" charset="0"/>
            </a:endParaRPr>
          </a:p>
        </p:txBody>
      </p:sp>
      <p:sp>
        <p:nvSpPr>
          <p:cNvPr id="1031" name="Rectangle 7"/>
          <p:cNvSpPr/>
          <p:nvPr/>
        </p:nvSpPr>
        <p:spPr>
          <a:xfrm>
            <a:off x="762000" y="692422"/>
            <a:ext cx="31690" cy="1052308"/>
          </a:xfrm>
          <a:prstGeom prst="rect">
            <a:avLst/>
          </a:prstGeom>
          <a:solidFill>
            <a:schemeClr val="bg2"/>
          </a:solidFill>
          <a:ln w="9525">
            <a:noFill/>
          </a:ln>
        </p:spPr>
        <p:txBody>
          <a:bodyPr wrap="none" lIns="91380" tIns="45690" rIns="91380" bIns="45690" anchor="ctr"/>
          <a:lstStyle/>
          <a:p>
            <a:pPr lvl="0">
              <a:lnSpc>
                <a:spcPct val="100000"/>
              </a:lnSpc>
              <a:buNone/>
            </a:pPr>
            <a:endParaRPr lang="zh-CN" altLang="zh-CN" sz="2360" dirty="0">
              <a:solidFill>
                <a:schemeClr val="tx1"/>
              </a:solidFill>
              <a:latin typeface="Tahoma" panose="020B0604030504040204" pitchFamily="34" charset="0"/>
              <a:sym typeface="Tahoma" panose="020B0604030504040204" pitchFamily="34" charset="0"/>
            </a:endParaRPr>
          </a:p>
        </p:txBody>
      </p:sp>
      <p:sp>
        <p:nvSpPr>
          <p:cNvPr id="1032" name="Rectangle 8"/>
          <p:cNvSpPr/>
          <p:nvPr/>
        </p:nvSpPr>
        <p:spPr>
          <a:xfrm>
            <a:off x="394684" y="1164594"/>
            <a:ext cx="8226431" cy="31670"/>
          </a:xfrm>
          <a:prstGeom prst="rect">
            <a:avLst/>
          </a:prstGeom>
          <a:gradFill rotWithShape="0">
            <a:gsLst>
              <a:gs pos="0">
                <a:srgbClr val="1C1C1C"/>
              </a:gs>
              <a:gs pos="100000">
                <a:srgbClr val="FFFFFF"/>
              </a:gs>
            </a:gsLst>
            <a:lin ang="0" scaled="1"/>
            <a:tileRect/>
          </a:gradFill>
          <a:ln w="9525">
            <a:noFill/>
          </a:ln>
        </p:spPr>
        <p:txBody>
          <a:bodyPr wrap="none" lIns="91380" tIns="45690" rIns="91380" bIns="45690" anchor="ctr"/>
          <a:lstStyle/>
          <a:p>
            <a:pPr lvl="0">
              <a:lnSpc>
                <a:spcPct val="100000"/>
              </a:lnSpc>
              <a:buNone/>
            </a:pPr>
            <a:endParaRPr lang="zh-CN" altLang="zh-CN" sz="2360" dirty="0">
              <a:solidFill>
                <a:schemeClr val="tx1"/>
              </a:solidFill>
              <a:latin typeface="Tahoma" panose="020B0604030504040204" pitchFamily="34" charset="0"/>
              <a:sym typeface="Tahoma" panose="020B0604030504040204" pitchFamily="34" charset="0"/>
            </a:endParaRPr>
          </a:p>
        </p:txBody>
      </p:sp>
      <p:sp>
        <p:nvSpPr>
          <p:cNvPr id="1033" name="Text Box 9"/>
          <p:cNvSpPr/>
          <p:nvPr/>
        </p:nvSpPr>
        <p:spPr>
          <a:xfrm>
            <a:off x="4285350" y="5876229"/>
            <a:ext cx="4858650" cy="369570"/>
          </a:xfrm>
          <a:prstGeom prst="rect">
            <a:avLst/>
          </a:prstGeom>
          <a:noFill/>
          <a:ln w="9525">
            <a:noFill/>
          </a:ln>
        </p:spPr>
        <p:txBody>
          <a:bodyPr lIns="91380" tIns="45690" rIns="91380" bIns="45690">
            <a:spAutoFit/>
          </a:bodyPr>
          <a:lstStyle/>
          <a:p>
            <a:pPr lvl="0" algn="l">
              <a:lnSpc>
                <a:spcPct val="100000"/>
              </a:lnSpc>
              <a:spcBef>
                <a:spcPct val="50000"/>
              </a:spcBef>
              <a:buNone/>
            </a:pPr>
            <a:endParaRPr lang="zh-CN" altLang="zh-CN" sz="1815" dirty="0">
              <a:solidFill>
                <a:schemeClr val="tx1"/>
              </a:solidFill>
              <a:latin typeface="Arial" panose="020B0604020202020204" pitchFamily="34" charset="0"/>
              <a:sym typeface="Arial" panose="020B0604020202020204" pitchFamily="34" charset="0"/>
            </a:endParaRPr>
          </a:p>
        </p:txBody>
      </p:sp>
      <p:sp>
        <p:nvSpPr>
          <p:cNvPr id="1034" name="Text Box 10"/>
          <p:cNvSpPr/>
          <p:nvPr/>
        </p:nvSpPr>
        <p:spPr>
          <a:xfrm>
            <a:off x="2124670" y="2997136"/>
            <a:ext cx="2015194" cy="369570"/>
          </a:xfrm>
          <a:prstGeom prst="rect">
            <a:avLst/>
          </a:prstGeom>
          <a:noFill/>
          <a:ln w="9525">
            <a:noFill/>
          </a:ln>
        </p:spPr>
        <p:txBody>
          <a:bodyPr lIns="91380" tIns="45690" rIns="91380" bIns="45690">
            <a:spAutoFit/>
          </a:bodyPr>
          <a:lstStyle/>
          <a:p>
            <a:pPr lvl="0" algn="l">
              <a:lnSpc>
                <a:spcPct val="100000"/>
              </a:lnSpc>
              <a:spcBef>
                <a:spcPct val="50000"/>
              </a:spcBef>
              <a:buNone/>
            </a:pPr>
            <a:endParaRPr lang="zh-CN" altLang="zh-CN" sz="1815" dirty="0">
              <a:solidFill>
                <a:schemeClr val="tx1"/>
              </a:solidFill>
              <a:latin typeface="Arial" panose="020B0604020202020204" pitchFamily="34" charset="0"/>
              <a:sym typeface="Arial" panose="020B0604020202020204" pitchFamily="34" charset="0"/>
            </a:endParaRPr>
          </a:p>
        </p:txBody>
      </p:sp>
      <p:sp>
        <p:nvSpPr>
          <p:cNvPr id="1035" name="Text Box 11"/>
          <p:cNvSpPr/>
          <p:nvPr/>
        </p:nvSpPr>
        <p:spPr>
          <a:xfrm>
            <a:off x="1548488" y="3934281"/>
            <a:ext cx="1511035" cy="369570"/>
          </a:xfrm>
          <a:prstGeom prst="rect">
            <a:avLst/>
          </a:prstGeom>
          <a:noFill/>
          <a:ln w="9525">
            <a:noFill/>
          </a:ln>
        </p:spPr>
        <p:txBody>
          <a:bodyPr lIns="91380" tIns="45690" rIns="91380" bIns="45690">
            <a:spAutoFit/>
          </a:bodyPr>
          <a:lstStyle/>
          <a:p>
            <a:pPr lvl="0" algn="l">
              <a:lnSpc>
                <a:spcPct val="100000"/>
              </a:lnSpc>
              <a:spcBef>
                <a:spcPct val="50000"/>
              </a:spcBef>
              <a:buNone/>
            </a:pPr>
            <a:endParaRPr lang="zh-CN" altLang="zh-CN" sz="1815" dirty="0">
              <a:solidFill>
                <a:schemeClr val="tx1"/>
              </a:solidFill>
              <a:latin typeface="Arial" panose="020B0604020202020204" pitchFamily="34" charset="0"/>
              <a:sym typeface="Arial" panose="020B0604020202020204" pitchFamily="34" charset="0"/>
            </a:endParaRPr>
          </a:p>
        </p:txBody>
      </p:sp>
      <p:sp>
        <p:nvSpPr>
          <p:cNvPr id="1036" name="Text Box 12"/>
          <p:cNvSpPr/>
          <p:nvPr/>
        </p:nvSpPr>
        <p:spPr>
          <a:xfrm>
            <a:off x="1670926" y="1623809"/>
            <a:ext cx="3117142" cy="369570"/>
          </a:xfrm>
          <a:prstGeom prst="rect">
            <a:avLst/>
          </a:prstGeom>
          <a:noFill/>
          <a:ln w="9525">
            <a:noFill/>
          </a:ln>
        </p:spPr>
        <p:txBody>
          <a:bodyPr lIns="91380" tIns="45690" rIns="91380" bIns="45690">
            <a:spAutoFit/>
          </a:bodyPr>
          <a:lstStyle/>
          <a:p>
            <a:pPr lvl="0" algn="l">
              <a:lnSpc>
                <a:spcPct val="100000"/>
              </a:lnSpc>
              <a:buNone/>
            </a:pPr>
            <a:endParaRPr lang="zh-CN" altLang="zh-CN" sz="1815" dirty="0">
              <a:solidFill>
                <a:schemeClr val="tx1"/>
              </a:solidFill>
              <a:latin typeface="Arial" panose="020B0604020202020204" pitchFamily="34" charset="0"/>
              <a:sym typeface="Arial" panose="020B0604020202020204" pitchFamily="34" charset="0"/>
            </a:endParaRPr>
          </a:p>
        </p:txBody>
      </p:sp>
      <p:sp>
        <p:nvSpPr>
          <p:cNvPr id="1037" name="Line 13"/>
          <p:cNvSpPr/>
          <p:nvPr/>
        </p:nvSpPr>
        <p:spPr>
          <a:xfrm flipV="1">
            <a:off x="610752" y="6453488"/>
            <a:ext cx="7925376" cy="1439"/>
          </a:xfrm>
          <a:prstGeom prst="line">
            <a:avLst/>
          </a:prstGeom>
          <a:ln w="3175" cap="flat" cmpd="sng">
            <a:solidFill>
              <a:schemeClr val="accent2"/>
            </a:solidFill>
            <a:prstDash val="solid"/>
            <a:headEnd type="none" w="med" len="med"/>
            <a:tailEnd type="none" w="med" len="med"/>
          </a:ln>
        </p:spPr>
      </p:sp>
      <p:sp>
        <p:nvSpPr>
          <p:cNvPr id="1038" name="Line 20"/>
          <p:cNvSpPr/>
          <p:nvPr/>
        </p:nvSpPr>
        <p:spPr>
          <a:xfrm>
            <a:off x="0" y="297987"/>
            <a:ext cx="3059524" cy="35988"/>
          </a:xfrm>
          <a:prstGeom prst="line">
            <a:avLst/>
          </a:prstGeom>
          <a:ln w="3175" cap="flat" cmpd="sng">
            <a:solidFill>
              <a:schemeClr val="accent2"/>
            </a:solidFill>
            <a:prstDash val="solid"/>
            <a:headEnd type="none" w="med" len="med"/>
            <a:tailEnd type="none" w="med" len="med"/>
          </a:ln>
        </p:spPr>
      </p:sp>
      <p:sp>
        <p:nvSpPr>
          <p:cNvPr id="1039" name="Text Box 21"/>
          <p:cNvSpPr/>
          <p:nvPr/>
        </p:nvSpPr>
        <p:spPr>
          <a:xfrm>
            <a:off x="-79224" y="233207"/>
            <a:ext cx="2996144" cy="397510"/>
          </a:xfrm>
          <a:prstGeom prst="rect">
            <a:avLst/>
          </a:prstGeom>
          <a:noFill/>
          <a:ln w="9525">
            <a:noFill/>
          </a:ln>
        </p:spPr>
        <p:txBody>
          <a:bodyPr lIns="91380" tIns="45690" rIns="91380" bIns="45690">
            <a:spAutoFit/>
          </a:bodyPr>
          <a:lstStyle/>
          <a:p>
            <a:pPr lvl="0" algn="l">
              <a:lnSpc>
                <a:spcPct val="100000"/>
              </a:lnSpc>
              <a:spcBef>
                <a:spcPct val="50000"/>
              </a:spcBef>
              <a:buNone/>
            </a:pPr>
            <a:r>
              <a:rPr lang="zh-CN" altLang="en-US" sz="1995" b="1" i="1" dirty="0">
                <a:solidFill>
                  <a:schemeClr val="tx1"/>
                </a:solidFill>
                <a:latin typeface="Verdana" panose="020B0604030504040204" pitchFamily="34" charset="0"/>
                <a:ea typeface="仿宋_GB2312" panose="02010609030101010101" pitchFamily="49" charset="-122"/>
                <a:sym typeface="Verdana" panose="020B0604030504040204" pitchFamily="34" charset="0"/>
              </a:rPr>
              <a:t>中国特种设备检测研究院</a:t>
            </a:r>
            <a:endParaRPr lang="zh-CN" altLang="en-US" sz="2175" dirty="0">
              <a:latin typeface="黑体" panose="02010609060101010101" pitchFamily="49" charset="-122"/>
              <a:ea typeface="黑体" panose="02010609060101010101" pitchFamily="49" charset="-122"/>
            </a:endParaRPr>
          </a:p>
        </p:txBody>
      </p:sp>
      <p:sp>
        <p:nvSpPr>
          <p:cNvPr id="1040" name="Text Box 22"/>
          <p:cNvSpPr/>
          <p:nvPr/>
        </p:nvSpPr>
        <p:spPr>
          <a:xfrm>
            <a:off x="-27368" y="-50384"/>
            <a:ext cx="3053762" cy="369570"/>
          </a:xfrm>
          <a:prstGeom prst="rect">
            <a:avLst/>
          </a:prstGeom>
          <a:noFill/>
          <a:ln w="9525">
            <a:noFill/>
          </a:ln>
        </p:spPr>
        <p:txBody>
          <a:bodyPr lIns="91380" tIns="45690" rIns="91380" bIns="45690">
            <a:spAutoFit/>
          </a:bodyPr>
          <a:lstStyle/>
          <a:p>
            <a:pPr lvl="0" algn="l">
              <a:lnSpc>
                <a:spcPct val="100000"/>
              </a:lnSpc>
              <a:spcBef>
                <a:spcPct val="50000"/>
              </a:spcBef>
              <a:buNone/>
            </a:pPr>
            <a:r>
              <a:rPr lang="zh-CN" altLang="en-US" sz="1815" b="1" i="1" dirty="0">
                <a:solidFill>
                  <a:schemeClr val="tx1"/>
                </a:solidFill>
                <a:latin typeface="Verdana" panose="020B0604030504040204" pitchFamily="34" charset="0"/>
                <a:ea typeface="仿宋_GB2312" panose="02010609030101010101" pitchFamily="49" charset="-122"/>
                <a:sym typeface="Verdana" panose="020B0604030504040204" pitchFamily="34" charset="0"/>
              </a:rPr>
              <a:t>国家质量监督检验检疫总局</a:t>
            </a:r>
            <a:endParaRPr lang="zh-CN" altLang="en-US" sz="2175" dirty="0">
              <a:latin typeface="黑体" panose="02010609060101010101" pitchFamily="49" charset="-122"/>
              <a:ea typeface="黑体" panose="02010609060101010101" pitchFamily="49" charset="-122"/>
            </a:endParaRPr>
          </a:p>
        </p:txBody>
      </p:sp>
      <p:grpSp>
        <p:nvGrpSpPr>
          <p:cNvPr id="1041" name="Group 33"/>
          <p:cNvGrpSpPr/>
          <p:nvPr/>
        </p:nvGrpSpPr>
        <p:grpSpPr>
          <a:xfrm>
            <a:off x="7389527" y="0"/>
            <a:ext cx="1567214" cy="1043672"/>
            <a:chOff x="0" y="0"/>
            <a:chExt cx="1088" cy="725"/>
          </a:xfrm>
        </p:grpSpPr>
        <p:grpSp>
          <p:nvGrpSpPr>
            <p:cNvPr id="1042" name="Group 34"/>
            <p:cNvGrpSpPr/>
            <p:nvPr/>
          </p:nvGrpSpPr>
          <p:grpSpPr>
            <a:xfrm>
              <a:off x="0" y="0"/>
              <a:ext cx="726" cy="725"/>
              <a:chOff x="0" y="0"/>
              <a:chExt cx="726" cy="725"/>
            </a:xfrm>
          </p:grpSpPr>
          <p:sp>
            <p:nvSpPr>
              <p:cNvPr id="1044" name="AutoShape 35"/>
              <p:cNvSpPr/>
              <p:nvPr/>
            </p:nvSpPr>
            <p:spPr>
              <a:xfrm>
                <a:off x="0" y="0"/>
                <a:ext cx="726" cy="725"/>
              </a:xfrm>
              <a:custGeom>
                <a:avLst/>
                <a:gdLst>
                  <a:gd name="txL" fmla="*/ 0 w 21600"/>
                  <a:gd name="txT" fmla="*/ 0 h 21600"/>
                  <a:gd name="txR" fmla="*/ 21600 w 21600"/>
                  <a:gd name="txB" fmla="*/ 21600 h 21600"/>
                </a:gdLst>
                <a:ahLst/>
                <a:cxnLst>
                  <a:cxn ang="0">
                    <a:pos x="0" y="0"/>
                  </a:cxn>
                  <a:cxn ang="0">
                    <a:pos x="0" y="0"/>
                  </a:cxn>
                  <a:cxn ang="0">
                    <a:pos x="0" y="0"/>
                  </a:cxn>
                  <a:cxn ang="0">
                    <a:pos x="0" y="0"/>
                  </a:cxn>
                  <a:cxn ang="0">
                    <a:pos x="0" y="0"/>
                  </a:cxn>
                  <a:cxn ang="0">
                    <a:pos x="0" y="0"/>
                  </a:cxn>
                  <a:cxn ang="0">
                    <a:pos x="0" y="0"/>
                  </a:cxn>
                  <a:cxn ang="0">
                    <a:pos x="0" y="0"/>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05" y="10800"/>
                    </a:moveTo>
                    <a:cubicBezTo>
                      <a:pt x="2205" y="15547"/>
                      <a:pt x="6053" y="19395"/>
                      <a:pt x="10800" y="19395"/>
                    </a:cubicBezTo>
                    <a:cubicBezTo>
                      <a:pt x="15547" y="19395"/>
                      <a:pt x="19395" y="15547"/>
                      <a:pt x="19395" y="10800"/>
                    </a:cubicBezTo>
                    <a:cubicBezTo>
                      <a:pt x="19395" y="6053"/>
                      <a:pt x="15547" y="2205"/>
                      <a:pt x="10800" y="2205"/>
                    </a:cubicBezTo>
                    <a:cubicBezTo>
                      <a:pt x="6053" y="2205"/>
                      <a:pt x="2205" y="6053"/>
                      <a:pt x="2205" y="10800"/>
                    </a:cubicBezTo>
                    <a:close/>
                  </a:path>
                </a:pathLst>
              </a:custGeom>
              <a:solidFill>
                <a:srgbClr val="336600">
                  <a:alpha val="100000"/>
                </a:srgbClr>
              </a:solidFill>
              <a:ln w="9525">
                <a:noFill/>
              </a:ln>
            </p:spPr>
            <p:txBody>
              <a:bodyPr/>
              <a:lstStyle/>
              <a:p>
                <a:endParaRPr lang="zh-CN" altLang="en-US" sz="2175"/>
              </a:p>
            </p:txBody>
          </p:sp>
          <p:sp>
            <p:nvSpPr>
              <p:cNvPr id="1045" name="AutoShape 36"/>
              <p:cNvSpPr>
                <a:spLocks noChangeAspect="1"/>
              </p:cNvSpPr>
              <p:nvPr/>
            </p:nvSpPr>
            <p:spPr>
              <a:xfrm rot="-10117659">
                <a:off x="98" y="92"/>
                <a:ext cx="538" cy="537"/>
              </a:xfrm>
              <a:custGeom>
                <a:avLst/>
                <a:gdLst>
                  <a:gd name="txL" fmla="*/ 0 w 21600"/>
                  <a:gd name="txT" fmla="*/ 0 h 21600"/>
                  <a:gd name="txR" fmla="*/ 21600 w 21600"/>
                  <a:gd name="txB" fmla="*/ 21600 h 21600"/>
                </a:gdLst>
                <a:ahLst/>
                <a:cxnLst>
                  <a:cxn ang="0">
                    <a:pos x="0" y="0"/>
                  </a:cxn>
                  <a:cxn ang="0">
                    <a:pos x="0" y="0"/>
                  </a:cxn>
                  <a:cxn ang="0">
                    <a:pos x="0" y="0"/>
                  </a:cxn>
                  <a:cxn ang="0">
                    <a:pos x="0" y="0"/>
                  </a:cxn>
                  <a:cxn ang="0">
                    <a:pos x="0" y="0"/>
                  </a:cxn>
                  <a:cxn ang="0">
                    <a:pos x="0" y="0"/>
                  </a:cxn>
                  <a:cxn ang="0">
                    <a:pos x="0" y="0"/>
                  </a:cxn>
                  <a:cxn ang="0">
                    <a:pos x="0" y="0"/>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41" y="10800"/>
                    </a:moveTo>
                    <a:cubicBezTo>
                      <a:pt x="2241" y="15527"/>
                      <a:pt x="6073" y="19359"/>
                      <a:pt x="10800" y="19359"/>
                    </a:cubicBezTo>
                    <a:cubicBezTo>
                      <a:pt x="15527" y="19359"/>
                      <a:pt x="19359" y="15527"/>
                      <a:pt x="19359" y="10800"/>
                    </a:cubicBezTo>
                    <a:cubicBezTo>
                      <a:pt x="19359" y="6073"/>
                      <a:pt x="15527" y="2241"/>
                      <a:pt x="10800" y="2241"/>
                    </a:cubicBezTo>
                    <a:cubicBezTo>
                      <a:pt x="6073" y="2241"/>
                      <a:pt x="2241" y="6073"/>
                      <a:pt x="2241" y="10800"/>
                    </a:cubicBezTo>
                    <a:close/>
                  </a:path>
                </a:pathLst>
              </a:custGeom>
              <a:solidFill>
                <a:srgbClr val="336600">
                  <a:alpha val="100000"/>
                </a:srgbClr>
              </a:solidFill>
              <a:ln w="9525">
                <a:noFill/>
              </a:ln>
            </p:spPr>
            <p:txBody>
              <a:bodyPr/>
              <a:lstStyle/>
              <a:p>
                <a:endParaRPr lang="zh-CN" altLang="en-US" sz="2175"/>
              </a:p>
            </p:txBody>
          </p:sp>
          <p:sp useBgFill="1">
            <p:nvSpPr>
              <p:cNvPr id="1046" name="Rectangle 37"/>
              <p:cNvSpPr>
                <a:spLocks noChangeAspect="1"/>
              </p:cNvSpPr>
              <p:nvPr/>
            </p:nvSpPr>
            <p:spPr>
              <a:xfrm>
                <a:off x="558" y="267"/>
                <a:ext cx="162" cy="203"/>
              </a:xfrm>
              <a:prstGeom prst="rect">
                <a:avLst/>
              </a:prstGeom>
              <a:ln w="9525">
                <a:noFill/>
              </a:ln>
            </p:spPr>
            <p:txBody>
              <a:bodyPr/>
              <a:lstStyle/>
              <a:p>
                <a:pPr lvl="0" algn="l">
                  <a:lnSpc>
                    <a:spcPct val="100000"/>
                  </a:lnSpc>
                  <a:buNone/>
                </a:pPr>
                <a:endParaRPr lang="zh-CN" altLang="zh-CN" sz="1630" dirty="0">
                  <a:solidFill>
                    <a:schemeClr val="tx1"/>
                  </a:solidFill>
                  <a:latin typeface="Times New Roman" panose="02020603050405020304" pitchFamily="18" charset="0"/>
                  <a:sym typeface="Times New Roman" panose="02020603050405020304" pitchFamily="18" charset="0"/>
                </a:endParaRPr>
              </a:p>
            </p:txBody>
          </p:sp>
        </p:grpSp>
        <p:sp>
          <p:nvSpPr>
            <p:cNvPr id="1043" name="Rectangle 38"/>
            <p:cNvSpPr/>
            <p:nvPr/>
          </p:nvSpPr>
          <p:spPr>
            <a:xfrm>
              <a:off x="228" y="200"/>
              <a:ext cx="860" cy="437"/>
            </a:xfrm>
            <a:prstGeom prst="rect">
              <a:avLst/>
            </a:prstGeom>
            <a:noFill/>
            <a:ln w="9525">
              <a:noFill/>
            </a:ln>
          </p:spPr>
          <p:txBody>
            <a:bodyPr/>
            <a:lstStyle/>
            <a:p>
              <a:pPr lvl="0" algn="just">
                <a:lnSpc>
                  <a:spcPct val="100000"/>
                </a:lnSpc>
                <a:buNone/>
              </a:pPr>
              <a:r>
                <a:rPr lang="en-US" altLang="zh-CN" sz="2540" b="1" dirty="0">
                  <a:solidFill>
                    <a:srgbClr val="333399"/>
                  </a:solidFill>
                  <a:latin typeface="Times New Roman" panose="02020603050405020304" pitchFamily="18" charset="0"/>
                  <a:sym typeface="Times New Roman" panose="02020603050405020304" pitchFamily="18" charset="0"/>
                </a:rPr>
                <a:t>CSEI</a:t>
              </a:r>
              <a:endParaRPr lang="zh-CN" altLang="en-US" sz="2175" dirty="0">
                <a:latin typeface="黑体" panose="02010609060101010101" pitchFamily="49" charset="-122"/>
                <a:ea typeface="黑体" panose="02010609060101010101" pitchFamily="49" charset="-122"/>
              </a:endParaRPr>
            </a:p>
          </p:txBody>
        </p:sp>
      </p:gr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ransition advClick="0">
    <p:random/>
  </p:transition>
  <p:hf sldNum="0" hdr="0" ftr="0" dt="0"/>
  <p:txStyles>
    <p:titleStyle>
      <a:lvl1pPr marL="914400" indent="-914400" algn="l" rtl="0" eaLnBrk="0" fontAlgn="base" hangingPunct="0">
        <a:spcBef>
          <a:spcPct val="0"/>
        </a:spcBef>
        <a:spcAft>
          <a:spcPct val="0"/>
        </a:spcAft>
        <a:defRPr sz="4445">
          <a:solidFill>
            <a:schemeClr val="tx2"/>
          </a:solidFill>
          <a:latin typeface="+mj-lt"/>
          <a:ea typeface="+mj-ea"/>
          <a:cs typeface="+mj-cs"/>
          <a:sym typeface="Tahoma" panose="020B0604030504040204" pitchFamily="34" charset="0"/>
        </a:defRPr>
      </a:lvl1pPr>
      <a:lvl2pPr marL="1008380" indent="-1008380" algn="l" rtl="0" eaLnBrk="0" fontAlgn="base" hangingPunct="0">
        <a:spcBef>
          <a:spcPct val="0"/>
        </a:spcBef>
        <a:spcAft>
          <a:spcPct val="0"/>
        </a:spcAft>
        <a:defRPr sz="4900">
          <a:solidFill>
            <a:schemeClr val="tx2"/>
          </a:solidFill>
          <a:latin typeface="Tahoma" panose="020B0604030504040204" pitchFamily="34" charset="0"/>
          <a:ea typeface="宋体" panose="02010600030101010101" pitchFamily="2" charset="-122"/>
          <a:sym typeface="Tahoma" panose="020B0604030504040204" pitchFamily="34" charset="0"/>
        </a:defRPr>
      </a:lvl2pPr>
      <a:lvl3pPr marL="1008380" indent="-1008380" algn="l" rtl="0" eaLnBrk="0" fontAlgn="base" hangingPunct="0">
        <a:spcBef>
          <a:spcPct val="0"/>
        </a:spcBef>
        <a:spcAft>
          <a:spcPct val="0"/>
        </a:spcAft>
        <a:defRPr sz="4900">
          <a:solidFill>
            <a:schemeClr val="tx2"/>
          </a:solidFill>
          <a:latin typeface="Tahoma" panose="020B0604030504040204" pitchFamily="34" charset="0"/>
          <a:ea typeface="宋体" panose="02010600030101010101" pitchFamily="2" charset="-122"/>
          <a:sym typeface="Tahoma" panose="020B0604030504040204" pitchFamily="34" charset="0"/>
        </a:defRPr>
      </a:lvl3pPr>
      <a:lvl4pPr marL="1008380" indent="-1008380" algn="l" rtl="0" eaLnBrk="0" fontAlgn="base" hangingPunct="0">
        <a:spcBef>
          <a:spcPct val="0"/>
        </a:spcBef>
        <a:spcAft>
          <a:spcPct val="0"/>
        </a:spcAft>
        <a:defRPr sz="4900">
          <a:solidFill>
            <a:schemeClr val="tx2"/>
          </a:solidFill>
          <a:latin typeface="Tahoma" panose="020B0604030504040204" pitchFamily="34" charset="0"/>
          <a:ea typeface="宋体" panose="02010600030101010101" pitchFamily="2" charset="-122"/>
          <a:sym typeface="Tahoma" panose="020B0604030504040204" pitchFamily="34" charset="0"/>
        </a:defRPr>
      </a:lvl4pPr>
      <a:lvl5pPr marL="1008380" indent="-1008380" algn="l" rtl="0" eaLnBrk="0" fontAlgn="base" hangingPunct="0">
        <a:spcBef>
          <a:spcPct val="0"/>
        </a:spcBef>
        <a:spcAft>
          <a:spcPct val="0"/>
        </a:spcAft>
        <a:defRPr sz="4900">
          <a:solidFill>
            <a:schemeClr val="tx2"/>
          </a:solidFill>
          <a:latin typeface="Tahoma" panose="020B0604030504040204" pitchFamily="34" charset="0"/>
          <a:ea typeface="宋体" panose="02010600030101010101" pitchFamily="2" charset="-122"/>
          <a:sym typeface="Tahoma" panose="020B0604030504040204" pitchFamily="34" charset="0"/>
        </a:defRPr>
      </a:lvl5pPr>
      <a:lvl6pPr marL="1465580" indent="-1008380" algn="l" rtl="0" eaLnBrk="0" fontAlgn="base" hangingPunct="0">
        <a:spcBef>
          <a:spcPct val="0"/>
        </a:spcBef>
        <a:spcAft>
          <a:spcPct val="0"/>
        </a:spcAft>
        <a:defRPr sz="4900">
          <a:solidFill>
            <a:schemeClr val="tx2"/>
          </a:solidFill>
          <a:latin typeface="Tahoma" panose="020B0604030504040204" pitchFamily="34" charset="0"/>
          <a:ea typeface="宋体" panose="02010600030101010101" pitchFamily="2" charset="-122"/>
          <a:sym typeface="Tahoma" panose="020B0604030504040204" pitchFamily="34" charset="0"/>
        </a:defRPr>
      </a:lvl6pPr>
      <a:lvl7pPr marL="1922780" indent="-1008380" algn="l" rtl="0" eaLnBrk="0" fontAlgn="base" hangingPunct="0">
        <a:spcBef>
          <a:spcPct val="0"/>
        </a:spcBef>
        <a:spcAft>
          <a:spcPct val="0"/>
        </a:spcAft>
        <a:defRPr sz="4900">
          <a:solidFill>
            <a:schemeClr val="tx2"/>
          </a:solidFill>
          <a:latin typeface="Tahoma" panose="020B0604030504040204" pitchFamily="34" charset="0"/>
          <a:ea typeface="宋体" panose="02010600030101010101" pitchFamily="2" charset="-122"/>
          <a:sym typeface="Tahoma" panose="020B0604030504040204" pitchFamily="34" charset="0"/>
        </a:defRPr>
      </a:lvl7pPr>
      <a:lvl8pPr marL="2379980" indent="-1008380" algn="l" rtl="0" eaLnBrk="0" fontAlgn="base" hangingPunct="0">
        <a:spcBef>
          <a:spcPct val="0"/>
        </a:spcBef>
        <a:spcAft>
          <a:spcPct val="0"/>
        </a:spcAft>
        <a:defRPr sz="4900">
          <a:solidFill>
            <a:schemeClr val="tx2"/>
          </a:solidFill>
          <a:latin typeface="Tahoma" panose="020B0604030504040204" pitchFamily="34" charset="0"/>
          <a:ea typeface="宋体" panose="02010600030101010101" pitchFamily="2" charset="-122"/>
          <a:sym typeface="Tahoma" panose="020B0604030504040204" pitchFamily="34" charset="0"/>
        </a:defRPr>
      </a:lvl8pPr>
      <a:lvl9pPr marL="2837180" indent="-1008380" algn="l" rtl="0" eaLnBrk="0" fontAlgn="base" hangingPunct="0">
        <a:spcBef>
          <a:spcPct val="0"/>
        </a:spcBef>
        <a:spcAft>
          <a:spcPct val="0"/>
        </a:spcAft>
        <a:defRPr sz="4900">
          <a:solidFill>
            <a:schemeClr val="tx2"/>
          </a:solidFill>
          <a:latin typeface="Tahoma" panose="020B0604030504040204" pitchFamily="34" charset="0"/>
          <a:ea typeface="宋体" panose="02010600030101010101" pitchFamily="2" charset="-122"/>
          <a:sym typeface="Tahoma" panose="020B0604030504040204" pitchFamily="34" charset="0"/>
        </a:defRPr>
      </a:lvl9pPr>
    </p:titleStyle>
    <p:bodyStyle>
      <a:lvl1pPr marL="342900" indent="-342900" algn="l" defTabSz="913765" rtl="0" eaLnBrk="0" fontAlgn="base" hangingPunct="0">
        <a:spcBef>
          <a:spcPct val="18000"/>
        </a:spcBef>
        <a:spcAft>
          <a:spcPct val="0"/>
        </a:spcAft>
        <a:buClr>
          <a:schemeClr val="folHlink"/>
        </a:buClr>
        <a:buSzPct val="60000"/>
        <a:buFont typeface="Wingdings" panose="05000000000000000000" pitchFamily="2" charset="2"/>
        <a:buChar char="n"/>
        <a:defRPr sz="3175">
          <a:solidFill>
            <a:schemeClr val="tx1"/>
          </a:solidFill>
          <a:latin typeface="+mn-lt"/>
          <a:ea typeface="+mn-ea"/>
          <a:cs typeface="+mn-cs"/>
          <a:sym typeface="Tahoma" panose="020B0604030504040204" pitchFamily="34" charset="0"/>
        </a:defRPr>
      </a:lvl1pPr>
      <a:lvl2pPr marL="742950" indent="-287020" algn="l" defTabSz="913765" rtl="0" eaLnBrk="0" fontAlgn="base" hangingPunct="0">
        <a:spcBef>
          <a:spcPct val="18000"/>
        </a:spcBef>
        <a:spcAft>
          <a:spcPct val="0"/>
        </a:spcAft>
        <a:buClr>
          <a:schemeClr val="hlink"/>
        </a:buClr>
        <a:buSzPct val="55000"/>
        <a:buFont typeface="Wingdings" panose="05000000000000000000" pitchFamily="2" charset="2"/>
        <a:buChar char="n"/>
        <a:defRPr sz="2810">
          <a:solidFill>
            <a:schemeClr val="tx1"/>
          </a:solidFill>
          <a:latin typeface="+mn-lt"/>
          <a:ea typeface="+mn-ea"/>
          <a:sym typeface="Tahoma" panose="020B0604030504040204" pitchFamily="34" charset="0"/>
        </a:defRPr>
      </a:lvl2pPr>
      <a:lvl3pPr marL="1143000" indent="-229235" algn="l" defTabSz="913765" rtl="0" eaLnBrk="0" fontAlgn="base" hangingPunct="0">
        <a:spcBef>
          <a:spcPct val="18000"/>
        </a:spcBef>
        <a:spcAft>
          <a:spcPct val="0"/>
        </a:spcAft>
        <a:buClr>
          <a:schemeClr val="folHlink"/>
        </a:buClr>
        <a:buSzPct val="50000"/>
        <a:buFont typeface="Wingdings" panose="05000000000000000000" pitchFamily="2" charset="2"/>
        <a:buChar char="n"/>
        <a:defRPr sz="2360">
          <a:solidFill>
            <a:schemeClr val="tx1"/>
          </a:solidFill>
          <a:latin typeface="+mn-lt"/>
          <a:ea typeface="+mn-ea"/>
          <a:sym typeface="Tahoma" panose="020B0604030504040204" pitchFamily="34" charset="0"/>
        </a:defRPr>
      </a:lvl3pPr>
      <a:lvl4pPr marL="1599565" indent="-229235" algn="l" defTabSz="913765" rtl="0" eaLnBrk="0" fontAlgn="base" hangingPunct="0">
        <a:spcBef>
          <a:spcPct val="18000"/>
        </a:spcBef>
        <a:spcAft>
          <a:spcPct val="0"/>
        </a:spcAft>
        <a:buClr>
          <a:schemeClr val="accent2"/>
        </a:buClr>
        <a:buSzPct val="55000"/>
        <a:buFont typeface="Wingdings" panose="05000000000000000000" pitchFamily="2" charset="2"/>
        <a:buChar char="n"/>
        <a:defRPr sz="1995">
          <a:solidFill>
            <a:schemeClr val="tx1"/>
          </a:solidFill>
          <a:latin typeface="+mn-lt"/>
          <a:ea typeface="+mn-ea"/>
          <a:sym typeface="Tahoma" panose="020B0604030504040204" pitchFamily="34" charset="0"/>
        </a:defRPr>
      </a:lvl4pPr>
      <a:lvl5pPr marL="2057400" indent="-229235" algn="l" defTabSz="913765" rtl="0" eaLnBrk="0" fontAlgn="base" hangingPunct="0">
        <a:spcBef>
          <a:spcPct val="18000"/>
        </a:spcBef>
        <a:spcAft>
          <a:spcPct val="0"/>
        </a:spcAft>
        <a:buClr>
          <a:schemeClr val="accent1"/>
        </a:buClr>
        <a:buSzPct val="50000"/>
        <a:buFont typeface="Wingdings" panose="05000000000000000000" pitchFamily="2" charset="2"/>
        <a:buChar char="n"/>
        <a:defRPr sz="1995">
          <a:solidFill>
            <a:schemeClr val="tx1"/>
          </a:solidFill>
          <a:latin typeface="+mn-lt"/>
          <a:ea typeface="+mn-ea"/>
          <a:sym typeface="Tahoma" panose="020B0604030504040204" pitchFamily="34" charset="0"/>
        </a:defRPr>
      </a:lvl5pPr>
      <a:lvl6pPr marL="2472055" indent="-229235" algn="l" defTabSz="913765" rtl="0" eaLnBrk="0" fontAlgn="base" hangingPunct="0">
        <a:spcBef>
          <a:spcPct val="18000"/>
        </a:spcBef>
        <a:spcAft>
          <a:spcPct val="0"/>
        </a:spcAft>
        <a:buClr>
          <a:schemeClr val="accent1"/>
        </a:buClr>
        <a:buSzPct val="50000"/>
        <a:buFont typeface="Wingdings" panose="05000000000000000000" pitchFamily="2" charset="2"/>
        <a:buChar char="n"/>
        <a:defRPr sz="1995">
          <a:solidFill>
            <a:schemeClr val="tx1"/>
          </a:solidFill>
          <a:latin typeface="+mn-lt"/>
          <a:ea typeface="+mn-ea"/>
          <a:sym typeface="Tahoma" panose="020B0604030504040204" pitchFamily="34" charset="0"/>
        </a:defRPr>
      </a:lvl6pPr>
      <a:lvl7pPr marL="2886710" indent="-229235" algn="l" defTabSz="913765" rtl="0" eaLnBrk="0" fontAlgn="base" hangingPunct="0">
        <a:spcBef>
          <a:spcPct val="18000"/>
        </a:spcBef>
        <a:spcAft>
          <a:spcPct val="0"/>
        </a:spcAft>
        <a:buClr>
          <a:schemeClr val="accent1"/>
        </a:buClr>
        <a:buSzPct val="50000"/>
        <a:buFont typeface="Wingdings" panose="05000000000000000000" pitchFamily="2" charset="2"/>
        <a:buChar char="n"/>
        <a:defRPr sz="1995">
          <a:solidFill>
            <a:schemeClr val="tx1"/>
          </a:solidFill>
          <a:latin typeface="+mn-lt"/>
          <a:ea typeface="+mn-ea"/>
          <a:sym typeface="Tahoma" panose="020B0604030504040204" pitchFamily="34" charset="0"/>
        </a:defRPr>
      </a:lvl7pPr>
      <a:lvl8pPr marL="3301365" indent="-229235" algn="l" defTabSz="913765" rtl="0" eaLnBrk="0" fontAlgn="base" hangingPunct="0">
        <a:spcBef>
          <a:spcPct val="18000"/>
        </a:spcBef>
        <a:spcAft>
          <a:spcPct val="0"/>
        </a:spcAft>
        <a:buClr>
          <a:schemeClr val="accent1"/>
        </a:buClr>
        <a:buSzPct val="50000"/>
        <a:buFont typeface="Wingdings" panose="05000000000000000000" pitchFamily="2" charset="2"/>
        <a:buChar char="n"/>
        <a:defRPr sz="1995">
          <a:solidFill>
            <a:schemeClr val="tx1"/>
          </a:solidFill>
          <a:latin typeface="+mn-lt"/>
          <a:ea typeface="+mn-ea"/>
          <a:sym typeface="Tahoma" panose="020B0604030504040204" pitchFamily="34" charset="0"/>
        </a:defRPr>
      </a:lvl8pPr>
      <a:lvl9pPr marL="3716020" indent="-229235" algn="l" defTabSz="913765" rtl="0" eaLnBrk="0" fontAlgn="base" hangingPunct="0">
        <a:spcBef>
          <a:spcPct val="18000"/>
        </a:spcBef>
        <a:spcAft>
          <a:spcPct val="0"/>
        </a:spcAft>
        <a:buClr>
          <a:schemeClr val="accent1"/>
        </a:buClr>
        <a:buSzPct val="50000"/>
        <a:buFont typeface="Wingdings" panose="05000000000000000000" pitchFamily="2" charset="2"/>
        <a:buChar char="n"/>
        <a:defRPr sz="1995">
          <a:solidFill>
            <a:schemeClr val="tx1"/>
          </a:solidFill>
          <a:latin typeface="+mn-lt"/>
          <a:ea typeface="+mn-ea"/>
          <a:sym typeface="Tahoma" panose="020B0604030504040204" pitchFamily="34" charset="0"/>
        </a:defRPr>
      </a:lvl9pPr>
    </p:bodyStyle>
    <p:otherStyle>
      <a:defPPr>
        <a:defRPr lang="zh-CN"/>
      </a:defPPr>
      <a:lvl1pPr marL="0" algn="l" defTabSz="829310" rtl="0" eaLnBrk="1" latinLnBrk="0" hangingPunct="1">
        <a:defRPr sz="1630" kern="1200">
          <a:solidFill>
            <a:schemeClr val="tx1"/>
          </a:solidFill>
          <a:latin typeface="+mn-lt"/>
          <a:ea typeface="+mn-ea"/>
          <a:cs typeface="+mn-cs"/>
        </a:defRPr>
      </a:lvl1pPr>
      <a:lvl2pPr marL="414655" algn="l" defTabSz="829310" rtl="0" eaLnBrk="1" latinLnBrk="0" hangingPunct="1">
        <a:defRPr sz="1630" kern="1200">
          <a:solidFill>
            <a:schemeClr val="tx1"/>
          </a:solidFill>
          <a:latin typeface="+mn-lt"/>
          <a:ea typeface="+mn-ea"/>
          <a:cs typeface="+mn-cs"/>
        </a:defRPr>
      </a:lvl2pPr>
      <a:lvl3pPr marL="829310" algn="l" defTabSz="829310" rtl="0" eaLnBrk="1" latinLnBrk="0" hangingPunct="1">
        <a:defRPr sz="1630" kern="1200">
          <a:solidFill>
            <a:schemeClr val="tx1"/>
          </a:solidFill>
          <a:latin typeface="+mn-lt"/>
          <a:ea typeface="+mn-ea"/>
          <a:cs typeface="+mn-cs"/>
        </a:defRPr>
      </a:lvl3pPr>
      <a:lvl4pPr marL="1243965" algn="l" defTabSz="829310" rtl="0" eaLnBrk="1" latinLnBrk="0" hangingPunct="1">
        <a:defRPr sz="1630" kern="1200">
          <a:solidFill>
            <a:schemeClr val="tx1"/>
          </a:solidFill>
          <a:latin typeface="+mn-lt"/>
          <a:ea typeface="+mn-ea"/>
          <a:cs typeface="+mn-cs"/>
        </a:defRPr>
      </a:lvl4pPr>
      <a:lvl5pPr marL="1658620" algn="l" defTabSz="829310" rtl="0" eaLnBrk="1" latinLnBrk="0" hangingPunct="1">
        <a:defRPr sz="1630" kern="1200">
          <a:solidFill>
            <a:schemeClr val="tx1"/>
          </a:solidFill>
          <a:latin typeface="+mn-lt"/>
          <a:ea typeface="+mn-ea"/>
          <a:cs typeface="+mn-cs"/>
        </a:defRPr>
      </a:lvl5pPr>
      <a:lvl6pPr marL="2072640" algn="l" defTabSz="829310" rtl="0" eaLnBrk="1" latinLnBrk="0" hangingPunct="1">
        <a:defRPr sz="1630" kern="1200">
          <a:solidFill>
            <a:schemeClr val="tx1"/>
          </a:solidFill>
          <a:latin typeface="+mn-lt"/>
          <a:ea typeface="+mn-ea"/>
          <a:cs typeface="+mn-cs"/>
        </a:defRPr>
      </a:lvl6pPr>
      <a:lvl7pPr marL="2487295" algn="l" defTabSz="829310" rtl="0" eaLnBrk="1" latinLnBrk="0" hangingPunct="1">
        <a:defRPr sz="1630" kern="1200">
          <a:solidFill>
            <a:schemeClr val="tx1"/>
          </a:solidFill>
          <a:latin typeface="+mn-lt"/>
          <a:ea typeface="+mn-ea"/>
          <a:cs typeface="+mn-cs"/>
        </a:defRPr>
      </a:lvl7pPr>
      <a:lvl8pPr marL="2901950" algn="l" defTabSz="829310" rtl="0" eaLnBrk="1" latinLnBrk="0" hangingPunct="1">
        <a:defRPr sz="1630" kern="1200">
          <a:solidFill>
            <a:schemeClr val="tx1"/>
          </a:solidFill>
          <a:latin typeface="+mn-lt"/>
          <a:ea typeface="+mn-ea"/>
          <a:cs typeface="+mn-cs"/>
        </a:defRPr>
      </a:lvl8pPr>
      <a:lvl9pPr marL="3316605" algn="l" defTabSz="829310" rtl="0" eaLnBrk="1" latinLnBrk="0" hangingPunct="1">
        <a:defRPr sz="16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10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wmf"/></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jpeg"/><Relationship Id="rId1" Type="http://schemas.openxmlformats.org/officeDocument/2006/relationships/tags" Target="../tags/tag9.xml"/></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3.png"/><Relationship Id="rId1" Type="http://schemas.openxmlformats.org/officeDocument/2006/relationships/image" Target="../media/image32.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png"/></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png"/><Relationship Id="rId1" Type="http://schemas.openxmlformats.org/officeDocument/2006/relationships/image" Target="../media/image39.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4" Type="http://schemas.openxmlformats.org/officeDocument/2006/relationships/vmlDrawing" Target="../drawings/vmlDrawing11.vml"/><Relationship Id="rId3" Type="http://schemas.openxmlformats.org/officeDocument/2006/relationships/slideLayout" Target="../slideLayouts/slideLayout7.xml"/><Relationship Id="rId2" Type="http://schemas.openxmlformats.org/officeDocument/2006/relationships/image" Target="../media/image41.wmf"/><Relationship Id="rId1" Type="http://schemas.openxmlformats.org/officeDocument/2006/relationships/oleObject" Target="../embeddings/oleObject11.bin"/></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11.wmf"/><Relationship Id="rId1" Type="http://schemas.openxmlformats.org/officeDocument/2006/relationships/oleObject" Target="../embeddings/oleObject1.bin"/></Relationships>
</file>

<file path=ppt/slides/_rels/slide24.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7.xml"/><Relationship Id="rId2" Type="http://schemas.openxmlformats.org/officeDocument/2006/relationships/image" Target="../media/image12.wmf"/><Relationship Id="rId1" Type="http://schemas.openxmlformats.org/officeDocument/2006/relationships/oleObject" Target="../embeddings/oleObject2.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7.xml"/><Relationship Id="rId2" Type="http://schemas.openxmlformats.org/officeDocument/2006/relationships/image" Target="../media/image13.wmf"/><Relationship Id="rId1"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7.xml"/><Relationship Id="rId2" Type="http://schemas.openxmlformats.org/officeDocument/2006/relationships/image" Target="../media/image14.wmf"/><Relationship Id="rId1" Type="http://schemas.openxmlformats.org/officeDocument/2006/relationships/oleObject" Target="../embeddings/oleObject4.bin"/></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7.xml"/><Relationship Id="rId2" Type="http://schemas.openxmlformats.org/officeDocument/2006/relationships/image" Target="../media/image15.wmf"/><Relationship Id="rId1" Type="http://schemas.openxmlformats.org/officeDocument/2006/relationships/oleObject" Target="../embeddings/oleObject5.bin"/></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7.xml"/><Relationship Id="rId2" Type="http://schemas.openxmlformats.org/officeDocument/2006/relationships/image" Target="../media/image17.wmf"/><Relationship Id="rId1" Type="http://schemas.openxmlformats.org/officeDocument/2006/relationships/oleObject" Target="../embeddings/oleObject6.bin"/></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7.xml"/><Relationship Id="rId2" Type="http://schemas.openxmlformats.org/officeDocument/2006/relationships/image" Target="../media/image19.wmf"/><Relationship Id="rId1" Type="http://schemas.openxmlformats.org/officeDocument/2006/relationships/oleObject" Target="../embeddings/oleObject7.bin"/></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0.jpe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7.xml"/><Relationship Id="rId2" Type="http://schemas.openxmlformats.org/officeDocument/2006/relationships/image" Target="../media/image20.wmf"/><Relationship Id="rId1" Type="http://schemas.openxmlformats.org/officeDocument/2006/relationships/oleObject" Target="../embeddings/oleObject8.bin"/></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7.xml"/><Relationship Id="rId2" Type="http://schemas.openxmlformats.org/officeDocument/2006/relationships/image" Target="../media/image22.wmf"/><Relationship Id="rId1" Type="http://schemas.openxmlformats.org/officeDocument/2006/relationships/oleObject" Target="../embeddings/oleObject9.bin"/></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tags" Target="../tags/tag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90.xml.rels><?xml version="1.0" encoding="UTF-8" standalone="yes"?>
<Relationships xmlns="http://schemas.openxmlformats.org/package/2006/relationships"><Relationship Id="rId4" Type="http://schemas.openxmlformats.org/officeDocument/2006/relationships/vmlDrawing" Target="../drawings/vmlDrawing10.vml"/><Relationship Id="rId3" Type="http://schemas.openxmlformats.org/officeDocument/2006/relationships/slideLayout" Target="../slideLayouts/slideLayout7.xml"/><Relationship Id="rId2" Type="http://schemas.openxmlformats.org/officeDocument/2006/relationships/image" Target="../media/image25.wmf"/><Relationship Id="rId1" Type="http://schemas.openxmlformats.org/officeDocument/2006/relationships/oleObject" Target="../embeddings/oleObject10.bin"/></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83568" y="2564904"/>
            <a:ext cx="7560840" cy="1014730"/>
          </a:xfrm>
          <a:prstGeom prst="rect">
            <a:avLst/>
          </a:prstGeom>
        </p:spPr>
        <p:txBody>
          <a:bodyPr wrap="square">
            <a:spAutoFit/>
          </a:bodyPr>
          <a:lstStyle/>
          <a:p>
            <a:pPr algn="ctr">
              <a:lnSpc>
                <a:spcPct val="150000"/>
              </a:lnSpc>
            </a:pPr>
            <a:r>
              <a:rPr lang="zh-CN" altLang="en-US" sz="4000" b="1" dirty="0" smtClean="0"/>
              <a:t>压力管道安装与验收检验</a:t>
            </a:r>
            <a:endParaRPr lang="zh-CN" altLang="en-US" sz="4000" b="1" dirty="0" smtClean="0"/>
          </a:p>
        </p:txBody>
      </p:sp>
      <p:sp>
        <p:nvSpPr>
          <p:cNvPr id="8" name="Text Box 3" descr="250AEFD783714d62B95DF312A04F9F3A# #文本框 39"/>
          <p:cNvSpPr txBox="1">
            <a:spLocks noChangeArrowheads="1"/>
          </p:cNvSpPr>
          <p:nvPr/>
        </p:nvSpPr>
        <p:spPr bwMode="auto">
          <a:xfrm>
            <a:off x="1403648" y="4509120"/>
            <a:ext cx="6336704" cy="1029970"/>
          </a:xfrm>
          <a:prstGeom prst="rect">
            <a:avLst/>
          </a:prstGeom>
          <a:noFill/>
          <a:ln w="9525">
            <a:noFill/>
            <a:miter lim="800000"/>
          </a:ln>
        </p:spPr>
        <p:txBody>
          <a:bodyPr wrap="square">
            <a:spAutoFit/>
          </a:bodyPr>
          <a:lstStyle/>
          <a:p>
            <a:pPr algn="ctr">
              <a:lnSpc>
                <a:spcPct val="140000"/>
              </a:lnSpc>
              <a:spcAft>
                <a:spcPts val="600"/>
              </a:spcAft>
            </a:pPr>
            <a:r>
              <a:rPr lang="zh-CN" altLang="en-US" sz="2000" dirty="0" smtClean="0">
                <a:solidFill>
                  <a:srgbClr val="FF0000"/>
                </a:solidFill>
                <a:latin typeface="黑体" panose="02010609060101010101" pitchFamily="49" charset="-122"/>
                <a:ea typeface="黑体" panose="02010609060101010101" pitchFamily="49" charset="-122"/>
              </a:rPr>
              <a:t>刘长征 </a:t>
            </a:r>
            <a:r>
              <a:rPr lang="en-US" altLang="zh-CN" sz="2000" dirty="0" smtClean="0">
                <a:solidFill>
                  <a:srgbClr val="FF0000"/>
                </a:solidFill>
                <a:latin typeface="黑体" panose="02010609060101010101" pitchFamily="49" charset="-122"/>
                <a:ea typeface="黑体" panose="02010609060101010101" pitchFamily="49" charset="-122"/>
              </a:rPr>
              <a:t>13910160098</a:t>
            </a:r>
            <a:endParaRPr lang="en-US" altLang="zh-CN" sz="2000" dirty="0" smtClean="0">
              <a:solidFill>
                <a:srgbClr val="FF0000"/>
              </a:solidFill>
              <a:latin typeface="黑体" panose="02010609060101010101" pitchFamily="49" charset="-122"/>
              <a:ea typeface="黑体" panose="02010609060101010101" pitchFamily="49" charset="-122"/>
            </a:endParaRPr>
          </a:p>
          <a:p>
            <a:pPr algn="ctr">
              <a:lnSpc>
                <a:spcPct val="140000"/>
              </a:lnSpc>
            </a:pPr>
            <a:r>
              <a:rPr lang="zh-CN" altLang="en-US" sz="2000" b="1" dirty="0" smtClean="0">
                <a:solidFill>
                  <a:schemeClr val="tx2"/>
                </a:solidFill>
                <a:latin typeface="仿宋" panose="02010609060101010101" charset="-122"/>
                <a:ea typeface="仿宋" panose="02010609060101010101" charset="-122"/>
              </a:rPr>
              <a:t>中国特种设备检测研究院</a:t>
            </a:r>
            <a:r>
              <a:rPr lang="en-US" altLang="zh-CN" sz="2000" b="1" dirty="0" smtClean="0">
                <a:solidFill>
                  <a:schemeClr val="tx2"/>
                </a:solidFill>
                <a:latin typeface="仿宋" panose="02010609060101010101" charset="-122"/>
                <a:ea typeface="仿宋" panose="02010609060101010101" charset="-122"/>
              </a:rPr>
              <a:t> </a:t>
            </a:r>
            <a:r>
              <a:rPr lang="zh-CN" altLang="en-US" sz="2000" b="1" dirty="0" smtClean="0">
                <a:solidFill>
                  <a:schemeClr val="tx2"/>
                </a:solidFill>
                <a:latin typeface="仿宋" panose="02010609060101010101" charset="-122"/>
                <a:ea typeface="仿宋" panose="02010609060101010101" charset="-122"/>
              </a:rPr>
              <a:t> </a:t>
            </a:r>
            <a:r>
              <a:rPr lang="en-US" altLang="zh-CN" sz="2000" b="1" dirty="0" smtClean="0">
                <a:solidFill>
                  <a:schemeClr val="tx2"/>
                </a:solidFill>
                <a:latin typeface="仿宋" panose="02010609060101010101" charset="-122"/>
                <a:ea typeface="仿宋" panose="02010609060101010101" charset="-122"/>
              </a:rPr>
              <a:t>2020</a:t>
            </a:r>
            <a:r>
              <a:rPr lang="zh-CN" altLang="en-US" sz="2000" b="1" dirty="0" smtClean="0">
                <a:solidFill>
                  <a:schemeClr val="tx2"/>
                </a:solidFill>
                <a:latin typeface="仿宋" panose="02010609060101010101" charset="-122"/>
                <a:ea typeface="仿宋" panose="02010609060101010101" charset="-122"/>
              </a:rPr>
              <a:t>年</a:t>
            </a:r>
            <a:r>
              <a:rPr lang="en-US" altLang="zh-CN" sz="2000" b="1" dirty="0" smtClean="0">
                <a:solidFill>
                  <a:schemeClr val="tx2"/>
                </a:solidFill>
                <a:latin typeface="仿宋" panose="02010609060101010101" charset="-122"/>
                <a:ea typeface="仿宋" panose="02010609060101010101" charset="-122"/>
              </a:rPr>
              <a:t>7</a:t>
            </a:r>
            <a:r>
              <a:rPr lang="zh-CN" altLang="en-US" sz="2000" b="1" dirty="0" smtClean="0">
                <a:solidFill>
                  <a:schemeClr val="tx2"/>
                </a:solidFill>
                <a:latin typeface="仿宋" panose="02010609060101010101" charset="-122"/>
                <a:ea typeface="仿宋" panose="02010609060101010101" charset="-122"/>
              </a:rPr>
              <a:t>月</a:t>
            </a:r>
            <a:r>
              <a:rPr lang="en-US" altLang="zh-CN" sz="2000" b="1" dirty="0" smtClean="0">
                <a:solidFill>
                  <a:schemeClr val="tx2"/>
                </a:solidFill>
                <a:latin typeface="仿宋" panose="02010609060101010101" charset="-122"/>
                <a:ea typeface="仿宋" panose="02010609060101010101" charset="-122"/>
              </a:rPr>
              <a:t>29</a:t>
            </a:r>
            <a:r>
              <a:rPr lang="zh-CN" altLang="en-US" sz="2000" b="1" dirty="0" smtClean="0">
                <a:solidFill>
                  <a:schemeClr val="tx2"/>
                </a:solidFill>
                <a:latin typeface="仿宋" panose="02010609060101010101" charset="-122"/>
                <a:ea typeface="仿宋" panose="02010609060101010101" charset="-122"/>
              </a:rPr>
              <a:t>日</a:t>
            </a:r>
            <a:endParaRPr lang="zh-CN" altLang="en-US" sz="2000" b="1" dirty="0" smtClean="0">
              <a:solidFill>
                <a:schemeClr val="tx2"/>
              </a:solidFill>
              <a:latin typeface="仿宋" panose="02010609060101010101" charset="-122"/>
              <a:ea typeface="仿宋" panose="02010609060101010101" charset="-122"/>
            </a:endParaRPr>
          </a:p>
        </p:txBody>
      </p:sp>
    </p:spTree>
  </p:cSld>
  <p:clrMapOvr>
    <a:masterClrMapping/>
  </p:clrMapOvr>
  <p:transition advClick="0">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a:graphicFrameLocks noGrp="1"/>
          </p:cNvGraphicFramePr>
          <p:nvPr>
            <p:custDataLst>
              <p:tags r:id="rId1"/>
            </p:custDataLst>
          </p:nvPr>
        </p:nvGraphicFramePr>
        <p:xfrm>
          <a:off x="596265" y="1922145"/>
          <a:ext cx="8281035" cy="4057015"/>
        </p:xfrm>
        <a:graphic>
          <a:graphicData uri="http://schemas.openxmlformats.org/drawingml/2006/table">
            <a:tbl>
              <a:tblPr>
                <a:tableStyleId>{69CF1AB2-1976-4502-BF36-3FF5EA218861}</a:tableStyleId>
              </a:tblPr>
              <a:tblGrid>
                <a:gridCol w="963930"/>
                <a:gridCol w="1268730"/>
                <a:gridCol w="6048375"/>
              </a:tblGrid>
              <a:tr h="395605">
                <a:tc gridSpan="2">
                  <a:txBody>
                    <a:bodyPr/>
                    <a:lstStyle/>
                    <a:p>
                      <a:pPr algn="ctr">
                        <a:lnSpc>
                          <a:spcPct val="120000"/>
                        </a:lnSpc>
                        <a:spcAft>
                          <a:spcPts val="0"/>
                        </a:spcAft>
                      </a:pPr>
                      <a:r>
                        <a:rPr lang="zh-CN" sz="1400" b="1" kern="100" dirty="0">
                          <a:latin typeface="微软雅黑" panose="020B0503020204020204" charset="-122"/>
                          <a:ea typeface="微软雅黑" panose="020B0503020204020204" charset="-122"/>
                        </a:rPr>
                        <a:t>分类</a:t>
                      </a:r>
                      <a:endParaRPr lang="zh-CN" sz="1400" b="1" kern="100" dirty="0">
                        <a:latin typeface="微软雅黑" panose="020B0503020204020204" charset="-122"/>
                        <a:ea typeface="微软雅黑" panose="020B0503020204020204" charset="-122"/>
                      </a:endParaRPr>
                    </a:p>
                  </a:txBody>
                  <a:tcPr marL="68580" marR="68580" marT="0" marB="0" anchor="ctr"/>
                </a:tc>
                <a:tc hMerge="1">
                  <a:tcPr marL="68580" marR="68580" marT="0" marB="0" anchor="ctr"/>
                </a:tc>
                <a:tc>
                  <a:txBody>
                    <a:bodyPr/>
                    <a:lstStyle/>
                    <a:p>
                      <a:pPr algn="ctr">
                        <a:lnSpc>
                          <a:spcPct val="120000"/>
                        </a:lnSpc>
                        <a:spcAft>
                          <a:spcPts val="0"/>
                        </a:spcAft>
                      </a:pPr>
                      <a:r>
                        <a:rPr lang="zh-CN" sz="1400" b="1" kern="100" dirty="0">
                          <a:latin typeface="微软雅黑" panose="020B0503020204020204" charset="-122"/>
                          <a:ea typeface="微软雅黑" panose="020B0503020204020204" charset="-122"/>
                        </a:rPr>
                        <a:t>标准编号及名称</a:t>
                      </a:r>
                      <a:endParaRPr lang="zh-CN" sz="1400" b="1" kern="100" dirty="0">
                        <a:latin typeface="微软雅黑" panose="020B0503020204020204" charset="-122"/>
                        <a:ea typeface="微软雅黑" panose="020B0503020204020204" charset="-122"/>
                      </a:endParaRPr>
                    </a:p>
                  </a:txBody>
                  <a:tcPr marL="68580" marR="68580" marT="0" marB="0" anchor="ctr"/>
                </a:tc>
              </a:tr>
              <a:tr h="357505">
                <a:tc rowSpan="4">
                  <a:txBody>
                    <a:bodyPr/>
                    <a:lstStyle/>
                    <a:p>
                      <a:pPr algn="ctr">
                        <a:lnSpc>
                          <a:spcPct val="120000"/>
                        </a:lnSpc>
                        <a:spcAft>
                          <a:spcPts val="0"/>
                        </a:spcAft>
                        <a:buNone/>
                      </a:pPr>
                      <a:r>
                        <a:rPr lang="zh-CN" altLang="en-US" sz="1400" b="1" dirty="0">
                          <a:latin typeface="微软雅黑" panose="020B0503020204020204" charset="-122"/>
                          <a:ea typeface="微软雅黑" panose="020B0503020204020204" charset="-122"/>
                          <a:cs typeface="微软雅黑" panose="020B0503020204020204" charset="-122"/>
                        </a:rPr>
                        <a:t>支撑</a:t>
                      </a:r>
                      <a:r>
                        <a:rPr lang="en-US" altLang="zh-CN" sz="1400" b="1" dirty="0">
                          <a:latin typeface="微软雅黑" panose="020B0503020204020204" charset="-122"/>
                          <a:ea typeface="微软雅黑" panose="020B0503020204020204" charset="-122"/>
                          <a:cs typeface="微软雅黑" panose="020B0503020204020204" charset="-122"/>
                        </a:rPr>
                        <a:t>/</a:t>
                      </a:r>
                      <a:r>
                        <a:rPr lang="zh-CN" altLang="en-US" sz="1400" b="1" dirty="0">
                          <a:latin typeface="微软雅黑" panose="020B0503020204020204" charset="-122"/>
                          <a:ea typeface="微软雅黑" panose="020B0503020204020204" charset="-122"/>
                          <a:cs typeface="微软雅黑" panose="020B0503020204020204" charset="-122"/>
                        </a:rPr>
                        <a:t>协调标准</a:t>
                      </a:r>
                      <a:endParaRPr lang="zh-CN" altLang="en-US" sz="1400" b="1" kern="100" dirty="0">
                        <a:latin typeface="微软雅黑" panose="020B0503020204020204" charset="-122"/>
                        <a:ea typeface="微软雅黑" panose="020B0503020204020204" charset="-122"/>
                        <a:cs typeface="微软雅黑" panose="020B0503020204020204" charset="-122"/>
                      </a:endParaRPr>
                    </a:p>
                  </a:txBody>
                  <a:tcPr marL="45077" marR="45077" marT="0" marB="0" anchor="ctr"/>
                </a:tc>
                <a:tc>
                  <a:txBody>
                    <a:bodyPr/>
                    <a:lstStyle/>
                    <a:p>
                      <a:pPr algn="ctr">
                        <a:lnSpc>
                          <a:spcPct val="120000"/>
                        </a:lnSpc>
                        <a:spcAft>
                          <a:spcPts val="0"/>
                        </a:spcAft>
                        <a:buNone/>
                      </a:pPr>
                      <a:r>
                        <a:rPr lang="zh-CN" altLang="en-US" sz="1400" b="1" kern="100" dirty="0">
                          <a:latin typeface="微软雅黑" panose="020B0503020204020204" charset="-122"/>
                          <a:ea typeface="微软雅黑" panose="020B0503020204020204" charset="-122"/>
                        </a:rPr>
                        <a:t>长输管道</a:t>
                      </a:r>
                      <a:endParaRPr lang="zh-CN" altLang="en-US" sz="1400" b="1" kern="100" dirty="0">
                        <a:latin typeface="微软雅黑" panose="020B0503020204020204" charset="-122"/>
                        <a:ea typeface="微软雅黑" panose="020B0503020204020204" charset="-122"/>
                      </a:endParaRPr>
                    </a:p>
                  </a:txBody>
                  <a:tcPr marL="45077" marR="45077" marT="0" marB="0" anchor="ctr"/>
                </a:tc>
                <a:tc>
                  <a:txBody>
                    <a:bodyPr/>
                    <a:lstStyle/>
                    <a:p>
                      <a:pPr algn="just">
                        <a:lnSpc>
                          <a:spcPct val="120000"/>
                        </a:lnSpc>
                        <a:spcAft>
                          <a:spcPts val="0"/>
                        </a:spcAft>
                        <a:buNone/>
                      </a:pPr>
                      <a:r>
                        <a:rPr lang="zh-CN" altLang="en-US" sz="1400" kern="100" dirty="0">
                          <a:latin typeface="微软雅黑" panose="020B0503020204020204" charset="-122"/>
                          <a:ea typeface="微软雅黑" panose="020B0503020204020204" charset="-122"/>
                          <a:cs typeface="微软雅黑" panose="020B0503020204020204" charset="-122"/>
                        </a:rPr>
                        <a:t>GB/T 34275-2017  压力管道规范</a:t>
                      </a:r>
                      <a:r>
                        <a:rPr lang="en-US" altLang="zh-CN" sz="1400" kern="100" dirty="0">
                          <a:latin typeface="微软雅黑" panose="020B0503020204020204" charset="-122"/>
                          <a:ea typeface="微软雅黑" panose="020B0503020204020204" charset="-122"/>
                          <a:cs typeface="微软雅黑" panose="020B0503020204020204" charset="-122"/>
                        </a:rPr>
                        <a:t>——</a:t>
                      </a:r>
                      <a:r>
                        <a:rPr lang="zh-CN" altLang="en-US" sz="1400" kern="100" dirty="0">
                          <a:latin typeface="微软雅黑" panose="020B0503020204020204" charset="-122"/>
                          <a:ea typeface="微软雅黑" panose="020B0503020204020204" charset="-122"/>
                          <a:cs typeface="微软雅黑" panose="020B0503020204020204" charset="-122"/>
                        </a:rPr>
                        <a:t>长输管道</a:t>
                      </a:r>
                      <a:endParaRPr lang="zh-CN" altLang="en-US" sz="1400" kern="100" dirty="0">
                        <a:latin typeface="微软雅黑" panose="020B0503020204020204" charset="-122"/>
                        <a:ea typeface="微软雅黑" panose="020B0503020204020204" charset="-122"/>
                        <a:cs typeface="微软雅黑" panose="020B0503020204020204" charset="-122"/>
                      </a:endParaRPr>
                    </a:p>
                  </a:txBody>
                  <a:tcPr marL="45077" marR="45077" marT="0" marB="0" anchor="ctr"/>
                </a:tc>
              </a:tr>
              <a:tr h="329565">
                <a:tc vMerge="1">
                  <a:tcPr marL="45077" marR="45077" marT="0" marB="0" anchor="ctr"/>
                </a:tc>
                <a:tc>
                  <a:txBody>
                    <a:bodyPr/>
                    <a:lstStyle/>
                    <a:p>
                      <a:pPr algn="ctr">
                        <a:lnSpc>
                          <a:spcPct val="120000"/>
                        </a:lnSpc>
                        <a:spcAft>
                          <a:spcPts val="0"/>
                        </a:spcAft>
                        <a:buNone/>
                      </a:pPr>
                      <a:r>
                        <a:rPr lang="zh-CN" altLang="en-US" sz="1400" b="1" kern="100" dirty="0">
                          <a:latin typeface="微软雅黑" panose="020B0503020204020204" charset="-122"/>
                          <a:ea typeface="微软雅黑" panose="020B0503020204020204" charset="-122"/>
                        </a:rPr>
                        <a:t>公用管道</a:t>
                      </a:r>
                      <a:endParaRPr lang="zh-CN" altLang="en-US" sz="1400" b="1" kern="100" dirty="0">
                        <a:latin typeface="微软雅黑" panose="020B0503020204020204" charset="-122"/>
                        <a:ea typeface="微软雅黑" panose="020B0503020204020204" charset="-122"/>
                      </a:endParaRPr>
                    </a:p>
                  </a:txBody>
                  <a:tcPr marL="45077" marR="45077" marT="0" marB="0" anchor="ctr"/>
                </a:tc>
                <a:tc>
                  <a:txBody>
                    <a:bodyPr/>
                    <a:lstStyle/>
                    <a:p>
                      <a:pPr algn="just">
                        <a:lnSpc>
                          <a:spcPct val="120000"/>
                        </a:lnSpc>
                        <a:spcAft>
                          <a:spcPts val="0"/>
                        </a:spcAft>
                        <a:buNone/>
                      </a:pPr>
                      <a:r>
                        <a:rPr lang="en-US" altLang="zh-CN" sz="1400" kern="100" dirty="0">
                          <a:latin typeface="微软雅黑" panose="020B0503020204020204" charset="-122"/>
                          <a:ea typeface="微软雅黑" panose="020B0503020204020204" charset="-122"/>
                          <a:cs typeface="微软雅黑" panose="020B0503020204020204" charset="-122"/>
                        </a:rPr>
                        <a:t>GB/T38942-2020</a:t>
                      </a:r>
                      <a:r>
                        <a:rPr lang="zh-CN" altLang="en-US" sz="1400" kern="100" dirty="0">
                          <a:latin typeface="微软雅黑" panose="020B0503020204020204" charset="-122"/>
                          <a:ea typeface="微软雅黑" panose="020B0503020204020204" charset="-122"/>
                          <a:cs typeface="微软雅黑" panose="020B0503020204020204" charset="-122"/>
                        </a:rPr>
                        <a:t>   压力管道规范</a:t>
                      </a:r>
                      <a:r>
                        <a:rPr lang="en-US" altLang="zh-CN" sz="1400" kern="100" dirty="0">
                          <a:latin typeface="微软雅黑" panose="020B0503020204020204" charset="-122"/>
                          <a:ea typeface="微软雅黑" panose="020B0503020204020204" charset="-122"/>
                          <a:cs typeface="微软雅黑" panose="020B0503020204020204" charset="-122"/>
                        </a:rPr>
                        <a:t>——</a:t>
                      </a:r>
                      <a:r>
                        <a:rPr lang="zh-CN" altLang="en-US" sz="1400" kern="100" dirty="0">
                          <a:latin typeface="微软雅黑" panose="020B0503020204020204" charset="-122"/>
                          <a:ea typeface="微软雅黑" panose="020B0503020204020204" charset="-122"/>
                          <a:cs typeface="微软雅黑" panose="020B0503020204020204" charset="-122"/>
                        </a:rPr>
                        <a:t>公用管道（正在制定）</a:t>
                      </a:r>
                      <a:endParaRPr lang="zh-CN" altLang="en-US" sz="1400" kern="100" dirty="0">
                        <a:latin typeface="微软雅黑" panose="020B0503020204020204" charset="-122"/>
                        <a:ea typeface="微软雅黑" panose="020B0503020204020204" charset="-122"/>
                        <a:cs typeface="微软雅黑" panose="020B0503020204020204" charset="-122"/>
                      </a:endParaRPr>
                    </a:p>
                  </a:txBody>
                  <a:tcPr marL="45077" marR="45077" marT="0" marB="0" anchor="ctr"/>
                </a:tc>
              </a:tr>
              <a:tr h="464820">
                <a:tc vMerge="1">
                  <a:tcPr/>
                </a:tc>
                <a:tc>
                  <a:txBody>
                    <a:bodyPr/>
                    <a:lstStyle/>
                    <a:p>
                      <a:pPr algn="ctr">
                        <a:lnSpc>
                          <a:spcPct val="120000"/>
                        </a:lnSpc>
                        <a:spcAft>
                          <a:spcPts val="0"/>
                        </a:spcAft>
                        <a:buNone/>
                      </a:pPr>
                      <a:r>
                        <a:rPr lang="zh-CN" altLang="en-US" sz="1400" b="1" kern="100" dirty="0">
                          <a:latin typeface="微软雅黑" panose="020B0503020204020204" charset="-122"/>
                          <a:ea typeface="微软雅黑" panose="020B0503020204020204" charset="-122"/>
                        </a:rPr>
                        <a:t>工业管道</a:t>
                      </a:r>
                      <a:endParaRPr lang="zh-CN" altLang="en-US" sz="1400" b="1" kern="100" dirty="0">
                        <a:latin typeface="微软雅黑" panose="020B0503020204020204" charset="-122"/>
                        <a:ea typeface="微软雅黑" panose="020B0503020204020204" charset="-122"/>
                      </a:endParaRPr>
                    </a:p>
                  </a:txBody>
                  <a:tcPr marL="45077" marR="45077" marT="0" marB="0" anchor="ctr"/>
                </a:tc>
                <a:tc>
                  <a:txBody>
                    <a:bodyPr/>
                    <a:lstStyle/>
                    <a:p>
                      <a:pPr algn="just">
                        <a:lnSpc>
                          <a:spcPct val="120000"/>
                        </a:lnSpc>
                        <a:spcAft>
                          <a:spcPts val="0"/>
                        </a:spcAft>
                        <a:buNone/>
                      </a:pPr>
                      <a:r>
                        <a:rPr lang="zh-CN" altLang="en-US" sz="1400" kern="100" dirty="0">
                          <a:latin typeface="微软雅黑" panose="020B0503020204020204" charset="-122"/>
                          <a:ea typeface="微软雅黑" panose="020B0503020204020204" charset="-122"/>
                          <a:cs typeface="微软雅黑" panose="020B0503020204020204" charset="-122"/>
                        </a:rPr>
                        <a:t>GB/T </a:t>
                      </a:r>
                      <a:r>
                        <a:rPr lang="en-US" altLang="zh-CN" sz="1400" kern="100" dirty="0">
                          <a:latin typeface="微软雅黑" panose="020B0503020204020204" charset="-122"/>
                          <a:ea typeface="微软雅黑" panose="020B0503020204020204" charset="-122"/>
                          <a:cs typeface="微软雅黑" panose="020B0503020204020204" charset="-122"/>
                        </a:rPr>
                        <a:t>20801.1</a:t>
                      </a:r>
                      <a:r>
                        <a:rPr lang="zh-CN" altLang="en-US" sz="1400" kern="100" dirty="0">
                          <a:latin typeface="微软雅黑" panose="020B0503020204020204" charset="-122"/>
                          <a:ea typeface="微软雅黑" panose="020B0503020204020204" charset="-122"/>
                          <a:cs typeface="微软雅黑" panose="020B0503020204020204" charset="-122"/>
                        </a:rPr>
                        <a:t>-2</a:t>
                      </a:r>
                      <a:r>
                        <a:rPr lang="en-US" altLang="zh-CN" sz="1400" kern="100" dirty="0">
                          <a:latin typeface="微软雅黑" panose="020B0503020204020204" charset="-122"/>
                          <a:ea typeface="微软雅黑" panose="020B0503020204020204" charset="-122"/>
                          <a:cs typeface="微软雅黑" panose="020B0503020204020204" charset="-122"/>
                        </a:rPr>
                        <a:t>020</a:t>
                      </a:r>
                      <a:r>
                        <a:rPr lang="en-US" altLang="zh-CN" sz="1400" kern="100" dirty="0">
                          <a:latin typeface="微软雅黑" panose="020B0503020204020204" charset="-122"/>
                          <a:ea typeface="微软雅黑" panose="020B0503020204020204" charset="-122"/>
                          <a:cs typeface="微软雅黑" panose="020B0503020204020204" charset="-122"/>
                        </a:rPr>
                        <a:t> </a:t>
                      </a:r>
                      <a:r>
                        <a:rPr lang="zh-CN" altLang="en-US" sz="1400" kern="100" dirty="0">
                          <a:latin typeface="微软雅黑" panose="020B0503020204020204" charset="-122"/>
                          <a:ea typeface="微软雅黑" panose="020B0503020204020204" charset="-122"/>
                          <a:cs typeface="微软雅黑" panose="020B0503020204020204" charset="-122"/>
                        </a:rPr>
                        <a:t>压力管道规范 工业管道 第1部分：总则</a:t>
                      </a:r>
                      <a:endParaRPr lang="zh-CN" altLang="en-US" sz="1400" kern="100" dirty="0">
                        <a:latin typeface="微软雅黑" panose="020B0503020204020204" charset="-122"/>
                        <a:ea typeface="微软雅黑" panose="020B0503020204020204" charset="-122"/>
                        <a:cs typeface="微软雅黑" panose="020B0503020204020204" charset="-122"/>
                      </a:endParaRPr>
                    </a:p>
                    <a:p>
                      <a:pPr algn="just">
                        <a:lnSpc>
                          <a:spcPct val="120000"/>
                        </a:lnSpc>
                        <a:spcAft>
                          <a:spcPts val="0"/>
                        </a:spcAft>
                        <a:buNone/>
                      </a:pPr>
                      <a:r>
                        <a:rPr lang="zh-CN" altLang="en-US" sz="1400" kern="100" dirty="0">
                          <a:latin typeface="微软雅黑" panose="020B0503020204020204" charset="-122"/>
                          <a:ea typeface="微软雅黑" panose="020B0503020204020204" charset="-122"/>
                          <a:cs typeface="微软雅黑" panose="020B0503020204020204" charset="-122"/>
                        </a:rPr>
                        <a:t>GB/T </a:t>
                      </a:r>
                      <a:r>
                        <a:rPr lang="en-US" altLang="zh-CN" sz="1400" kern="100" dirty="0">
                          <a:latin typeface="微软雅黑" panose="020B0503020204020204" charset="-122"/>
                          <a:ea typeface="微软雅黑" panose="020B0503020204020204" charset="-122"/>
                          <a:cs typeface="微软雅黑" panose="020B0503020204020204" charset="-122"/>
                        </a:rPr>
                        <a:t>20801.2</a:t>
                      </a:r>
                      <a:r>
                        <a:rPr lang="zh-CN" altLang="en-US" sz="1400" kern="100" dirty="0">
                          <a:latin typeface="微软雅黑" panose="020B0503020204020204" charset="-122"/>
                          <a:ea typeface="微软雅黑" panose="020B0503020204020204" charset="-122"/>
                          <a:cs typeface="微软雅黑" panose="020B0503020204020204" charset="-122"/>
                        </a:rPr>
                        <a:t>-20</a:t>
                      </a:r>
                      <a:r>
                        <a:rPr lang="en-US" altLang="zh-CN" sz="1400" kern="100" dirty="0">
                          <a:latin typeface="微软雅黑" panose="020B0503020204020204" charset="-122"/>
                          <a:ea typeface="微软雅黑" panose="020B0503020204020204" charset="-122"/>
                          <a:cs typeface="微软雅黑" panose="020B0503020204020204" charset="-122"/>
                        </a:rPr>
                        <a:t>08 </a:t>
                      </a:r>
                      <a:r>
                        <a:rPr lang="zh-CN" altLang="en-US" sz="1400" kern="100" dirty="0">
                          <a:latin typeface="微软雅黑" panose="020B0503020204020204" charset="-122"/>
                          <a:ea typeface="微软雅黑" panose="020B0503020204020204" charset="-122"/>
                          <a:cs typeface="微软雅黑" panose="020B0503020204020204" charset="-122"/>
                        </a:rPr>
                        <a:t>压力管道规范 工业管道 第2部分：材料</a:t>
                      </a:r>
                      <a:endParaRPr lang="zh-CN" altLang="en-US" sz="1400" kern="100" dirty="0">
                        <a:latin typeface="微软雅黑" panose="020B0503020204020204" charset="-122"/>
                        <a:ea typeface="微软雅黑" panose="020B0503020204020204" charset="-122"/>
                        <a:cs typeface="微软雅黑" panose="020B0503020204020204" charset="-122"/>
                      </a:endParaRPr>
                    </a:p>
                    <a:p>
                      <a:pPr algn="just">
                        <a:lnSpc>
                          <a:spcPct val="120000"/>
                        </a:lnSpc>
                        <a:spcAft>
                          <a:spcPts val="0"/>
                        </a:spcAft>
                        <a:buNone/>
                      </a:pPr>
                      <a:r>
                        <a:rPr lang="zh-CN" altLang="en-US" sz="1400" kern="100" dirty="0">
                          <a:latin typeface="微软雅黑" panose="020B0503020204020204" charset="-122"/>
                          <a:ea typeface="微软雅黑" panose="020B0503020204020204" charset="-122"/>
                          <a:cs typeface="微软雅黑" panose="020B0503020204020204" charset="-122"/>
                        </a:rPr>
                        <a:t>GB/T </a:t>
                      </a:r>
                      <a:r>
                        <a:rPr lang="en-US" altLang="zh-CN" sz="1400" kern="100" dirty="0">
                          <a:latin typeface="微软雅黑" panose="020B0503020204020204" charset="-122"/>
                          <a:ea typeface="微软雅黑" panose="020B0503020204020204" charset="-122"/>
                          <a:cs typeface="微软雅黑" panose="020B0503020204020204" charset="-122"/>
                        </a:rPr>
                        <a:t>20801.3</a:t>
                      </a:r>
                      <a:r>
                        <a:rPr lang="zh-CN" altLang="en-US" sz="1400" kern="100" dirty="0">
                          <a:latin typeface="微软雅黑" panose="020B0503020204020204" charset="-122"/>
                          <a:ea typeface="微软雅黑" panose="020B0503020204020204" charset="-122"/>
                          <a:cs typeface="微软雅黑" panose="020B0503020204020204" charset="-122"/>
                        </a:rPr>
                        <a:t>-20</a:t>
                      </a:r>
                      <a:r>
                        <a:rPr lang="en-US" altLang="zh-CN" sz="1400" kern="100" dirty="0">
                          <a:latin typeface="微软雅黑" panose="020B0503020204020204" charset="-122"/>
                          <a:ea typeface="微软雅黑" panose="020B0503020204020204" charset="-122"/>
                          <a:cs typeface="微软雅黑" panose="020B0503020204020204" charset="-122"/>
                        </a:rPr>
                        <a:t>08 </a:t>
                      </a:r>
                      <a:r>
                        <a:rPr lang="zh-CN" altLang="en-US" sz="1400" kern="100" dirty="0">
                          <a:latin typeface="微软雅黑" panose="020B0503020204020204" charset="-122"/>
                          <a:ea typeface="微软雅黑" panose="020B0503020204020204" charset="-122"/>
                          <a:cs typeface="微软雅黑" panose="020B0503020204020204" charset="-122"/>
                        </a:rPr>
                        <a:t>压力管道规范 工业管道 第3部分：设计与计算</a:t>
                      </a:r>
                      <a:endParaRPr lang="zh-CN" altLang="en-US" sz="1400" kern="100" dirty="0">
                        <a:latin typeface="微软雅黑" panose="020B0503020204020204" charset="-122"/>
                        <a:ea typeface="微软雅黑" panose="020B0503020204020204" charset="-122"/>
                        <a:cs typeface="微软雅黑" panose="020B0503020204020204" charset="-122"/>
                      </a:endParaRPr>
                    </a:p>
                    <a:p>
                      <a:pPr algn="just">
                        <a:lnSpc>
                          <a:spcPct val="120000"/>
                        </a:lnSpc>
                        <a:spcAft>
                          <a:spcPts val="0"/>
                        </a:spcAft>
                        <a:buNone/>
                      </a:pPr>
                      <a:r>
                        <a:rPr lang="zh-CN" altLang="en-US" sz="1400" kern="100" dirty="0">
                          <a:latin typeface="微软雅黑" panose="020B0503020204020204" charset="-122"/>
                          <a:ea typeface="微软雅黑" panose="020B0503020204020204" charset="-122"/>
                          <a:cs typeface="微软雅黑" panose="020B0503020204020204" charset="-122"/>
                        </a:rPr>
                        <a:t>GB/T </a:t>
                      </a:r>
                      <a:r>
                        <a:rPr lang="en-US" altLang="zh-CN" sz="1400" kern="100" dirty="0">
                          <a:latin typeface="微软雅黑" panose="020B0503020204020204" charset="-122"/>
                          <a:ea typeface="微软雅黑" panose="020B0503020204020204" charset="-122"/>
                          <a:cs typeface="微软雅黑" panose="020B0503020204020204" charset="-122"/>
                        </a:rPr>
                        <a:t>20801.4</a:t>
                      </a:r>
                      <a:r>
                        <a:rPr lang="zh-CN" altLang="en-US" sz="1400" kern="100" dirty="0">
                          <a:latin typeface="微软雅黑" panose="020B0503020204020204" charset="-122"/>
                          <a:ea typeface="微软雅黑" panose="020B0503020204020204" charset="-122"/>
                          <a:cs typeface="微软雅黑" panose="020B0503020204020204" charset="-122"/>
                        </a:rPr>
                        <a:t>-20</a:t>
                      </a:r>
                      <a:r>
                        <a:rPr lang="en-US" altLang="zh-CN" sz="1400" kern="100" dirty="0">
                          <a:latin typeface="微软雅黑" panose="020B0503020204020204" charset="-122"/>
                          <a:ea typeface="微软雅黑" panose="020B0503020204020204" charset="-122"/>
                          <a:cs typeface="微软雅黑" panose="020B0503020204020204" charset="-122"/>
                        </a:rPr>
                        <a:t>08 </a:t>
                      </a:r>
                      <a:r>
                        <a:rPr lang="zh-CN" altLang="en-US" sz="1400" kern="100" dirty="0">
                          <a:latin typeface="微软雅黑" panose="020B0503020204020204" charset="-122"/>
                          <a:ea typeface="微软雅黑" panose="020B0503020204020204" charset="-122"/>
                          <a:cs typeface="微软雅黑" panose="020B0503020204020204" charset="-122"/>
                        </a:rPr>
                        <a:t>压力管道规范 工业管道 第4部分：制作与安装</a:t>
                      </a:r>
                      <a:endParaRPr lang="zh-CN" altLang="en-US" sz="1400" kern="100" dirty="0">
                        <a:latin typeface="微软雅黑" panose="020B0503020204020204" charset="-122"/>
                        <a:ea typeface="微软雅黑" panose="020B0503020204020204" charset="-122"/>
                        <a:cs typeface="微软雅黑" panose="020B0503020204020204" charset="-122"/>
                      </a:endParaRPr>
                    </a:p>
                    <a:p>
                      <a:pPr algn="just">
                        <a:lnSpc>
                          <a:spcPct val="120000"/>
                        </a:lnSpc>
                        <a:spcAft>
                          <a:spcPts val="0"/>
                        </a:spcAft>
                        <a:buNone/>
                      </a:pPr>
                      <a:r>
                        <a:rPr lang="zh-CN" altLang="en-US" sz="1400" kern="100" dirty="0">
                          <a:latin typeface="微软雅黑" panose="020B0503020204020204" charset="-122"/>
                          <a:ea typeface="微软雅黑" panose="020B0503020204020204" charset="-122"/>
                          <a:cs typeface="微软雅黑" panose="020B0503020204020204" charset="-122"/>
                        </a:rPr>
                        <a:t>GB/T </a:t>
                      </a:r>
                      <a:r>
                        <a:rPr lang="en-US" altLang="zh-CN" sz="1400" kern="100" dirty="0">
                          <a:latin typeface="微软雅黑" panose="020B0503020204020204" charset="-122"/>
                          <a:ea typeface="微软雅黑" panose="020B0503020204020204" charset="-122"/>
                          <a:cs typeface="微软雅黑" panose="020B0503020204020204" charset="-122"/>
                        </a:rPr>
                        <a:t>20801.5</a:t>
                      </a:r>
                      <a:r>
                        <a:rPr lang="zh-CN" altLang="en-US" sz="1400" kern="100" dirty="0">
                          <a:latin typeface="微软雅黑" panose="020B0503020204020204" charset="-122"/>
                          <a:ea typeface="微软雅黑" panose="020B0503020204020204" charset="-122"/>
                          <a:cs typeface="微软雅黑" panose="020B0503020204020204" charset="-122"/>
                        </a:rPr>
                        <a:t>-20</a:t>
                      </a:r>
                      <a:r>
                        <a:rPr lang="en-US" altLang="zh-CN" sz="1400" kern="100" dirty="0">
                          <a:latin typeface="微软雅黑" panose="020B0503020204020204" charset="-122"/>
                          <a:ea typeface="微软雅黑" panose="020B0503020204020204" charset="-122"/>
                          <a:cs typeface="微软雅黑" panose="020B0503020204020204" charset="-122"/>
                        </a:rPr>
                        <a:t>08 </a:t>
                      </a:r>
                      <a:r>
                        <a:rPr lang="zh-CN" altLang="en-US" sz="1400" kern="100" dirty="0">
                          <a:latin typeface="微软雅黑" panose="020B0503020204020204" charset="-122"/>
                          <a:ea typeface="微软雅黑" panose="020B0503020204020204" charset="-122"/>
                          <a:cs typeface="微软雅黑" panose="020B0503020204020204" charset="-122"/>
                        </a:rPr>
                        <a:t>压力管道规范 工业管道 第5部分：检验与试验</a:t>
                      </a:r>
                      <a:endParaRPr lang="zh-CN" altLang="en-US" sz="1400" kern="100" dirty="0">
                        <a:latin typeface="微软雅黑" panose="020B0503020204020204" charset="-122"/>
                        <a:ea typeface="微软雅黑" panose="020B0503020204020204" charset="-122"/>
                        <a:cs typeface="微软雅黑" panose="020B0503020204020204" charset="-122"/>
                      </a:endParaRPr>
                    </a:p>
                    <a:p>
                      <a:pPr algn="just">
                        <a:lnSpc>
                          <a:spcPct val="120000"/>
                        </a:lnSpc>
                        <a:spcAft>
                          <a:spcPts val="0"/>
                        </a:spcAft>
                        <a:buNone/>
                      </a:pPr>
                      <a:r>
                        <a:rPr lang="zh-CN" altLang="en-US" sz="1400" kern="100" dirty="0">
                          <a:latin typeface="微软雅黑" panose="020B0503020204020204" charset="-122"/>
                          <a:ea typeface="微软雅黑" panose="020B0503020204020204" charset="-122"/>
                          <a:cs typeface="微软雅黑" panose="020B0503020204020204" charset="-122"/>
                        </a:rPr>
                        <a:t>GB/T </a:t>
                      </a:r>
                      <a:r>
                        <a:rPr lang="en-US" altLang="zh-CN" sz="1400" kern="100" dirty="0">
                          <a:latin typeface="微软雅黑" panose="020B0503020204020204" charset="-122"/>
                          <a:ea typeface="微软雅黑" panose="020B0503020204020204" charset="-122"/>
                          <a:cs typeface="微软雅黑" panose="020B0503020204020204" charset="-122"/>
                        </a:rPr>
                        <a:t>20801.6</a:t>
                      </a:r>
                      <a:r>
                        <a:rPr lang="zh-CN" altLang="en-US" sz="1400" kern="100" dirty="0">
                          <a:latin typeface="微软雅黑" panose="020B0503020204020204" charset="-122"/>
                          <a:ea typeface="微软雅黑" panose="020B0503020204020204" charset="-122"/>
                          <a:cs typeface="微软雅黑" panose="020B0503020204020204" charset="-122"/>
                        </a:rPr>
                        <a:t>-20</a:t>
                      </a:r>
                      <a:r>
                        <a:rPr lang="en-US" altLang="zh-CN" sz="1400" kern="100" dirty="0">
                          <a:latin typeface="微软雅黑" panose="020B0503020204020204" charset="-122"/>
                          <a:ea typeface="微软雅黑" panose="020B0503020204020204" charset="-122"/>
                          <a:cs typeface="微软雅黑" panose="020B0503020204020204" charset="-122"/>
                        </a:rPr>
                        <a:t>08 </a:t>
                      </a:r>
                      <a:r>
                        <a:rPr lang="zh-CN" altLang="en-US" sz="1400" kern="100" dirty="0">
                          <a:latin typeface="微软雅黑" panose="020B0503020204020204" charset="-122"/>
                          <a:ea typeface="微软雅黑" panose="020B0503020204020204" charset="-122"/>
                          <a:cs typeface="微软雅黑" panose="020B0503020204020204" charset="-122"/>
                        </a:rPr>
                        <a:t>压力管道规范 工业管道 第6部分：安全防护</a:t>
                      </a:r>
                      <a:endParaRPr lang="zh-CN" altLang="en-US" sz="1400" kern="100" dirty="0">
                        <a:latin typeface="微软雅黑" panose="020B0503020204020204" charset="-122"/>
                        <a:ea typeface="微软雅黑" panose="020B0503020204020204" charset="-122"/>
                        <a:cs typeface="微软雅黑" panose="020B0503020204020204" charset="-122"/>
                      </a:endParaRPr>
                    </a:p>
                  </a:txBody>
                  <a:tcPr marL="45077" marR="45077" marT="0" marB="0" anchor="ctr"/>
                </a:tc>
              </a:tr>
              <a:tr h="311785">
                <a:tc vMerge="1">
                  <a:tcPr marL="45077" marR="45077" marT="0" marB="0" anchor="ctr"/>
                </a:tc>
                <a:tc>
                  <a:txBody>
                    <a:bodyPr/>
                    <a:lstStyle/>
                    <a:p>
                      <a:pPr algn="ctr">
                        <a:lnSpc>
                          <a:spcPct val="120000"/>
                        </a:lnSpc>
                        <a:spcAft>
                          <a:spcPts val="0"/>
                        </a:spcAft>
                        <a:buNone/>
                      </a:pPr>
                      <a:r>
                        <a:rPr lang="zh-CN" altLang="en-US" sz="1400" b="1" kern="100" dirty="0">
                          <a:latin typeface="微软雅黑" panose="020B0503020204020204" charset="-122"/>
                          <a:ea typeface="微软雅黑" panose="020B0503020204020204" charset="-122"/>
                        </a:rPr>
                        <a:t>动力管道</a:t>
                      </a:r>
                      <a:endParaRPr lang="zh-CN" altLang="en-US" sz="1400" b="1" kern="100" dirty="0">
                        <a:latin typeface="微软雅黑" panose="020B0503020204020204" charset="-122"/>
                        <a:ea typeface="微软雅黑" panose="020B0503020204020204" charset="-122"/>
                      </a:endParaRPr>
                    </a:p>
                  </a:txBody>
                  <a:tcPr marL="45077" marR="45077" marT="0" marB="0" anchor="ctr"/>
                </a:tc>
                <a:tc>
                  <a:txBody>
                    <a:bodyPr/>
                    <a:lstStyle/>
                    <a:p>
                      <a:pPr algn="just">
                        <a:lnSpc>
                          <a:spcPct val="120000"/>
                        </a:lnSpc>
                        <a:spcAft>
                          <a:spcPts val="0"/>
                        </a:spcAft>
                        <a:buNone/>
                      </a:pPr>
                      <a:r>
                        <a:rPr lang="zh-CN" altLang="en-US" sz="1400" kern="100" dirty="0">
                          <a:latin typeface="微软雅黑" panose="020B0503020204020204" charset="-122"/>
                          <a:ea typeface="微软雅黑" panose="020B0503020204020204" charset="-122"/>
                          <a:cs typeface="微软雅黑" panose="020B0503020204020204" charset="-122"/>
                        </a:rPr>
                        <a:t>GB/T </a:t>
                      </a:r>
                      <a:r>
                        <a:rPr lang="en-US" altLang="zh-CN" sz="1400" kern="100" dirty="0">
                          <a:latin typeface="微软雅黑" panose="020B0503020204020204" charset="-122"/>
                          <a:ea typeface="微软雅黑" panose="020B0503020204020204" charset="-122"/>
                          <a:cs typeface="微软雅黑" panose="020B0503020204020204" charset="-122"/>
                        </a:rPr>
                        <a:t>32270</a:t>
                      </a:r>
                      <a:r>
                        <a:rPr lang="zh-CN" altLang="en-US" sz="1400" kern="100" dirty="0">
                          <a:latin typeface="微软雅黑" panose="020B0503020204020204" charset="-122"/>
                          <a:ea typeface="微软雅黑" panose="020B0503020204020204" charset="-122"/>
                          <a:cs typeface="微软雅黑" panose="020B0503020204020204" charset="-122"/>
                        </a:rPr>
                        <a:t>-201</a:t>
                      </a:r>
                      <a:r>
                        <a:rPr lang="en-US" altLang="zh-CN" sz="1400" kern="100" dirty="0">
                          <a:latin typeface="微软雅黑" panose="020B0503020204020204" charset="-122"/>
                          <a:ea typeface="微软雅黑" panose="020B0503020204020204" charset="-122"/>
                          <a:cs typeface="微软雅黑" panose="020B0503020204020204" charset="-122"/>
                        </a:rPr>
                        <a:t>5</a:t>
                      </a:r>
                      <a:r>
                        <a:rPr lang="zh-CN" altLang="en-US" sz="1400" kern="100" dirty="0">
                          <a:latin typeface="微软雅黑" panose="020B0503020204020204" charset="-122"/>
                          <a:ea typeface="微软雅黑" panose="020B0503020204020204" charset="-122"/>
                          <a:cs typeface="微软雅黑" panose="020B0503020204020204" charset="-122"/>
                        </a:rPr>
                        <a:t>  压力管道规范</a:t>
                      </a:r>
                      <a:r>
                        <a:rPr lang="en-US" altLang="zh-CN" sz="1400" kern="100" dirty="0">
                          <a:latin typeface="微软雅黑" panose="020B0503020204020204" charset="-122"/>
                          <a:ea typeface="微软雅黑" panose="020B0503020204020204" charset="-122"/>
                          <a:cs typeface="微软雅黑" panose="020B0503020204020204" charset="-122"/>
                        </a:rPr>
                        <a:t>——</a:t>
                      </a:r>
                      <a:r>
                        <a:rPr lang="zh-CN" altLang="en-US" sz="1400" kern="100" dirty="0">
                          <a:latin typeface="微软雅黑" panose="020B0503020204020204" charset="-122"/>
                          <a:ea typeface="微软雅黑" panose="020B0503020204020204" charset="-122"/>
                          <a:cs typeface="微软雅黑" panose="020B0503020204020204" charset="-122"/>
                        </a:rPr>
                        <a:t>动力管道</a:t>
                      </a:r>
                      <a:endParaRPr lang="zh-CN" altLang="en-US" sz="1400" kern="100" dirty="0">
                        <a:latin typeface="微软雅黑" panose="020B0503020204020204" charset="-122"/>
                        <a:ea typeface="微软雅黑" panose="020B0503020204020204" charset="-122"/>
                        <a:cs typeface="微软雅黑" panose="020B0503020204020204" charset="-122"/>
                      </a:endParaRPr>
                    </a:p>
                  </a:txBody>
                  <a:tcPr marL="45077" marR="45077" marT="0" marB="0" anchor="ctr"/>
                </a:tc>
              </a:tr>
              <a:tr h="640080">
                <a:tc rowSpan="3">
                  <a:txBody>
                    <a:bodyPr/>
                    <a:lstStyle/>
                    <a:p>
                      <a:pPr algn="ctr">
                        <a:lnSpc>
                          <a:spcPct val="120000"/>
                        </a:lnSpc>
                        <a:spcAft>
                          <a:spcPts val="0"/>
                        </a:spcAft>
                      </a:pPr>
                      <a:r>
                        <a:rPr lang="zh-CN" sz="1400" b="1" kern="100">
                          <a:latin typeface="微软雅黑" panose="020B0503020204020204" charset="-122"/>
                          <a:ea typeface="微软雅黑" panose="020B0503020204020204" charset="-122"/>
                        </a:rPr>
                        <a:t>基础</a:t>
                      </a:r>
                      <a:endParaRPr lang="zh-CN" sz="1400" b="1" kern="100">
                        <a:latin typeface="微软雅黑" panose="020B0503020204020204" charset="-122"/>
                        <a:ea typeface="微软雅黑" panose="020B0503020204020204" charset="-122"/>
                      </a:endParaRPr>
                    </a:p>
                    <a:p>
                      <a:pPr algn="ctr">
                        <a:lnSpc>
                          <a:spcPct val="120000"/>
                        </a:lnSpc>
                        <a:spcAft>
                          <a:spcPts val="0"/>
                        </a:spcAft>
                      </a:pPr>
                      <a:r>
                        <a:rPr lang="zh-CN" sz="1400" b="1" kern="100">
                          <a:latin typeface="微软雅黑" panose="020B0503020204020204" charset="-122"/>
                          <a:ea typeface="微软雅黑" panose="020B0503020204020204" charset="-122"/>
                        </a:rPr>
                        <a:t>标准</a:t>
                      </a:r>
                      <a:endParaRPr lang="zh-CN" sz="1400" b="1" kern="100">
                        <a:latin typeface="微软雅黑" panose="020B0503020204020204" charset="-122"/>
                        <a:ea typeface="微软雅黑" panose="020B0503020204020204" charset="-122"/>
                      </a:endParaRPr>
                    </a:p>
                  </a:txBody>
                  <a:tcPr marL="68580" marR="68580" marT="0" marB="0" anchor="ctr"/>
                </a:tc>
                <a:tc>
                  <a:txBody>
                    <a:bodyPr/>
                    <a:lstStyle/>
                    <a:p>
                      <a:pPr algn="ctr">
                        <a:lnSpc>
                          <a:spcPct val="120000"/>
                        </a:lnSpc>
                        <a:spcAft>
                          <a:spcPts val="0"/>
                        </a:spcAft>
                        <a:buNone/>
                      </a:pPr>
                      <a:r>
                        <a:rPr lang="zh-CN" altLang="en-US" sz="1400" b="1" kern="100">
                          <a:latin typeface="微软雅黑" panose="020B0503020204020204" charset="-122"/>
                          <a:ea typeface="微软雅黑" panose="020B0503020204020204" charset="-122"/>
                        </a:rPr>
                        <a:t>焊接</a:t>
                      </a:r>
                      <a:endParaRPr lang="zh-CN" altLang="en-US" sz="1400" b="1" kern="100">
                        <a:latin typeface="微软雅黑" panose="020B0503020204020204" charset="-122"/>
                        <a:ea typeface="微软雅黑" panose="020B0503020204020204" charset="-122"/>
                      </a:endParaRPr>
                    </a:p>
                  </a:txBody>
                  <a:tcPr marL="68580" marR="68580" marT="0" marB="0" anchor="ctr"/>
                </a:tc>
                <a:tc>
                  <a:txBody>
                    <a:bodyPr/>
                    <a:lstStyle/>
                    <a:p>
                      <a:pPr algn="just">
                        <a:lnSpc>
                          <a:spcPct val="12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NB/T 47014-2011 承压设备焊接工艺评定</a:t>
                      </a:r>
                      <a:endParaRPr lang="en-US" sz="1400" kern="100" dirty="0">
                        <a:latin typeface="微软雅黑" panose="020B0503020204020204" charset="-122"/>
                        <a:ea typeface="微软雅黑" panose="020B0503020204020204" charset="-122"/>
                        <a:cs typeface="微软雅黑" panose="020B0503020204020204" charset="-122"/>
                      </a:endParaRPr>
                    </a:p>
                    <a:p>
                      <a:pPr algn="just">
                        <a:lnSpc>
                          <a:spcPct val="12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NB/T 47016-2011 承压设备产品焊接试件的力学性能检验</a:t>
                      </a:r>
                      <a:endParaRPr lang="en-US" sz="1400" kern="100" dirty="0">
                        <a:latin typeface="微软雅黑" panose="020B0503020204020204" charset="-122"/>
                        <a:ea typeface="微软雅黑" panose="020B0503020204020204" charset="-122"/>
                        <a:cs typeface="微软雅黑" panose="020B0503020204020204" charset="-122"/>
                      </a:endParaRPr>
                    </a:p>
                    <a:p>
                      <a:pPr algn="just">
                        <a:lnSpc>
                          <a:spcPct val="12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NB/T 47018-2017 承压设备用焊接材料订货技术条件 承压设备用焊接材料订货技术条件</a:t>
                      </a:r>
                      <a:endParaRPr lang="en-US" sz="1400" kern="100" dirty="0">
                        <a:latin typeface="微软雅黑" panose="020B0503020204020204" charset="-122"/>
                        <a:ea typeface="微软雅黑" panose="020B0503020204020204" charset="-122"/>
                        <a:cs typeface="微软雅黑" panose="020B0503020204020204" charset="-122"/>
                      </a:endParaRPr>
                    </a:p>
                  </a:txBody>
                  <a:tcPr marL="68580" marR="68580" marT="0" marB="0" anchor="ctr"/>
                </a:tc>
              </a:tr>
              <a:tr h="315595">
                <a:tc vMerge="1">
                  <a:tcPr marL="68580" marR="68580" marT="0" marB="0" anchor="ctr"/>
                </a:tc>
                <a:tc>
                  <a:txBody>
                    <a:bodyPr/>
                    <a:lstStyle/>
                    <a:p>
                      <a:pPr algn="ctr">
                        <a:lnSpc>
                          <a:spcPct val="120000"/>
                        </a:lnSpc>
                        <a:spcAft>
                          <a:spcPts val="0"/>
                        </a:spcAft>
                        <a:buNone/>
                      </a:pPr>
                      <a:r>
                        <a:rPr lang="zh-CN" altLang="en-US" sz="1400" b="1" kern="100" dirty="0">
                          <a:latin typeface="微软雅黑" panose="020B0503020204020204" charset="-122"/>
                          <a:ea typeface="微软雅黑" panose="020B0503020204020204" charset="-122"/>
                        </a:rPr>
                        <a:t>无损检测</a:t>
                      </a:r>
                      <a:endParaRPr lang="zh-CN" altLang="en-US" sz="1400" b="1" kern="100" dirty="0">
                        <a:latin typeface="微软雅黑" panose="020B0503020204020204" charset="-122"/>
                        <a:ea typeface="微软雅黑" panose="020B0503020204020204" charset="-122"/>
                      </a:endParaRPr>
                    </a:p>
                  </a:txBody>
                  <a:tcPr marL="68580" marR="68580" marT="0" marB="0" anchor="ctr"/>
                </a:tc>
                <a:tc>
                  <a:txBody>
                    <a:bodyPr/>
                    <a:lstStyle/>
                    <a:p>
                      <a:pPr algn="just">
                        <a:lnSpc>
                          <a:spcPct val="120000"/>
                        </a:lnSpc>
                        <a:spcAft>
                          <a:spcPts val="0"/>
                        </a:spcAft>
                        <a:buNone/>
                      </a:pPr>
                      <a:r>
                        <a:rPr lang="en-US" sz="1400" kern="100" dirty="0">
                          <a:latin typeface="微软雅黑" panose="020B0503020204020204" charset="-122"/>
                          <a:ea typeface="微软雅黑" panose="020B0503020204020204" charset="-122"/>
                          <a:cs typeface="微软雅黑" panose="020B0503020204020204" charset="-122"/>
                        </a:rPr>
                        <a:t>NB/T 47013.1~13 承压设备无损检测</a:t>
                      </a:r>
                      <a:endParaRPr lang="en-US" sz="1400" kern="100" dirty="0">
                        <a:latin typeface="微软雅黑" panose="020B0503020204020204" charset="-122"/>
                        <a:ea typeface="微软雅黑" panose="020B0503020204020204" charset="-122"/>
                        <a:cs typeface="微软雅黑" panose="020B0503020204020204" charset="-122"/>
                      </a:endParaRPr>
                    </a:p>
                  </a:txBody>
                  <a:tcPr marL="45077" marR="45077" marT="0" marB="0" anchor="ctr"/>
                </a:tc>
              </a:tr>
              <a:tr h="315595">
                <a:tc vMerge="1">
                  <a:tcPr marL="68580" marR="68580" marT="0" marB="0" anchor="ctr"/>
                </a:tc>
                <a:tc>
                  <a:txBody>
                    <a:bodyPr/>
                    <a:lstStyle/>
                    <a:p>
                      <a:pPr algn="ctr">
                        <a:lnSpc>
                          <a:spcPct val="120000"/>
                        </a:lnSpc>
                        <a:spcAft>
                          <a:spcPts val="0"/>
                        </a:spcAft>
                        <a:buNone/>
                      </a:pPr>
                      <a:r>
                        <a:rPr lang="zh-CN" altLang="en-US" sz="1400" b="1" kern="100">
                          <a:latin typeface="微软雅黑" panose="020B0503020204020204" charset="-122"/>
                          <a:ea typeface="微软雅黑" panose="020B0503020204020204" charset="-122"/>
                        </a:rPr>
                        <a:t>安全附件</a:t>
                      </a:r>
                      <a:endParaRPr lang="zh-CN" altLang="en-US" sz="1400" b="1" kern="100">
                        <a:latin typeface="微软雅黑" panose="020B0503020204020204" charset="-122"/>
                        <a:ea typeface="微软雅黑" panose="020B0503020204020204" charset="-122"/>
                      </a:endParaRPr>
                    </a:p>
                  </a:txBody>
                  <a:tcPr marL="68580" marR="68580" marT="0" marB="0" anchor="ctr"/>
                </a:tc>
                <a:tc>
                  <a:txBody>
                    <a:bodyPr/>
                    <a:lstStyle/>
                    <a:p>
                      <a:pPr algn="just">
                        <a:lnSpc>
                          <a:spcPct val="12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GB 567.1~4 -2012     爆破片安全装置</a:t>
                      </a:r>
                      <a:endParaRPr lang="en-US" sz="1400" kern="100" dirty="0">
                        <a:latin typeface="微软雅黑" panose="020B0503020204020204" charset="-122"/>
                        <a:ea typeface="微软雅黑" panose="020B0503020204020204" charset="-122"/>
                        <a:cs typeface="微软雅黑" panose="020B0503020204020204" charset="-122"/>
                      </a:endParaRPr>
                    </a:p>
                    <a:p>
                      <a:pPr algn="just">
                        <a:lnSpc>
                          <a:spcPct val="12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GB/T 14566.1~4-2011  爆破片型式与参数</a:t>
                      </a:r>
                      <a:endParaRPr lang="en-US" sz="1400" kern="100" dirty="0">
                        <a:latin typeface="微软雅黑" panose="020B0503020204020204" charset="-122"/>
                        <a:ea typeface="微软雅黑" panose="020B0503020204020204" charset="-122"/>
                        <a:cs typeface="微软雅黑" panose="020B0503020204020204" charset="-122"/>
                      </a:endParaRPr>
                    </a:p>
                  </a:txBody>
                  <a:tcPr marL="45077" marR="45077" marT="0" marB="0" anchor="ctr"/>
                </a:tc>
              </a:tr>
            </a:tbl>
          </a:graphicData>
        </a:graphic>
      </p:graphicFrame>
      <p:sp>
        <p:nvSpPr>
          <p:cNvPr id="2" name="Rectangle 1027"/>
          <p:cNvSpPr>
            <a:spLocks noGrp="1"/>
          </p:cNvSpPr>
          <p:nvPr/>
        </p:nvSpPr>
        <p:spPr>
          <a:xfrm>
            <a:off x="820420" y="1312545"/>
            <a:ext cx="7832725" cy="469265"/>
          </a:xfrm>
          <a:prstGeom prst="rect">
            <a:avLst/>
          </a:prstGeom>
          <a:gradFill>
            <a:gsLst>
              <a:gs pos="0">
                <a:srgbClr val="FBFB11"/>
              </a:gs>
              <a:gs pos="100000">
                <a:srgbClr val="838309"/>
              </a:gs>
            </a:gsLst>
            <a:lin ang="16200000" scaled="0"/>
          </a:gradFill>
        </p:spPr>
        <p:style>
          <a:lnRef idx="1">
            <a:schemeClr val="accent6"/>
          </a:lnRef>
          <a:fillRef idx="3">
            <a:schemeClr val="accent6"/>
          </a:fillRef>
          <a:effectRef idx="2">
            <a:schemeClr val="accent6"/>
          </a:effectRef>
          <a:fontRef idx="minor">
            <a:schemeClr val="lt1"/>
          </a:fontRef>
        </p:style>
        <p:txBody>
          <a:bodyPr vert="horz" wrap="square" lIns="91440" tIns="45720" rIns="91440" bIns="45720" anchor="t"/>
          <a:lstStyle>
            <a:lvl1pPr marL="365125" indent="-282575" algn="l" rtl="0" eaLnBrk="0" fontAlgn="base" hangingPunct="0">
              <a:spcBef>
                <a:spcPts val="600"/>
              </a:spcBef>
              <a:spcAft>
                <a:spcPct val="0"/>
              </a:spcAft>
              <a:buClr>
                <a:schemeClr val="accent1"/>
              </a:buClr>
              <a:buSzPct val="80000"/>
              <a:buFont typeface="Wingdings 2" panose="05020102010507070707" pitchFamily="18" charset="2"/>
              <a:buChar char=""/>
              <a:defRPr sz="3200" kern="1200">
                <a:solidFill>
                  <a:schemeClr val="tx1"/>
                </a:solidFill>
                <a:latin typeface="+mn-lt"/>
                <a:ea typeface="+mn-ea"/>
                <a:cs typeface="+mn-cs"/>
              </a:defRPr>
            </a:lvl1pPr>
            <a:lvl2pPr marL="640080" indent="-236855" algn="l" rtl="0" eaLnBrk="0" fontAlgn="base" hangingPunct="0">
              <a:spcBef>
                <a:spcPts val="550"/>
              </a:spcBef>
              <a:spcAft>
                <a:spcPct val="0"/>
              </a:spcAft>
              <a:buClr>
                <a:schemeClr val="accent1"/>
              </a:buClr>
              <a:buFont typeface="Verdana" panose="020B0604030504040204"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097280" indent="-173355" algn="l" rtl="0" eaLnBrk="0" fontAlgn="base" hangingPunct="0">
              <a:spcBef>
                <a:spcPct val="20000"/>
              </a:spcBef>
              <a:spcAft>
                <a:spcPct val="0"/>
              </a:spcAft>
              <a:buClr>
                <a:srgbClr val="C32D2E"/>
              </a:buClr>
              <a:buFont typeface="Wingdings 2" panose="05020102010507070707" pitchFamily="18" charset="2"/>
              <a:buChar char=""/>
              <a:defRPr sz="2000" kern="1200">
                <a:solidFill>
                  <a:schemeClr val="tx1"/>
                </a:solidFill>
                <a:latin typeface="+mn-lt"/>
                <a:ea typeface="+mn-ea"/>
                <a:cs typeface="+mn-cs"/>
              </a:defRPr>
            </a:lvl4pPr>
            <a:lvl5pPr marL="1297305" indent="-182880" algn="l" rtl="0" eaLnBrk="0" fontAlgn="base" hangingPunct="0">
              <a:spcBef>
                <a:spcPct val="20000"/>
              </a:spcBef>
              <a:spcAft>
                <a:spcPct val="0"/>
              </a:spcAft>
              <a:buClr>
                <a:srgbClr val="84AA33"/>
              </a:buClr>
              <a:buFont typeface="Wingdings 2" panose="05020102010507070707"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panose="05020102010507070707"/>
              <a:buChar char=""/>
              <a:defRPr kumimoji="0" sz="2000" kern="1200">
                <a:solidFill>
                  <a:schemeClr val="tx1"/>
                </a:solidFill>
                <a:latin typeface="+mn-lt"/>
                <a:ea typeface="+mn-ea"/>
                <a:cs typeface="+mn-cs"/>
              </a:defRPr>
            </a:lvl6pPr>
            <a:lvl7pPr marL="1718945" indent="-182880" algn="l" rtl="0" eaLnBrk="1" latinLnBrk="0" hangingPunct="1">
              <a:lnSpc>
                <a:spcPct val="100000"/>
              </a:lnSpc>
              <a:spcBef>
                <a:spcPct val="20000"/>
              </a:spcBef>
              <a:buClr>
                <a:schemeClr val="accent6"/>
              </a:buClr>
              <a:buFont typeface="Wingdings 2" panose="05020102010507070707"/>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panose="05020102010507070707"/>
              <a:buChar char=""/>
              <a:defRPr kumimoji="0" sz="2000" kern="1200">
                <a:solidFill>
                  <a:schemeClr val="tx1"/>
                </a:solidFill>
                <a:latin typeface="+mn-lt"/>
                <a:ea typeface="+mn-ea"/>
                <a:cs typeface="+mn-cs"/>
              </a:defRPr>
            </a:lvl8pPr>
            <a:lvl9pPr marL="2130425" indent="-182880" algn="l" rtl="0" eaLnBrk="1" latinLnBrk="0" hangingPunct="1">
              <a:lnSpc>
                <a:spcPct val="100000"/>
              </a:lnSpc>
              <a:spcBef>
                <a:spcPct val="20000"/>
              </a:spcBef>
              <a:buClr>
                <a:schemeClr val="accent6"/>
              </a:buClr>
              <a:buFont typeface="Wingdings 2" panose="05020102010507070707"/>
              <a:buChar char=""/>
              <a:defRPr kumimoji="0" sz="2000" kern="1200">
                <a:solidFill>
                  <a:schemeClr val="tx1"/>
                </a:solidFill>
                <a:latin typeface="+mn-lt"/>
                <a:ea typeface="+mn-ea"/>
                <a:cs typeface="+mn-cs"/>
              </a:defRPr>
            </a:lvl9pPr>
          </a:lstStyle>
          <a:p>
            <a:pPr marL="90805" indent="0" algn="ctr">
              <a:lnSpc>
                <a:spcPct val="120000"/>
              </a:lnSpc>
              <a:spcBef>
                <a:spcPts val="0"/>
              </a:spcBef>
              <a:buNone/>
            </a:pPr>
            <a:r>
              <a:rPr lang="zh-CN" altLang="zh-CN" sz="2000" dirty="0">
                <a:solidFill>
                  <a:schemeClr val="bg1"/>
                </a:solidFill>
                <a:latin typeface="微软雅黑" panose="020B0503020204020204" charset="-122"/>
                <a:ea typeface="微软雅黑" panose="020B0503020204020204" charset="-122"/>
              </a:rPr>
              <a:t>压力管道</a:t>
            </a:r>
            <a:r>
              <a:rPr lang="en-US" altLang="zh-CN" sz="2000" dirty="0">
                <a:solidFill>
                  <a:schemeClr val="bg1"/>
                </a:solidFill>
                <a:latin typeface="微软雅黑" panose="020B0503020204020204" charset="-122"/>
                <a:ea typeface="微软雅黑" panose="020B0503020204020204" charset="-122"/>
              </a:rPr>
              <a:t>--</a:t>
            </a:r>
            <a:r>
              <a:rPr lang="zh-CN" altLang="en-US" sz="2000" dirty="0">
                <a:solidFill>
                  <a:schemeClr val="bg1"/>
                </a:solidFill>
                <a:latin typeface="微软雅黑" panose="020B0503020204020204" charset="-122"/>
                <a:ea typeface="微软雅黑" panose="020B0503020204020204" charset="-122"/>
              </a:rPr>
              <a:t>主要支撑标准</a:t>
            </a:r>
            <a:endParaRPr lang="zh-CN" altLang="en-US" sz="2000" dirty="0">
              <a:solidFill>
                <a:schemeClr val="bg1"/>
              </a:solidFill>
              <a:latin typeface="微软雅黑" panose="020B0503020204020204" charset="-122"/>
              <a:ea typeface="微软雅黑" panose="020B0503020204020204" charset="-122"/>
            </a:endParaRPr>
          </a:p>
        </p:txBody>
      </p:sp>
      <p:sp>
        <p:nvSpPr>
          <p:cNvPr id="100" name="文本框 99"/>
          <p:cNvSpPr txBox="1"/>
          <p:nvPr/>
        </p:nvSpPr>
        <p:spPr>
          <a:xfrm>
            <a:off x="1130300" y="657860"/>
            <a:ext cx="6188710" cy="521970"/>
          </a:xfrm>
          <a:prstGeom prst="rect">
            <a:avLst/>
          </a:prstGeom>
          <a:noFill/>
          <a:ln w="9525">
            <a:noFill/>
          </a:ln>
        </p:spPr>
        <p:txBody>
          <a:bodyPr wrap="square">
            <a:spAutoFit/>
          </a:bodyPr>
          <a:p>
            <a:pPr marL="0" indent="0"/>
            <a:r>
              <a:rPr lang="en-US" altLang="zh-CN" b="1">
                <a:latin typeface="Arial" panose="020B0604020202020204" pitchFamily="34" charset="0"/>
                <a:ea typeface="黑体" panose="02010609060101010101" pitchFamily="49" charset="-122"/>
              </a:rPr>
              <a:t>1.2 </a:t>
            </a:r>
            <a:r>
              <a:rPr lang="zh-CN" altLang="en-US" b="1">
                <a:latin typeface="Arial" panose="020B0604020202020204" pitchFamily="34" charset="0"/>
                <a:ea typeface="黑体" panose="02010609060101010101" pitchFamily="49" charset="-122"/>
              </a:rPr>
              <a:t>压力管道法规标准体系</a:t>
            </a:r>
            <a:endParaRPr lang="zh-CN" altLang="en-US" b="1">
              <a:latin typeface="Arial" panose="020B0604020202020204" pitchFamily="34" charset="0"/>
              <a:ea typeface="黑体" panose="02010609060101010101" pitchFamily="49" charset="-122"/>
            </a:endParaRPr>
          </a:p>
        </p:txBody>
      </p:sp>
    </p:spTree>
  </p:cSld>
  <p:clrMapOvr>
    <a:masterClrMapping/>
  </p:clrMapOvr>
  <p:transition advClick="0">
    <p:random/>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图示 3"/>
          <p:cNvGraphicFramePr/>
          <p:nvPr/>
        </p:nvGraphicFramePr>
        <p:xfrm>
          <a:off x="571472" y="1500174"/>
          <a:ext cx="8286776" cy="35004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9460" name="矩形 4"/>
          <p:cNvSpPr/>
          <p:nvPr/>
        </p:nvSpPr>
        <p:spPr>
          <a:xfrm>
            <a:off x="571500" y="5072063"/>
            <a:ext cx="7858125" cy="1200150"/>
          </a:xfrm>
          <a:prstGeom prst="rect">
            <a:avLst/>
          </a:prstGeom>
          <a:noFill/>
          <a:ln w="9525">
            <a:noFill/>
          </a:ln>
        </p:spPr>
        <p:txBody>
          <a:bodyPr>
            <a:spAutoFit/>
          </a:bodyPr>
          <a:p>
            <a:r>
              <a:rPr lang="zh-CN" altLang="en-US" sz="2400" dirty="0">
                <a:solidFill>
                  <a:srgbClr val="FF0000"/>
                </a:solidFill>
                <a:latin typeface="Times New Roman" panose="02020603050405020304" pitchFamily="18" charset="0"/>
                <a:ea typeface="宋体" panose="02010600030101010101" pitchFamily="2" charset="-122"/>
              </a:rPr>
              <a:t>         一个焊接作业指导书可依据一个或多个焊接工艺评定报告编制，一个焊接工艺评定报告可用于编制多个焊接作业指导书。</a:t>
            </a:r>
            <a:endParaRPr lang="zh-CN" altLang="en-US" sz="2400"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advClick="0">
    <p:random/>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52" name="内容占位符 57351" descr="图片1"/>
          <p:cNvPicPr>
            <a:picLocks noChangeAspect="1"/>
          </p:cNvPicPr>
          <p:nvPr/>
        </p:nvPicPr>
        <p:blipFill>
          <a:blip r:embed="rId1"/>
          <a:srcRect l="-7871" r="6508" b="10706"/>
          <a:stretch>
            <a:fillRect/>
          </a:stretch>
        </p:blipFill>
        <p:spPr>
          <a:xfrm>
            <a:off x="1043305" y="897255"/>
            <a:ext cx="6092190" cy="5635625"/>
          </a:xfrm>
          <a:prstGeom prst="rect">
            <a:avLst/>
          </a:prstGeom>
          <a:noFill/>
          <a:ln w="9525">
            <a:noFill/>
          </a:ln>
        </p:spPr>
      </p:pic>
    </p:spTree>
  </p:cSld>
  <p:clrMapOvr>
    <a:masterClrMapping/>
  </p:clrMapOvr>
  <p:transition advClick="0">
    <p:random/>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标题 82945"/>
          <p:cNvSpPr/>
          <p:nvPr/>
        </p:nvSpPr>
        <p:spPr>
          <a:xfrm>
            <a:off x="894715" y="795020"/>
            <a:ext cx="7772400" cy="1219200"/>
          </a:xfrm>
          <a:prstGeom prst="rect">
            <a:avLst/>
          </a:prstGeom>
          <a:noFill/>
          <a:ln w="9525">
            <a:noFill/>
            <a:miter lim="800000"/>
          </a:ln>
          <a:effectLst/>
        </p:spPr>
        <p:txBody>
          <a:bodyPr vert="horz" wrap="square" lIns="91440" tIns="45720" rIns="91440" bIns="45720" numCol="1" anchor="b" anchorCtr="0" compatLnSpc="1"/>
          <a:lstStyle>
            <a:lvl1pPr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mj-lt"/>
                <a:ea typeface="+mj-ea"/>
                <a:cs typeface="+mj-cs"/>
              </a:defRPr>
            </a:lvl1pPr>
            <a:lvl2pPr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Arial Black" panose="020B0A04020102020204" pitchFamily="34" charset="0"/>
              </a:defRPr>
            </a:lvl2pPr>
            <a:lvl3pPr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Arial Black" panose="020B0A04020102020204" pitchFamily="34" charset="0"/>
              </a:defRPr>
            </a:lvl3pPr>
            <a:lvl4pPr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Arial Black" panose="020B0A04020102020204" pitchFamily="34" charset="0"/>
              </a:defRPr>
            </a:lvl4pPr>
            <a:lvl5pPr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Arial Black" panose="020B0A04020102020204" pitchFamily="34" charset="0"/>
              </a:defRPr>
            </a:lvl5pPr>
            <a:lvl6pPr marL="457200"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Arial Black" panose="020B0A04020102020204" pitchFamily="34" charset="0"/>
              </a:defRPr>
            </a:lvl6pPr>
            <a:lvl7pPr marL="914400"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Arial Black" panose="020B0A04020102020204" pitchFamily="34" charset="0"/>
              </a:defRPr>
            </a:lvl7pPr>
            <a:lvl8pPr marL="1371600"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Arial Black" panose="020B0A04020102020204" pitchFamily="34" charset="0"/>
              </a:defRPr>
            </a:lvl8pPr>
            <a:lvl9pPr marL="1828800"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Arial Black" panose="020B0A04020102020204" pitchFamily="34" charset="0"/>
              </a:defRPr>
            </a:lvl9pPr>
          </a:lstStyle>
          <a:p>
            <a:endParaRPr lang="zh-CN" altLang="en-US" dirty="0">
              <a:effectLst/>
              <a:ea typeface="宋体" panose="02010600030101010101" pitchFamily="2" charset="-122"/>
            </a:endParaRPr>
          </a:p>
        </p:txBody>
      </p:sp>
      <p:sp>
        <p:nvSpPr>
          <p:cNvPr id="2" name="标题 82945"/>
          <p:cNvSpPr/>
          <p:nvPr/>
        </p:nvSpPr>
        <p:spPr>
          <a:xfrm>
            <a:off x="775335" y="615950"/>
            <a:ext cx="7772400" cy="1219200"/>
          </a:xfrm>
          <a:prstGeom prst="rect">
            <a:avLst/>
          </a:prstGeom>
          <a:noFill/>
          <a:ln w="9525">
            <a:noFill/>
            <a:miter lim="800000"/>
          </a:ln>
          <a:effectLst/>
        </p:spPr>
        <p:txBody>
          <a:bodyPr vert="horz" wrap="square" lIns="91440" tIns="45720" rIns="91440" bIns="45720" numCol="1" anchor="b" anchorCtr="0" compatLnSpc="1"/>
          <a:lstStyle>
            <a:lvl1pPr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mj-lt"/>
                <a:ea typeface="+mj-ea"/>
                <a:cs typeface="+mj-cs"/>
              </a:defRPr>
            </a:lvl1pPr>
            <a:lvl2pPr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Arial Black" panose="020B0A04020102020204" pitchFamily="34" charset="0"/>
              </a:defRPr>
            </a:lvl2pPr>
            <a:lvl3pPr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Arial Black" panose="020B0A04020102020204" pitchFamily="34" charset="0"/>
              </a:defRPr>
            </a:lvl3pPr>
            <a:lvl4pPr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Arial Black" panose="020B0A04020102020204" pitchFamily="34" charset="0"/>
              </a:defRPr>
            </a:lvl4pPr>
            <a:lvl5pPr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Arial Black" panose="020B0A04020102020204" pitchFamily="34" charset="0"/>
              </a:defRPr>
            </a:lvl5pPr>
            <a:lvl6pPr marL="457200"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Arial Black" panose="020B0A04020102020204" pitchFamily="34" charset="0"/>
              </a:defRPr>
            </a:lvl6pPr>
            <a:lvl7pPr marL="914400"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Arial Black" panose="020B0A04020102020204" pitchFamily="34" charset="0"/>
              </a:defRPr>
            </a:lvl7pPr>
            <a:lvl8pPr marL="1371600"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Arial Black" panose="020B0A04020102020204" pitchFamily="34" charset="0"/>
              </a:defRPr>
            </a:lvl8pPr>
            <a:lvl9pPr marL="1828800" algn="l" rtl="0" eaLnBrk="0" fontAlgn="base" hangingPunct="0">
              <a:lnSpc>
                <a:spcPct val="80000"/>
              </a:lnSpc>
              <a:spcBef>
                <a:spcPct val="0"/>
              </a:spcBef>
              <a:spcAft>
                <a:spcPct val="0"/>
              </a:spcAft>
              <a:defRPr sz="3300">
                <a:solidFill>
                  <a:srgbClr val="0F55A6"/>
                </a:solidFill>
                <a:effectLst>
                  <a:outerShdw blurRad="38100" dist="38100" dir="2700000" algn="tl">
                    <a:srgbClr val="C0C0C0"/>
                  </a:outerShdw>
                </a:effectLst>
                <a:latin typeface="Arial Black" panose="020B0A04020102020204" pitchFamily="34" charset="0"/>
              </a:defRPr>
            </a:lvl9pPr>
          </a:lstStyle>
          <a:p>
            <a:r>
              <a:rPr lang="zh-CN" altLang="en-US" dirty="0">
                <a:effectLst/>
                <a:ea typeface="宋体" panose="02010600030101010101" pitchFamily="2" charset="-122"/>
              </a:rPr>
              <a:t>评定规则</a:t>
            </a:r>
            <a:endParaRPr lang="zh-CN" altLang="en-US" dirty="0">
              <a:effectLst/>
              <a:ea typeface="宋体" panose="02010600030101010101" pitchFamily="2" charset="-122"/>
            </a:endParaRPr>
          </a:p>
        </p:txBody>
      </p:sp>
      <p:sp>
        <p:nvSpPr>
          <p:cNvPr id="82947" name="文本占位符 82946"/>
          <p:cNvSpPr>
            <a:spLocks noGrp="1"/>
          </p:cNvSpPr>
          <p:nvPr/>
        </p:nvSpPr>
        <p:spPr>
          <a:xfrm>
            <a:off x="685800" y="2014220"/>
            <a:ext cx="7772400" cy="4419600"/>
          </a:xfrm>
          <a:prstGeom prst="rect">
            <a:avLst/>
          </a:prstGeom>
          <a:noFill/>
          <a:ln w="9525">
            <a:noFill/>
          </a:ln>
        </p:spPr>
        <p:txBody>
          <a:bodyPr/>
          <a:lstStyle>
            <a:lvl1pPr marL="292100" indent="-292100" algn="l" rtl="0" eaLnBrk="0" fontAlgn="base" hangingPunct="0">
              <a:lnSpc>
                <a:spcPct val="90000"/>
              </a:lnSpc>
              <a:spcBef>
                <a:spcPct val="20000"/>
              </a:spcBef>
              <a:spcAft>
                <a:spcPct val="20000"/>
              </a:spcAft>
              <a:buClr>
                <a:srgbClr val="0F55A6"/>
              </a:buClr>
              <a:buSzPct val="70000"/>
              <a:buFont typeface="Wingdings" panose="05000000000000000000" pitchFamily="2" charset="2"/>
              <a:buChar char="l"/>
              <a:defRPr sz="2800">
                <a:solidFill>
                  <a:schemeClr val="tx1"/>
                </a:solidFill>
                <a:latin typeface="+mn-lt"/>
                <a:ea typeface="+mn-ea"/>
                <a:cs typeface="+mn-cs"/>
              </a:defRPr>
            </a:lvl1pPr>
            <a:lvl2pPr marL="742950" indent="-285750" algn="l" rtl="0" eaLnBrk="0" fontAlgn="base" hangingPunct="0">
              <a:lnSpc>
                <a:spcPct val="80000"/>
              </a:lnSpc>
              <a:spcBef>
                <a:spcPct val="20000"/>
              </a:spcBef>
              <a:spcAft>
                <a:spcPct val="20000"/>
              </a:spcAft>
              <a:buClr>
                <a:srgbClr val="0F55A6"/>
              </a:buClr>
              <a:buSzPct val="70000"/>
              <a:buFont typeface="Wingdings" panose="05000000000000000000" pitchFamily="2" charset="2"/>
              <a:buChar char="n"/>
              <a:defRPr sz="2500">
                <a:solidFill>
                  <a:schemeClr val="tx1"/>
                </a:solidFill>
                <a:latin typeface="+mn-lt"/>
              </a:defRPr>
            </a:lvl2pPr>
            <a:lvl3pPr marL="1143000" indent="-228600" algn="l" rtl="0" eaLnBrk="0" fontAlgn="base" hangingPunct="0">
              <a:lnSpc>
                <a:spcPct val="80000"/>
              </a:lnSpc>
              <a:spcBef>
                <a:spcPct val="20000"/>
              </a:spcBef>
              <a:spcAft>
                <a:spcPct val="20000"/>
              </a:spcAft>
              <a:buClr>
                <a:srgbClr val="0F55A6"/>
              </a:buClr>
              <a:buFont typeface="Wingdings" panose="05000000000000000000" pitchFamily="2" charset="2"/>
              <a:buChar char="w"/>
              <a:defRPr sz="2100">
                <a:solidFill>
                  <a:schemeClr val="tx1"/>
                </a:solidFill>
                <a:latin typeface="+mn-lt"/>
              </a:defRPr>
            </a:lvl3pPr>
            <a:lvl4pPr marL="1600200" indent="-228600" algn="l" rtl="0" eaLnBrk="0" fontAlgn="base" hangingPunct="0">
              <a:lnSpc>
                <a:spcPct val="80000"/>
              </a:lnSpc>
              <a:spcBef>
                <a:spcPct val="20000"/>
              </a:spcBef>
              <a:spcAft>
                <a:spcPct val="20000"/>
              </a:spcAft>
              <a:buClr>
                <a:srgbClr val="0F55A6"/>
              </a:buClr>
              <a:buChar char="–"/>
              <a:defRPr sz="2000">
                <a:solidFill>
                  <a:schemeClr val="tx1"/>
                </a:solidFill>
                <a:latin typeface="+mn-lt"/>
              </a:defRPr>
            </a:lvl4pPr>
            <a:lvl5pPr marL="2057400" indent="-228600" algn="l" rtl="0" eaLnBrk="0" fontAlgn="base" hangingPunct="0">
              <a:lnSpc>
                <a:spcPct val="80000"/>
              </a:lnSpc>
              <a:spcBef>
                <a:spcPct val="20000"/>
              </a:spcBef>
              <a:spcAft>
                <a:spcPct val="20000"/>
              </a:spcAft>
              <a:buChar char="»"/>
              <a:defRPr sz="1500">
                <a:solidFill>
                  <a:schemeClr val="tx1"/>
                </a:solidFill>
                <a:latin typeface="+mn-lt"/>
              </a:defRPr>
            </a:lvl5pPr>
            <a:lvl6pPr marL="2514600" indent="-228600" algn="l" rtl="0" eaLnBrk="0" fontAlgn="base" hangingPunct="0">
              <a:lnSpc>
                <a:spcPct val="80000"/>
              </a:lnSpc>
              <a:spcBef>
                <a:spcPct val="20000"/>
              </a:spcBef>
              <a:spcAft>
                <a:spcPct val="20000"/>
              </a:spcAft>
              <a:buChar char="»"/>
              <a:defRPr sz="1500">
                <a:solidFill>
                  <a:schemeClr val="tx1"/>
                </a:solidFill>
                <a:latin typeface="+mn-lt"/>
              </a:defRPr>
            </a:lvl6pPr>
            <a:lvl7pPr marL="2971800" indent="-228600" algn="l" rtl="0" eaLnBrk="0" fontAlgn="base" hangingPunct="0">
              <a:lnSpc>
                <a:spcPct val="80000"/>
              </a:lnSpc>
              <a:spcBef>
                <a:spcPct val="20000"/>
              </a:spcBef>
              <a:spcAft>
                <a:spcPct val="20000"/>
              </a:spcAft>
              <a:buChar char="»"/>
              <a:defRPr sz="1500">
                <a:solidFill>
                  <a:schemeClr val="tx1"/>
                </a:solidFill>
                <a:latin typeface="+mn-lt"/>
              </a:defRPr>
            </a:lvl7pPr>
            <a:lvl8pPr marL="3429000" indent="-228600" algn="l" rtl="0" eaLnBrk="0" fontAlgn="base" hangingPunct="0">
              <a:lnSpc>
                <a:spcPct val="80000"/>
              </a:lnSpc>
              <a:spcBef>
                <a:spcPct val="20000"/>
              </a:spcBef>
              <a:spcAft>
                <a:spcPct val="20000"/>
              </a:spcAft>
              <a:buChar char="»"/>
              <a:defRPr sz="1500">
                <a:solidFill>
                  <a:schemeClr val="tx1"/>
                </a:solidFill>
                <a:latin typeface="+mn-lt"/>
              </a:defRPr>
            </a:lvl8pPr>
            <a:lvl9pPr marL="3886200" indent="-228600" algn="l" rtl="0" eaLnBrk="0" fontAlgn="base" hangingPunct="0">
              <a:lnSpc>
                <a:spcPct val="80000"/>
              </a:lnSpc>
              <a:spcBef>
                <a:spcPct val="20000"/>
              </a:spcBef>
              <a:spcAft>
                <a:spcPct val="20000"/>
              </a:spcAft>
              <a:buChar char="»"/>
              <a:defRPr sz="1500">
                <a:solidFill>
                  <a:schemeClr val="tx1"/>
                </a:solidFill>
                <a:latin typeface="+mn-lt"/>
              </a:defRPr>
            </a:lvl9pPr>
          </a:lstStyle>
          <a:p>
            <a:pPr>
              <a:lnSpc>
                <a:spcPct val="70000"/>
              </a:lnSpc>
            </a:pPr>
            <a:r>
              <a:rPr lang="zh-CN" altLang="en-US" sz="2400" dirty="0">
                <a:ea typeface="宋体" panose="02010600030101010101" pitchFamily="2" charset="-122"/>
              </a:rPr>
              <a:t>评定因素分类（</a:t>
            </a:r>
            <a:r>
              <a:rPr lang="en-US" altLang="zh-CN" sz="2400">
                <a:ea typeface="宋体" panose="02010600030101010101" pitchFamily="2" charset="-122"/>
              </a:rPr>
              <a:t>NB/T47014</a:t>
            </a:r>
            <a:r>
              <a:rPr lang="zh-CN" altLang="en-US" sz="2400" dirty="0">
                <a:ea typeface="宋体" panose="02010600030101010101" pitchFamily="2" charset="-122"/>
              </a:rPr>
              <a:t>，</a:t>
            </a:r>
            <a:r>
              <a:rPr lang="en-US" altLang="zh-CN" sz="2400">
                <a:ea typeface="宋体" panose="02010600030101010101" pitchFamily="2" charset="-122"/>
              </a:rPr>
              <a:t>SY/0452)</a:t>
            </a:r>
            <a:endParaRPr lang="en-US" altLang="zh-CN" sz="2400">
              <a:ea typeface="宋体" panose="02010600030101010101" pitchFamily="2" charset="-122"/>
            </a:endParaRPr>
          </a:p>
          <a:p>
            <a:pPr>
              <a:lnSpc>
                <a:spcPct val="70000"/>
              </a:lnSpc>
              <a:buNone/>
            </a:pPr>
            <a:r>
              <a:rPr lang="zh-CN" altLang="en-US" sz="2400" dirty="0">
                <a:ea typeface="宋体" panose="02010600030101010101" pitchFamily="2" charset="-122"/>
              </a:rPr>
              <a:t>通用分类：   </a:t>
            </a:r>
            <a:endParaRPr lang="zh-CN" altLang="en-US" sz="2400" dirty="0">
              <a:ea typeface="宋体" panose="02010600030101010101" pitchFamily="2" charset="-122"/>
            </a:endParaRPr>
          </a:p>
          <a:p>
            <a:pPr>
              <a:lnSpc>
                <a:spcPct val="70000"/>
              </a:lnSpc>
              <a:buNone/>
            </a:pPr>
            <a:r>
              <a:rPr lang="zh-CN" altLang="en-US" sz="2400" dirty="0">
                <a:ea typeface="宋体" panose="02010600030101010101" pitchFamily="2" charset="-122"/>
              </a:rPr>
              <a:t>             </a:t>
            </a:r>
            <a:r>
              <a:rPr lang="zh-CN" altLang="en-US" sz="2400" b="1" dirty="0">
                <a:ea typeface="宋体" panose="02010600030101010101" pitchFamily="2" charset="-122"/>
              </a:rPr>
              <a:t>焊接方法</a:t>
            </a:r>
            <a:endParaRPr lang="zh-CN" altLang="en-US" sz="2400" b="1" dirty="0">
              <a:ea typeface="宋体" panose="02010600030101010101" pitchFamily="2" charset="-122"/>
            </a:endParaRPr>
          </a:p>
          <a:p>
            <a:pPr>
              <a:lnSpc>
                <a:spcPct val="70000"/>
              </a:lnSpc>
              <a:buNone/>
            </a:pPr>
            <a:r>
              <a:rPr lang="zh-CN" altLang="en-US" sz="2400" b="1" dirty="0">
                <a:ea typeface="宋体" panose="02010600030101010101" pitchFamily="2" charset="-122"/>
              </a:rPr>
              <a:t>             金属材料（母材）</a:t>
            </a:r>
            <a:endParaRPr lang="zh-CN" altLang="en-US" sz="2400" b="1" dirty="0">
              <a:ea typeface="宋体" panose="02010600030101010101" pitchFamily="2" charset="-122"/>
            </a:endParaRPr>
          </a:p>
          <a:p>
            <a:pPr>
              <a:lnSpc>
                <a:spcPct val="70000"/>
              </a:lnSpc>
              <a:buNone/>
            </a:pPr>
            <a:r>
              <a:rPr lang="zh-CN" altLang="en-US" sz="2400" b="1" dirty="0">
                <a:ea typeface="宋体" panose="02010600030101010101" pitchFamily="2" charset="-122"/>
              </a:rPr>
              <a:t>             填充金属</a:t>
            </a:r>
            <a:endParaRPr lang="zh-CN" altLang="en-US" sz="2400" b="1" dirty="0">
              <a:ea typeface="宋体" panose="02010600030101010101" pitchFamily="2" charset="-122"/>
            </a:endParaRPr>
          </a:p>
          <a:p>
            <a:pPr>
              <a:lnSpc>
                <a:spcPct val="70000"/>
              </a:lnSpc>
              <a:buNone/>
            </a:pPr>
            <a:r>
              <a:rPr lang="zh-CN" altLang="en-US" sz="2400" b="1" dirty="0">
                <a:ea typeface="宋体" panose="02010600030101010101" pitchFamily="2" charset="-122"/>
              </a:rPr>
              <a:t>             焊后热处理</a:t>
            </a:r>
            <a:endParaRPr lang="zh-CN" altLang="en-US" sz="2400" b="1" dirty="0">
              <a:ea typeface="宋体" panose="02010600030101010101" pitchFamily="2" charset="-122"/>
            </a:endParaRPr>
          </a:p>
          <a:p>
            <a:pPr>
              <a:lnSpc>
                <a:spcPct val="70000"/>
              </a:lnSpc>
              <a:buNone/>
            </a:pPr>
            <a:r>
              <a:rPr lang="zh-CN" altLang="en-US" sz="2400" b="1" dirty="0">
                <a:ea typeface="宋体" panose="02010600030101010101" pitchFamily="2" charset="-122"/>
              </a:rPr>
              <a:t>             试件厚度</a:t>
            </a:r>
            <a:endParaRPr lang="zh-CN" altLang="en-US" sz="2400" b="1" dirty="0">
              <a:ea typeface="宋体" panose="02010600030101010101" pitchFamily="2" charset="-122"/>
            </a:endParaRPr>
          </a:p>
          <a:p>
            <a:pPr>
              <a:lnSpc>
                <a:spcPct val="70000"/>
              </a:lnSpc>
              <a:buNone/>
            </a:pPr>
            <a:r>
              <a:rPr lang="zh-CN" altLang="en-US" sz="2400" dirty="0">
                <a:ea typeface="宋体" panose="02010600030101010101" pitchFamily="2" charset="-122"/>
              </a:rPr>
              <a:t>专用分类：   </a:t>
            </a:r>
            <a:endParaRPr lang="zh-CN" altLang="en-US" sz="2400" dirty="0">
              <a:ea typeface="宋体" panose="02010600030101010101" pitchFamily="2" charset="-122"/>
            </a:endParaRPr>
          </a:p>
          <a:p>
            <a:pPr>
              <a:lnSpc>
                <a:spcPct val="70000"/>
              </a:lnSpc>
              <a:buNone/>
            </a:pPr>
            <a:r>
              <a:rPr lang="zh-CN" altLang="en-US" sz="2400" dirty="0">
                <a:ea typeface="宋体" panose="02010600030101010101" pitchFamily="2" charset="-122"/>
              </a:rPr>
              <a:t>             </a:t>
            </a:r>
            <a:r>
              <a:rPr lang="zh-CN" altLang="en-US" sz="2400" b="1" dirty="0">
                <a:ea typeface="宋体" panose="02010600030101010101" pitchFamily="2" charset="-122"/>
              </a:rPr>
              <a:t>重要</a:t>
            </a:r>
            <a:endParaRPr lang="zh-CN" altLang="en-US" sz="2400" b="1" dirty="0">
              <a:ea typeface="宋体" panose="02010600030101010101" pitchFamily="2" charset="-122"/>
            </a:endParaRPr>
          </a:p>
          <a:p>
            <a:pPr>
              <a:lnSpc>
                <a:spcPct val="70000"/>
              </a:lnSpc>
              <a:buNone/>
            </a:pPr>
            <a:r>
              <a:rPr lang="zh-CN" altLang="en-US" sz="2400" b="1" dirty="0">
                <a:ea typeface="宋体" panose="02010600030101010101" pitchFamily="2" charset="-122"/>
              </a:rPr>
              <a:t>             补加</a:t>
            </a:r>
            <a:endParaRPr lang="zh-CN" altLang="en-US" sz="2400" b="1" dirty="0">
              <a:ea typeface="宋体" panose="02010600030101010101" pitchFamily="2" charset="-122"/>
            </a:endParaRPr>
          </a:p>
          <a:p>
            <a:pPr>
              <a:lnSpc>
                <a:spcPct val="70000"/>
              </a:lnSpc>
              <a:buNone/>
            </a:pPr>
            <a:r>
              <a:rPr lang="zh-CN" altLang="en-US" sz="2400" b="1" dirty="0">
                <a:ea typeface="宋体" panose="02010600030101010101" pitchFamily="2" charset="-122"/>
              </a:rPr>
              <a:t>             次要</a:t>
            </a:r>
            <a:endParaRPr lang="zh-CN" altLang="en-US" sz="2400" b="1" dirty="0">
              <a:ea typeface="宋体" panose="02010600030101010101" pitchFamily="2" charset="-122"/>
            </a:endParaRPr>
          </a:p>
        </p:txBody>
      </p:sp>
      <p:pic>
        <p:nvPicPr>
          <p:cNvPr id="36867" name="图片 82947" descr="图形1"/>
          <p:cNvPicPr>
            <a:picLocks noChangeAspect="1"/>
          </p:cNvPicPr>
          <p:nvPr>
            <p:custDataLst>
              <p:tags r:id="rId1"/>
            </p:custDataLst>
          </p:nvPr>
        </p:nvPicPr>
        <p:blipFill>
          <a:blip r:embed="rId2"/>
          <a:stretch>
            <a:fillRect/>
          </a:stretch>
        </p:blipFill>
        <p:spPr>
          <a:xfrm>
            <a:off x="4114165" y="2338705"/>
            <a:ext cx="4781550" cy="4157663"/>
          </a:xfrm>
          <a:prstGeom prst="rect">
            <a:avLst/>
          </a:prstGeom>
          <a:noFill/>
          <a:ln w="9525">
            <a:noFill/>
          </a:ln>
        </p:spPr>
      </p:pic>
    </p:spTree>
  </p:cSld>
  <p:clrMapOvr>
    <a:masterClrMapping/>
  </p:clrMapOvr>
  <p:transition advClick="0">
    <p:random/>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26" name="图片 81925" descr="PYN)TIP]XTTKFX27{ET8H`H"/>
          <p:cNvPicPr>
            <a:picLocks noChangeAspect="1"/>
          </p:cNvPicPr>
          <p:nvPr/>
        </p:nvPicPr>
        <p:blipFill>
          <a:blip r:embed="rId1"/>
          <a:stretch>
            <a:fillRect/>
          </a:stretch>
        </p:blipFill>
        <p:spPr>
          <a:xfrm>
            <a:off x="539750" y="633730"/>
            <a:ext cx="8316595" cy="5727065"/>
          </a:xfrm>
          <a:prstGeom prst="rect">
            <a:avLst/>
          </a:prstGeom>
          <a:noFill/>
          <a:ln w="9525">
            <a:noFill/>
          </a:ln>
        </p:spPr>
      </p:pic>
    </p:spTree>
  </p:cSld>
  <p:clrMapOvr>
    <a:masterClrMapping/>
  </p:clrMapOvr>
  <p:transition advClick="0">
    <p:random/>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nvSpPr>
        <p:spPr>
          <a:xfrm>
            <a:off x="346075" y="1161733"/>
            <a:ext cx="8915400" cy="5424488"/>
          </a:xfrm>
          <a:prstGeom prst="rect">
            <a:avLst/>
          </a:prstGeom>
          <a:noFill/>
          <a:ln w="9525">
            <a:noFill/>
          </a:ln>
        </p:spPr>
        <p:txBody>
          <a:bodyPr vert="horz" wrap="square" lIns="91440" tIns="45720" rIns="91440" bIns="45720" numCol="1" anchor="t" anchorCtr="0" compatLnSpc="1"/>
          <a:lstStyle>
            <a:lvl1pPr marL="292100" indent="-292100" algn="l" rtl="0" eaLnBrk="0" fontAlgn="base" hangingPunct="0">
              <a:lnSpc>
                <a:spcPct val="90000"/>
              </a:lnSpc>
              <a:spcBef>
                <a:spcPct val="20000"/>
              </a:spcBef>
              <a:spcAft>
                <a:spcPct val="20000"/>
              </a:spcAft>
              <a:buClr>
                <a:srgbClr val="0F55A6"/>
              </a:buClr>
              <a:buSzPct val="70000"/>
              <a:buFont typeface="Wingdings" panose="05000000000000000000" pitchFamily="2" charset="2"/>
              <a:buChar char="l"/>
              <a:defRPr sz="2800">
                <a:solidFill>
                  <a:schemeClr val="tx1"/>
                </a:solidFill>
                <a:latin typeface="+mn-lt"/>
                <a:ea typeface="+mn-ea"/>
                <a:cs typeface="+mn-cs"/>
              </a:defRPr>
            </a:lvl1pPr>
            <a:lvl2pPr marL="742950" indent="-285750" algn="l" rtl="0" eaLnBrk="0" fontAlgn="base" hangingPunct="0">
              <a:lnSpc>
                <a:spcPct val="80000"/>
              </a:lnSpc>
              <a:spcBef>
                <a:spcPct val="20000"/>
              </a:spcBef>
              <a:spcAft>
                <a:spcPct val="20000"/>
              </a:spcAft>
              <a:buClr>
                <a:srgbClr val="0F55A6"/>
              </a:buClr>
              <a:buSzPct val="70000"/>
              <a:buFont typeface="Wingdings" panose="05000000000000000000" pitchFamily="2" charset="2"/>
              <a:buChar char="n"/>
              <a:defRPr sz="2500">
                <a:solidFill>
                  <a:schemeClr val="tx1"/>
                </a:solidFill>
                <a:latin typeface="+mn-lt"/>
              </a:defRPr>
            </a:lvl2pPr>
            <a:lvl3pPr marL="1143000" indent="-228600" algn="l" rtl="0" eaLnBrk="0" fontAlgn="base" hangingPunct="0">
              <a:lnSpc>
                <a:spcPct val="80000"/>
              </a:lnSpc>
              <a:spcBef>
                <a:spcPct val="20000"/>
              </a:spcBef>
              <a:spcAft>
                <a:spcPct val="20000"/>
              </a:spcAft>
              <a:buClr>
                <a:srgbClr val="0F55A6"/>
              </a:buClr>
              <a:buFont typeface="Wingdings" panose="05000000000000000000" pitchFamily="2" charset="2"/>
              <a:buChar char="w"/>
              <a:defRPr sz="2100">
                <a:solidFill>
                  <a:schemeClr val="tx1"/>
                </a:solidFill>
                <a:latin typeface="+mn-lt"/>
              </a:defRPr>
            </a:lvl3pPr>
            <a:lvl4pPr marL="1600200" indent="-228600" algn="l" rtl="0" eaLnBrk="0" fontAlgn="base" hangingPunct="0">
              <a:lnSpc>
                <a:spcPct val="80000"/>
              </a:lnSpc>
              <a:spcBef>
                <a:spcPct val="20000"/>
              </a:spcBef>
              <a:spcAft>
                <a:spcPct val="20000"/>
              </a:spcAft>
              <a:buClr>
                <a:srgbClr val="0F55A6"/>
              </a:buClr>
              <a:buChar char="–"/>
              <a:defRPr sz="2000">
                <a:solidFill>
                  <a:schemeClr val="tx1"/>
                </a:solidFill>
                <a:latin typeface="+mn-lt"/>
              </a:defRPr>
            </a:lvl4pPr>
            <a:lvl5pPr marL="2057400" indent="-228600" algn="l" rtl="0" eaLnBrk="0" fontAlgn="base" hangingPunct="0">
              <a:lnSpc>
                <a:spcPct val="80000"/>
              </a:lnSpc>
              <a:spcBef>
                <a:spcPct val="20000"/>
              </a:spcBef>
              <a:spcAft>
                <a:spcPct val="20000"/>
              </a:spcAft>
              <a:buChar char="»"/>
              <a:defRPr sz="1500">
                <a:solidFill>
                  <a:schemeClr val="tx1"/>
                </a:solidFill>
                <a:latin typeface="+mn-lt"/>
              </a:defRPr>
            </a:lvl5pPr>
            <a:lvl6pPr marL="2514600" indent="-228600" algn="l" rtl="0" eaLnBrk="0" fontAlgn="base" hangingPunct="0">
              <a:lnSpc>
                <a:spcPct val="80000"/>
              </a:lnSpc>
              <a:spcBef>
                <a:spcPct val="20000"/>
              </a:spcBef>
              <a:spcAft>
                <a:spcPct val="20000"/>
              </a:spcAft>
              <a:buChar char="»"/>
              <a:defRPr sz="1500">
                <a:solidFill>
                  <a:schemeClr val="tx1"/>
                </a:solidFill>
                <a:latin typeface="+mn-lt"/>
              </a:defRPr>
            </a:lvl6pPr>
            <a:lvl7pPr marL="2971800" indent="-228600" algn="l" rtl="0" eaLnBrk="0" fontAlgn="base" hangingPunct="0">
              <a:lnSpc>
                <a:spcPct val="80000"/>
              </a:lnSpc>
              <a:spcBef>
                <a:spcPct val="20000"/>
              </a:spcBef>
              <a:spcAft>
                <a:spcPct val="20000"/>
              </a:spcAft>
              <a:buChar char="»"/>
              <a:defRPr sz="1500">
                <a:solidFill>
                  <a:schemeClr val="tx1"/>
                </a:solidFill>
                <a:latin typeface="+mn-lt"/>
              </a:defRPr>
            </a:lvl7pPr>
            <a:lvl8pPr marL="3429000" indent="-228600" algn="l" rtl="0" eaLnBrk="0" fontAlgn="base" hangingPunct="0">
              <a:lnSpc>
                <a:spcPct val="80000"/>
              </a:lnSpc>
              <a:spcBef>
                <a:spcPct val="20000"/>
              </a:spcBef>
              <a:spcAft>
                <a:spcPct val="20000"/>
              </a:spcAft>
              <a:buChar char="»"/>
              <a:defRPr sz="1500">
                <a:solidFill>
                  <a:schemeClr val="tx1"/>
                </a:solidFill>
                <a:latin typeface="+mn-lt"/>
              </a:defRPr>
            </a:lvl8pPr>
            <a:lvl9pPr marL="3886200" indent="-228600" algn="l" rtl="0" eaLnBrk="0" fontAlgn="base" hangingPunct="0">
              <a:lnSpc>
                <a:spcPct val="80000"/>
              </a:lnSpc>
              <a:spcBef>
                <a:spcPct val="20000"/>
              </a:spcBef>
              <a:spcAft>
                <a:spcPct val="20000"/>
              </a:spcAft>
              <a:buChar char="»"/>
              <a:defRPr sz="1500">
                <a:solidFill>
                  <a:schemeClr val="tx1"/>
                </a:solidFill>
                <a:latin typeface="+mn-lt"/>
              </a:defRPr>
            </a:lvl9pPr>
          </a:lstStyle>
          <a:p>
            <a:pPr>
              <a:buNone/>
            </a:pPr>
            <a:r>
              <a:rPr lang="en-US" altLang="zh-CN" sz="2400" b="1">
                <a:latin typeface="楷体_GB2312" panose="02010609030101010101" pitchFamily="1" charset="-122"/>
                <a:ea typeface="楷体_GB2312" panose="02010609030101010101" pitchFamily="1" charset="-122"/>
              </a:rPr>
              <a:t>NB/T47014</a:t>
            </a:r>
            <a:r>
              <a:rPr lang="zh-CN" altLang="en-US" sz="2400" b="1" dirty="0">
                <a:latin typeface="楷体_GB2312" panose="02010609030101010101" pitchFamily="1" charset="-122"/>
                <a:ea typeface="楷体_GB2312" panose="02010609030101010101" pitchFamily="1" charset="-122"/>
              </a:rPr>
              <a:t>母材评定规定：</a:t>
            </a:r>
            <a:endParaRPr lang="zh-CN" altLang="en-US" sz="2400" b="1" dirty="0">
              <a:latin typeface="楷体_GB2312" panose="02010609030101010101" pitchFamily="1" charset="-122"/>
              <a:ea typeface="楷体_GB2312" panose="02010609030101010101" pitchFamily="1" charset="-122"/>
            </a:endParaRPr>
          </a:p>
          <a:p>
            <a:pPr>
              <a:buNone/>
            </a:pPr>
            <a:r>
              <a:rPr lang="en-US" altLang="zh-CN" sz="2400">
                <a:latin typeface="楷体_GB2312" panose="02010609030101010101" pitchFamily="1" charset="-122"/>
                <a:ea typeface="楷体_GB2312" panose="02010609030101010101" pitchFamily="1" charset="-122"/>
              </a:rPr>
              <a:t>6.1.2</a:t>
            </a:r>
            <a:r>
              <a:rPr lang="zh-CN" altLang="en-US" sz="2400" dirty="0">
                <a:latin typeface="楷体_GB2312" panose="02010609030101010101" pitchFamily="1" charset="-122"/>
                <a:ea typeface="楷体_GB2312" panose="02010609030101010101" pitchFamily="1" charset="-122"/>
              </a:rPr>
              <a:t>　母材的评定规则</a:t>
            </a:r>
            <a:endParaRPr lang="en-US" altLang="zh-CN" sz="2400">
              <a:latin typeface="楷体_GB2312" panose="02010609030101010101" pitchFamily="1" charset="-122"/>
              <a:ea typeface="楷体_GB2312" panose="02010609030101010101" pitchFamily="1" charset="-122"/>
            </a:endParaRPr>
          </a:p>
          <a:p>
            <a:pPr>
              <a:buNone/>
            </a:pPr>
            <a:r>
              <a:rPr lang="en-US" altLang="zh-CN" sz="2400">
                <a:latin typeface="楷体_GB2312" panose="02010609030101010101" pitchFamily="1" charset="-122"/>
                <a:ea typeface="楷体_GB2312" panose="02010609030101010101" pitchFamily="1" charset="-122"/>
              </a:rPr>
              <a:t>6.1.2.1</a:t>
            </a:r>
            <a:r>
              <a:rPr lang="zh-CN" altLang="en-US" sz="2400" dirty="0">
                <a:latin typeface="楷体_GB2312" panose="02010609030101010101" pitchFamily="1" charset="-122"/>
                <a:ea typeface="楷体_GB2312" panose="02010609030101010101" pitchFamily="1" charset="-122"/>
              </a:rPr>
              <a:t>　类别的的评定规则（螺柱焊、摩擦焊除外）：</a:t>
            </a:r>
            <a:endParaRPr lang="zh-CN" altLang="en-US" sz="2400" dirty="0">
              <a:latin typeface="楷体_GB2312" panose="02010609030101010101" pitchFamily="1" charset="-122"/>
              <a:ea typeface="楷体_GB2312" panose="02010609030101010101" pitchFamily="1" charset="-122"/>
            </a:endParaRPr>
          </a:p>
          <a:p>
            <a:pPr>
              <a:buNone/>
            </a:pPr>
            <a:r>
              <a:rPr lang="en-US" altLang="zh-CN" sz="2400">
                <a:latin typeface="楷体_GB2312" panose="02010609030101010101" pitchFamily="1" charset="-122"/>
                <a:ea typeface="楷体_GB2312" panose="02010609030101010101" pitchFamily="1" charset="-122"/>
              </a:rPr>
              <a:t>a)</a:t>
            </a:r>
            <a:r>
              <a:rPr lang="zh-CN" altLang="en-US" sz="2400" dirty="0">
                <a:latin typeface="楷体_GB2312" panose="02010609030101010101" pitchFamily="1" charset="-122"/>
                <a:ea typeface="楷体_GB2312" panose="02010609030101010101" pitchFamily="1" charset="-122"/>
              </a:rPr>
              <a:t> </a:t>
            </a:r>
            <a:r>
              <a:rPr lang="zh-CN" altLang="en-US" sz="2400" b="1" dirty="0">
                <a:solidFill>
                  <a:srgbClr val="F82F20"/>
                </a:solidFill>
                <a:latin typeface="楷体_GB2312" panose="02010609030101010101" pitchFamily="1" charset="-122"/>
                <a:ea typeface="楷体_GB2312" panose="02010609030101010101" pitchFamily="1" charset="-122"/>
              </a:rPr>
              <a:t>母材类别号改变，需要重新进行焊接工艺评定</a:t>
            </a:r>
            <a:endParaRPr lang="zh-CN" altLang="en-US" sz="2400" b="1" dirty="0">
              <a:solidFill>
                <a:srgbClr val="F82F20"/>
              </a:solidFill>
              <a:latin typeface="楷体_GB2312" panose="02010609030101010101" pitchFamily="1" charset="-122"/>
              <a:ea typeface="楷体_GB2312" panose="02010609030101010101" pitchFamily="1" charset="-122"/>
            </a:endParaRPr>
          </a:p>
          <a:p>
            <a:pPr>
              <a:buNone/>
            </a:pPr>
            <a:r>
              <a:rPr lang="en-US" altLang="zh-CN" sz="2400">
                <a:latin typeface="楷体_GB2312" panose="02010609030101010101" pitchFamily="1" charset="-122"/>
                <a:ea typeface="楷体_GB2312" panose="02010609030101010101" pitchFamily="1" charset="-122"/>
              </a:rPr>
              <a:t>b</a:t>
            </a:r>
            <a:r>
              <a:rPr lang="zh-CN" altLang="en-US" sz="2400" dirty="0">
                <a:latin typeface="楷体_GB2312" panose="02010609030101010101" pitchFamily="1" charset="-122"/>
                <a:ea typeface="楷体_GB2312" panose="02010609030101010101" pitchFamily="1" charset="-122"/>
              </a:rPr>
              <a:t>）等离子弧焊使用填丝工艺，对</a:t>
            </a:r>
            <a:r>
              <a:rPr lang="en-US" altLang="zh-CN" sz="2400" b="1">
                <a:solidFill>
                  <a:srgbClr val="F82F20"/>
                </a:solidFill>
                <a:latin typeface="楷体_GB2312" panose="02010609030101010101" pitchFamily="1" charset="-122"/>
                <a:ea typeface="楷体_GB2312" panose="02010609030101010101" pitchFamily="1" charset="-122"/>
              </a:rPr>
              <a:t>Fe-1</a:t>
            </a:r>
            <a:r>
              <a:rPr lang="zh-CN" altLang="en-US" sz="2400" b="1" dirty="0">
                <a:solidFill>
                  <a:srgbClr val="F82F20"/>
                </a:solidFill>
                <a:latin typeface="楷体_GB2312" panose="02010609030101010101" pitchFamily="1" charset="-122"/>
                <a:ea typeface="楷体_GB2312" panose="02010609030101010101" pitchFamily="1" charset="-122"/>
              </a:rPr>
              <a:t>～</a:t>
            </a:r>
            <a:r>
              <a:rPr lang="en-US" altLang="zh-CN" sz="2400" b="1">
                <a:solidFill>
                  <a:srgbClr val="F82F20"/>
                </a:solidFill>
                <a:latin typeface="楷体_GB2312" panose="02010609030101010101" pitchFamily="1" charset="-122"/>
                <a:ea typeface="楷体_GB2312" panose="02010609030101010101" pitchFamily="1" charset="-122"/>
              </a:rPr>
              <a:t>Fe-5A</a:t>
            </a:r>
            <a:r>
              <a:rPr lang="zh-CN" altLang="en-US" sz="2400" b="1" dirty="0">
                <a:solidFill>
                  <a:srgbClr val="F82F20"/>
                </a:solidFill>
                <a:latin typeface="楷体_GB2312" panose="02010609030101010101" pitchFamily="1" charset="-122"/>
                <a:ea typeface="楷体_GB2312" panose="02010609030101010101" pitchFamily="1" charset="-122"/>
              </a:rPr>
              <a:t>（碳钢及低合金钢）</a:t>
            </a:r>
            <a:r>
              <a:rPr lang="zh-CN" altLang="en-US" sz="2400" dirty="0">
                <a:latin typeface="楷体_GB2312" panose="02010609030101010101" pitchFamily="1" charset="-122"/>
                <a:ea typeface="楷体_GB2312" panose="02010609030101010101" pitchFamily="1" charset="-122"/>
              </a:rPr>
              <a:t>类别母材进行焊接工艺评定时，高类别母材相焊评定合格的焊接工艺，适用于该高类别号母材与低类别号母材相焊。</a:t>
            </a:r>
            <a:endParaRPr lang="zh-CN" altLang="en-US" sz="2400" dirty="0">
              <a:latin typeface="楷体_GB2312" panose="02010609030101010101" pitchFamily="1" charset="-122"/>
              <a:ea typeface="楷体_GB2312" panose="02010609030101010101" pitchFamily="1" charset="-122"/>
            </a:endParaRPr>
          </a:p>
          <a:p>
            <a:pPr>
              <a:buNone/>
            </a:pPr>
            <a:r>
              <a:rPr lang="en-US" altLang="zh-CN" sz="2400">
                <a:latin typeface="楷体_GB2312" panose="02010609030101010101" pitchFamily="1" charset="-122"/>
                <a:ea typeface="楷体_GB2312" panose="02010609030101010101" pitchFamily="1" charset="-122"/>
              </a:rPr>
              <a:t>c</a:t>
            </a:r>
            <a:r>
              <a:rPr lang="zh-CN" altLang="en-US" sz="2400" dirty="0">
                <a:latin typeface="楷体_GB2312" panose="02010609030101010101" pitchFamily="1" charset="-122"/>
                <a:ea typeface="楷体_GB2312" panose="02010609030101010101" pitchFamily="1" charset="-122"/>
              </a:rPr>
              <a:t>）采用焊条电弧焊、埋弧焊、熔化极气体保护焊或钨极气体保护焊，对</a:t>
            </a:r>
            <a:r>
              <a:rPr lang="en-US" altLang="zh-CN" sz="2400" b="1">
                <a:solidFill>
                  <a:srgbClr val="F82F20"/>
                </a:solidFill>
                <a:latin typeface="楷体_GB2312" panose="02010609030101010101" pitchFamily="1" charset="-122"/>
                <a:ea typeface="楷体_GB2312" panose="02010609030101010101" pitchFamily="1" charset="-122"/>
              </a:rPr>
              <a:t>Fe-1</a:t>
            </a:r>
            <a:r>
              <a:rPr lang="zh-CN" altLang="en-US" sz="2400" b="1" dirty="0">
                <a:solidFill>
                  <a:srgbClr val="F82F20"/>
                </a:solidFill>
                <a:latin typeface="楷体_GB2312" panose="02010609030101010101" pitchFamily="1" charset="-122"/>
                <a:ea typeface="楷体_GB2312" panose="02010609030101010101" pitchFamily="1" charset="-122"/>
              </a:rPr>
              <a:t>～</a:t>
            </a:r>
            <a:r>
              <a:rPr lang="en-US" altLang="zh-CN" sz="2400" b="1">
                <a:solidFill>
                  <a:srgbClr val="F82F20"/>
                </a:solidFill>
                <a:latin typeface="楷体_GB2312" panose="02010609030101010101" pitchFamily="1" charset="-122"/>
                <a:ea typeface="楷体_GB2312" panose="02010609030101010101" pitchFamily="1" charset="-122"/>
              </a:rPr>
              <a:t>Fe-5A</a:t>
            </a:r>
            <a:r>
              <a:rPr lang="zh-CN" altLang="en-US" sz="2400" dirty="0">
                <a:latin typeface="楷体_GB2312" panose="02010609030101010101" pitchFamily="1" charset="-122"/>
                <a:ea typeface="楷体_GB2312" panose="02010609030101010101" pitchFamily="1" charset="-122"/>
              </a:rPr>
              <a:t>类别母材进行焊接工艺评定时，高类别号母材相焊评定合格的焊接工艺，适用于该类别号母材与低类别号母材相焊。</a:t>
            </a:r>
            <a:endParaRPr lang="zh-CN" altLang="en-US" sz="2400" dirty="0">
              <a:latin typeface="楷体_GB2312" panose="02010609030101010101" pitchFamily="1" charset="-122"/>
              <a:ea typeface="楷体_GB2312" panose="02010609030101010101" pitchFamily="1" charset="-122"/>
            </a:endParaRPr>
          </a:p>
          <a:p>
            <a:pPr>
              <a:buNone/>
            </a:pPr>
            <a:endParaRPr lang="en-US" altLang="zh-CN" sz="2400">
              <a:latin typeface="楷体_GB2312" panose="02010609030101010101" pitchFamily="1" charset="-122"/>
              <a:ea typeface="楷体_GB2312" panose="02010609030101010101" pitchFamily="1" charset="-122"/>
            </a:endParaRPr>
          </a:p>
        </p:txBody>
      </p:sp>
    </p:spTree>
  </p:cSld>
  <p:clrMapOvr>
    <a:masterClrMapping/>
  </p:clrMapOvr>
  <p:transition advClick="0">
    <p:random/>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文本占位符 88065"/>
          <p:cNvSpPr>
            <a:spLocks noGrp="1"/>
          </p:cNvSpPr>
          <p:nvPr/>
        </p:nvSpPr>
        <p:spPr>
          <a:xfrm>
            <a:off x="116523" y="1311593"/>
            <a:ext cx="8534400" cy="4103687"/>
          </a:xfrm>
          <a:prstGeom prst="rect">
            <a:avLst/>
          </a:prstGeom>
          <a:noFill/>
          <a:ln w="9525">
            <a:noFill/>
          </a:ln>
        </p:spPr>
        <p:txBody>
          <a:bodyPr/>
          <a:lstStyle>
            <a:lvl1pPr marL="292100" indent="-292100" algn="l" rtl="0" eaLnBrk="0" fontAlgn="base" hangingPunct="0">
              <a:lnSpc>
                <a:spcPct val="90000"/>
              </a:lnSpc>
              <a:spcBef>
                <a:spcPct val="20000"/>
              </a:spcBef>
              <a:spcAft>
                <a:spcPct val="20000"/>
              </a:spcAft>
              <a:buClr>
                <a:srgbClr val="0F55A6"/>
              </a:buClr>
              <a:buSzPct val="70000"/>
              <a:buFont typeface="Wingdings" panose="05000000000000000000" pitchFamily="2" charset="2"/>
              <a:buChar char="l"/>
              <a:defRPr sz="2800">
                <a:solidFill>
                  <a:schemeClr val="tx1"/>
                </a:solidFill>
                <a:latin typeface="+mn-lt"/>
                <a:ea typeface="+mn-ea"/>
                <a:cs typeface="+mn-cs"/>
              </a:defRPr>
            </a:lvl1pPr>
            <a:lvl2pPr marL="742950" indent="-285750" algn="l" rtl="0" eaLnBrk="0" fontAlgn="base" hangingPunct="0">
              <a:lnSpc>
                <a:spcPct val="80000"/>
              </a:lnSpc>
              <a:spcBef>
                <a:spcPct val="20000"/>
              </a:spcBef>
              <a:spcAft>
                <a:spcPct val="20000"/>
              </a:spcAft>
              <a:buClr>
                <a:srgbClr val="0F55A6"/>
              </a:buClr>
              <a:buSzPct val="70000"/>
              <a:buFont typeface="Wingdings" panose="05000000000000000000" pitchFamily="2" charset="2"/>
              <a:buChar char="n"/>
              <a:defRPr sz="2500">
                <a:solidFill>
                  <a:schemeClr val="tx1"/>
                </a:solidFill>
                <a:latin typeface="+mn-lt"/>
              </a:defRPr>
            </a:lvl2pPr>
            <a:lvl3pPr marL="1143000" indent="-228600" algn="l" rtl="0" eaLnBrk="0" fontAlgn="base" hangingPunct="0">
              <a:lnSpc>
                <a:spcPct val="80000"/>
              </a:lnSpc>
              <a:spcBef>
                <a:spcPct val="20000"/>
              </a:spcBef>
              <a:spcAft>
                <a:spcPct val="20000"/>
              </a:spcAft>
              <a:buClr>
                <a:srgbClr val="0F55A6"/>
              </a:buClr>
              <a:buFont typeface="Wingdings" panose="05000000000000000000" pitchFamily="2" charset="2"/>
              <a:buChar char="w"/>
              <a:defRPr sz="2100">
                <a:solidFill>
                  <a:schemeClr val="tx1"/>
                </a:solidFill>
                <a:latin typeface="+mn-lt"/>
              </a:defRPr>
            </a:lvl3pPr>
            <a:lvl4pPr marL="1600200" indent="-228600" algn="l" rtl="0" eaLnBrk="0" fontAlgn="base" hangingPunct="0">
              <a:lnSpc>
                <a:spcPct val="80000"/>
              </a:lnSpc>
              <a:spcBef>
                <a:spcPct val="20000"/>
              </a:spcBef>
              <a:spcAft>
                <a:spcPct val="20000"/>
              </a:spcAft>
              <a:buClr>
                <a:srgbClr val="0F55A6"/>
              </a:buClr>
              <a:buChar char="–"/>
              <a:defRPr sz="2000">
                <a:solidFill>
                  <a:schemeClr val="tx1"/>
                </a:solidFill>
                <a:latin typeface="+mn-lt"/>
              </a:defRPr>
            </a:lvl4pPr>
            <a:lvl5pPr marL="2057400" indent="-228600" algn="l" rtl="0" eaLnBrk="0" fontAlgn="base" hangingPunct="0">
              <a:lnSpc>
                <a:spcPct val="80000"/>
              </a:lnSpc>
              <a:spcBef>
                <a:spcPct val="20000"/>
              </a:spcBef>
              <a:spcAft>
                <a:spcPct val="20000"/>
              </a:spcAft>
              <a:buChar char="»"/>
              <a:defRPr sz="1500">
                <a:solidFill>
                  <a:schemeClr val="tx1"/>
                </a:solidFill>
                <a:latin typeface="+mn-lt"/>
              </a:defRPr>
            </a:lvl5pPr>
            <a:lvl6pPr marL="2514600" indent="-228600" algn="l" rtl="0" eaLnBrk="0" fontAlgn="base" hangingPunct="0">
              <a:lnSpc>
                <a:spcPct val="80000"/>
              </a:lnSpc>
              <a:spcBef>
                <a:spcPct val="20000"/>
              </a:spcBef>
              <a:spcAft>
                <a:spcPct val="20000"/>
              </a:spcAft>
              <a:buChar char="»"/>
              <a:defRPr sz="1500">
                <a:solidFill>
                  <a:schemeClr val="tx1"/>
                </a:solidFill>
                <a:latin typeface="+mn-lt"/>
              </a:defRPr>
            </a:lvl6pPr>
            <a:lvl7pPr marL="2971800" indent="-228600" algn="l" rtl="0" eaLnBrk="0" fontAlgn="base" hangingPunct="0">
              <a:lnSpc>
                <a:spcPct val="80000"/>
              </a:lnSpc>
              <a:spcBef>
                <a:spcPct val="20000"/>
              </a:spcBef>
              <a:spcAft>
                <a:spcPct val="20000"/>
              </a:spcAft>
              <a:buChar char="»"/>
              <a:defRPr sz="1500">
                <a:solidFill>
                  <a:schemeClr val="tx1"/>
                </a:solidFill>
                <a:latin typeface="+mn-lt"/>
              </a:defRPr>
            </a:lvl7pPr>
            <a:lvl8pPr marL="3429000" indent="-228600" algn="l" rtl="0" eaLnBrk="0" fontAlgn="base" hangingPunct="0">
              <a:lnSpc>
                <a:spcPct val="80000"/>
              </a:lnSpc>
              <a:spcBef>
                <a:spcPct val="20000"/>
              </a:spcBef>
              <a:spcAft>
                <a:spcPct val="20000"/>
              </a:spcAft>
              <a:buChar char="»"/>
              <a:defRPr sz="1500">
                <a:solidFill>
                  <a:schemeClr val="tx1"/>
                </a:solidFill>
                <a:latin typeface="+mn-lt"/>
              </a:defRPr>
            </a:lvl8pPr>
            <a:lvl9pPr marL="3886200" indent="-228600" algn="l" rtl="0" eaLnBrk="0" fontAlgn="base" hangingPunct="0">
              <a:lnSpc>
                <a:spcPct val="80000"/>
              </a:lnSpc>
              <a:spcBef>
                <a:spcPct val="20000"/>
              </a:spcBef>
              <a:spcAft>
                <a:spcPct val="20000"/>
              </a:spcAft>
              <a:buChar char="»"/>
              <a:defRPr sz="1500">
                <a:solidFill>
                  <a:schemeClr val="tx1"/>
                </a:solidFill>
                <a:latin typeface="+mn-lt"/>
              </a:defRPr>
            </a:lvl9pPr>
          </a:lstStyle>
          <a:p>
            <a:pPr>
              <a:lnSpc>
                <a:spcPct val="120000"/>
              </a:lnSpc>
              <a:buNone/>
            </a:pPr>
            <a:r>
              <a:rPr lang="en-US" altLang="zh-CN" sz="2400" b="1">
                <a:latin typeface="楷体_GB2312" panose="02010609030101010101" pitchFamily="1" charset="-122"/>
                <a:ea typeface="楷体_GB2312" panose="02010609030101010101" pitchFamily="1" charset="-122"/>
              </a:rPr>
              <a:t>      </a:t>
            </a:r>
            <a:r>
              <a:rPr lang="en-US" altLang="zh-CN" sz="2400">
                <a:latin typeface="楷体_GB2312" panose="02010609030101010101" pitchFamily="1" charset="-122"/>
                <a:ea typeface="楷体_GB2312" panose="02010609030101010101" pitchFamily="1" charset="-122"/>
                <a:sym typeface="+mn-ea"/>
              </a:rPr>
              <a:t>d</a:t>
            </a:r>
            <a:r>
              <a:rPr lang="zh-CN" altLang="en-US" sz="2400" dirty="0">
                <a:latin typeface="楷体_GB2312" panose="02010609030101010101" pitchFamily="1" charset="-122"/>
                <a:ea typeface="楷体_GB2312" panose="02010609030101010101" pitchFamily="1" charset="-122"/>
                <a:sym typeface="+mn-ea"/>
              </a:rPr>
              <a:t>）除</a:t>
            </a:r>
            <a:r>
              <a:rPr lang="en-US" altLang="zh-CN" sz="2400">
                <a:latin typeface="楷体_GB2312" panose="02010609030101010101" pitchFamily="1" charset="-122"/>
                <a:ea typeface="楷体_GB2312" panose="02010609030101010101" pitchFamily="1" charset="-122"/>
                <a:sym typeface="+mn-ea"/>
              </a:rPr>
              <a:t>b)</a:t>
            </a:r>
            <a:r>
              <a:rPr lang="zh-CN" altLang="en-US" sz="2400" dirty="0">
                <a:latin typeface="楷体_GB2312" panose="02010609030101010101" pitchFamily="1" charset="-122"/>
                <a:ea typeface="楷体_GB2312" panose="02010609030101010101" pitchFamily="1" charset="-122"/>
                <a:sym typeface="+mn-ea"/>
              </a:rPr>
              <a:t>、</a:t>
            </a:r>
            <a:r>
              <a:rPr lang="en-US" altLang="zh-CN" sz="2400">
                <a:latin typeface="楷体_GB2312" panose="02010609030101010101" pitchFamily="1" charset="-122"/>
                <a:ea typeface="楷体_GB2312" panose="02010609030101010101" pitchFamily="1" charset="-122"/>
                <a:sym typeface="+mn-ea"/>
              </a:rPr>
              <a:t>c)</a:t>
            </a:r>
            <a:r>
              <a:rPr lang="zh-CN" altLang="en-US" sz="2400" dirty="0">
                <a:latin typeface="楷体_GB2312" panose="02010609030101010101" pitchFamily="1" charset="-122"/>
                <a:ea typeface="楷体_GB2312" panose="02010609030101010101" pitchFamily="1" charset="-122"/>
                <a:sym typeface="+mn-ea"/>
              </a:rPr>
              <a:t>外，</a:t>
            </a:r>
            <a:r>
              <a:rPr lang="zh-CN" altLang="en-US" sz="2400" b="1" dirty="0">
                <a:solidFill>
                  <a:srgbClr val="F82F20"/>
                </a:solidFill>
                <a:latin typeface="楷体_GB2312" panose="02010609030101010101" pitchFamily="1" charset="-122"/>
                <a:ea typeface="楷体_GB2312" panose="02010609030101010101" pitchFamily="1" charset="-122"/>
                <a:sym typeface="+mn-ea"/>
              </a:rPr>
              <a:t>当不同类别号的母材相焊，即使母材各自的焊接工艺都已评定合格，其焊接接头仍需重新进行焊接工艺评定。</a:t>
            </a:r>
            <a:r>
              <a:rPr lang="zh-CN" altLang="en-US" sz="2400" dirty="0">
                <a:latin typeface="楷体_GB2312" panose="02010609030101010101" pitchFamily="1" charset="-122"/>
                <a:ea typeface="楷体_GB2312" panose="02010609030101010101" pitchFamily="1" charset="-122"/>
                <a:sym typeface="+mn-ea"/>
              </a:rPr>
              <a:t>　　</a:t>
            </a:r>
            <a:endParaRPr lang="en-US" altLang="zh-CN" sz="2400" b="1">
              <a:latin typeface="楷体_GB2312" panose="02010609030101010101" pitchFamily="1" charset="-122"/>
              <a:ea typeface="楷体_GB2312" panose="02010609030101010101" pitchFamily="1" charset="-122"/>
            </a:endParaRPr>
          </a:p>
          <a:p>
            <a:pPr>
              <a:lnSpc>
                <a:spcPct val="120000"/>
              </a:lnSpc>
              <a:buNone/>
            </a:pPr>
            <a:r>
              <a:rPr lang="en-US" altLang="zh-CN" sz="2400" b="1">
                <a:latin typeface="楷体_GB2312" panose="02010609030101010101" pitchFamily="1" charset="-122"/>
                <a:ea typeface="楷体_GB2312" panose="02010609030101010101" pitchFamily="1" charset="-122"/>
              </a:rPr>
              <a:t>      e</a:t>
            </a:r>
            <a:r>
              <a:rPr lang="zh-CN" altLang="en-US" sz="2400" b="1" dirty="0">
                <a:latin typeface="楷体_GB2312" panose="02010609030101010101" pitchFamily="1" charset="-122"/>
                <a:ea typeface="楷体_GB2312" panose="02010609030101010101" pitchFamily="1" charset="-122"/>
              </a:rPr>
              <a:t>）</a:t>
            </a:r>
            <a:r>
              <a:rPr lang="zh-CN" altLang="en-US" sz="2400" b="1" dirty="0">
                <a:solidFill>
                  <a:srgbClr val="F82F20"/>
                </a:solidFill>
                <a:latin typeface="楷体_GB2312" panose="02010609030101010101" pitchFamily="1" charset="-122"/>
                <a:ea typeface="楷体_GB2312" panose="02010609030101010101" pitchFamily="1" charset="-122"/>
              </a:rPr>
              <a:t>当规定对热影响区进行冲击试验时，两类（组）别号母材之间相焊，所拟定的预焊接工艺规程，与他们各自相焊评定合格的焊接工艺相同，则这两类（组）别号母材之间相焊，不需要重新进行焊接工艺评定。</a:t>
            </a:r>
            <a:r>
              <a:rPr lang="zh-CN" altLang="en-US" sz="2400" b="1" dirty="0">
                <a:latin typeface="楷体_GB2312" panose="02010609030101010101" pitchFamily="1" charset="-122"/>
                <a:ea typeface="楷体_GB2312" panose="02010609030101010101" pitchFamily="1" charset="-122"/>
              </a:rPr>
              <a:t>      </a:t>
            </a:r>
            <a:endParaRPr lang="zh-CN" altLang="en-US" sz="2400" b="1" dirty="0">
              <a:latin typeface="楷体_GB2312" panose="02010609030101010101" pitchFamily="1" charset="-122"/>
              <a:ea typeface="楷体_GB2312" panose="02010609030101010101" pitchFamily="1" charset="-122"/>
            </a:endParaRPr>
          </a:p>
          <a:p>
            <a:pPr>
              <a:lnSpc>
                <a:spcPct val="120000"/>
              </a:lnSpc>
              <a:buNone/>
            </a:pPr>
            <a:r>
              <a:rPr lang="zh-CN" altLang="en-US" sz="2400" b="1" dirty="0">
                <a:latin typeface="楷体_GB2312" panose="02010609030101010101" pitchFamily="1" charset="-122"/>
                <a:ea typeface="楷体_GB2312" panose="02010609030101010101" pitchFamily="1" charset="-122"/>
              </a:rPr>
              <a:t>     </a:t>
            </a:r>
            <a:r>
              <a:rPr lang="zh-CN" altLang="en-US" sz="2400" b="1" dirty="0">
                <a:solidFill>
                  <a:srgbClr val="F82F20"/>
                </a:solidFill>
                <a:latin typeface="楷体_GB2312" panose="02010609030101010101" pitchFamily="1" charset="-122"/>
                <a:ea typeface="楷体_GB2312" panose="02010609030101010101" pitchFamily="1" charset="-122"/>
              </a:rPr>
              <a:t>两类（组）别号母材之间相焊，经评定合格的焊接工艺，也适用于这两类（组）别号母材各自相焊。</a:t>
            </a:r>
            <a:endParaRPr lang="zh-CN" altLang="en-US" sz="2400" b="1" dirty="0">
              <a:solidFill>
                <a:srgbClr val="F82F20"/>
              </a:solidFill>
              <a:latin typeface="楷体_GB2312" panose="02010609030101010101" pitchFamily="1" charset="-122"/>
              <a:ea typeface="楷体_GB2312" panose="02010609030101010101" pitchFamily="1" charset="-122"/>
            </a:endParaRPr>
          </a:p>
        </p:txBody>
      </p:sp>
    </p:spTree>
  </p:cSld>
  <p:clrMapOvr>
    <a:masterClrMapping/>
  </p:clrMapOvr>
  <p:transition advClick="0">
    <p:random/>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nvSpPr>
        <p:spPr>
          <a:xfrm>
            <a:off x="457200" y="1544003"/>
            <a:ext cx="8229600" cy="4716463"/>
          </a:xfrm>
          <a:prstGeom prst="rect">
            <a:avLst/>
          </a:prstGeom>
          <a:noFill/>
          <a:ln w="9525">
            <a:noFill/>
          </a:ln>
        </p:spPr>
        <p:txBody>
          <a:bodyPr vert="horz" wrap="square" lIns="91440" tIns="45720" rIns="91440" bIns="45720" numCol="1" anchor="t" anchorCtr="0" compatLnSpc="1"/>
          <a:lstStyle>
            <a:lvl1pPr marL="292100" indent="-292100" algn="l" rtl="0" eaLnBrk="0" fontAlgn="base" hangingPunct="0">
              <a:lnSpc>
                <a:spcPct val="90000"/>
              </a:lnSpc>
              <a:spcBef>
                <a:spcPct val="20000"/>
              </a:spcBef>
              <a:spcAft>
                <a:spcPct val="20000"/>
              </a:spcAft>
              <a:buClr>
                <a:srgbClr val="0F55A6"/>
              </a:buClr>
              <a:buSzPct val="70000"/>
              <a:buFont typeface="Wingdings" panose="05000000000000000000" pitchFamily="2" charset="2"/>
              <a:buChar char="l"/>
              <a:defRPr sz="2800">
                <a:solidFill>
                  <a:schemeClr val="tx1"/>
                </a:solidFill>
                <a:latin typeface="+mn-lt"/>
                <a:ea typeface="+mn-ea"/>
                <a:cs typeface="+mn-cs"/>
              </a:defRPr>
            </a:lvl1pPr>
            <a:lvl2pPr marL="742950" indent="-285750" algn="l" rtl="0" eaLnBrk="0" fontAlgn="base" hangingPunct="0">
              <a:lnSpc>
                <a:spcPct val="80000"/>
              </a:lnSpc>
              <a:spcBef>
                <a:spcPct val="20000"/>
              </a:spcBef>
              <a:spcAft>
                <a:spcPct val="20000"/>
              </a:spcAft>
              <a:buClr>
                <a:srgbClr val="0F55A6"/>
              </a:buClr>
              <a:buSzPct val="70000"/>
              <a:buFont typeface="Wingdings" panose="05000000000000000000" pitchFamily="2" charset="2"/>
              <a:buChar char="n"/>
              <a:defRPr sz="2500">
                <a:solidFill>
                  <a:schemeClr val="tx1"/>
                </a:solidFill>
                <a:latin typeface="+mn-lt"/>
              </a:defRPr>
            </a:lvl2pPr>
            <a:lvl3pPr marL="1143000" indent="-228600" algn="l" rtl="0" eaLnBrk="0" fontAlgn="base" hangingPunct="0">
              <a:lnSpc>
                <a:spcPct val="80000"/>
              </a:lnSpc>
              <a:spcBef>
                <a:spcPct val="20000"/>
              </a:spcBef>
              <a:spcAft>
                <a:spcPct val="20000"/>
              </a:spcAft>
              <a:buClr>
                <a:srgbClr val="0F55A6"/>
              </a:buClr>
              <a:buFont typeface="Wingdings" panose="05000000000000000000" pitchFamily="2" charset="2"/>
              <a:buChar char="w"/>
              <a:defRPr sz="2100">
                <a:solidFill>
                  <a:schemeClr val="tx1"/>
                </a:solidFill>
                <a:latin typeface="+mn-lt"/>
              </a:defRPr>
            </a:lvl3pPr>
            <a:lvl4pPr marL="1600200" indent="-228600" algn="l" rtl="0" eaLnBrk="0" fontAlgn="base" hangingPunct="0">
              <a:lnSpc>
                <a:spcPct val="80000"/>
              </a:lnSpc>
              <a:spcBef>
                <a:spcPct val="20000"/>
              </a:spcBef>
              <a:spcAft>
                <a:spcPct val="20000"/>
              </a:spcAft>
              <a:buClr>
                <a:srgbClr val="0F55A6"/>
              </a:buClr>
              <a:buChar char="–"/>
              <a:defRPr sz="2000">
                <a:solidFill>
                  <a:schemeClr val="tx1"/>
                </a:solidFill>
                <a:latin typeface="+mn-lt"/>
              </a:defRPr>
            </a:lvl4pPr>
            <a:lvl5pPr marL="2057400" indent="-228600" algn="l" rtl="0" eaLnBrk="0" fontAlgn="base" hangingPunct="0">
              <a:lnSpc>
                <a:spcPct val="80000"/>
              </a:lnSpc>
              <a:spcBef>
                <a:spcPct val="20000"/>
              </a:spcBef>
              <a:spcAft>
                <a:spcPct val="20000"/>
              </a:spcAft>
              <a:buChar char="»"/>
              <a:defRPr sz="1500">
                <a:solidFill>
                  <a:schemeClr val="tx1"/>
                </a:solidFill>
                <a:latin typeface="+mn-lt"/>
              </a:defRPr>
            </a:lvl5pPr>
            <a:lvl6pPr marL="2514600" indent="-228600" algn="l" rtl="0" eaLnBrk="0" fontAlgn="base" hangingPunct="0">
              <a:lnSpc>
                <a:spcPct val="80000"/>
              </a:lnSpc>
              <a:spcBef>
                <a:spcPct val="20000"/>
              </a:spcBef>
              <a:spcAft>
                <a:spcPct val="20000"/>
              </a:spcAft>
              <a:buChar char="»"/>
              <a:defRPr sz="1500">
                <a:solidFill>
                  <a:schemeClr val="tx1"/>
                </a:solidFill>
                <a:latin typeface="+mn-lt"/>
              </a:defRPr>
            </a:lvl6pPr>
            <a:lvl7pPr marL="2971800" indent="-228600" algn="l" rtl="0" eaLnBrk="0" fontAlgn="base" hangingPunct="0">
              <a:lnSpc>
                <a:spcPct val="80000"/>
              </a:lnSpc>
              <a:spcBef>
                <a:spcPct val="20000"/>
              </a:spcBef>
              <a:spcAft>
                <a:spcPct val="20000"/>
              </a:spcAft>
              <a:buChar char="»"/>
              <a:defRPr sz="1500">
                <a:solidFill>
                  <a:schemeClr val="tx1"/>
                </a:solidFill>
                <a:latin typeface="+mn-lt"/>
              </a:defRPr>
            </a:lvl7pPr>
            <a:lvl8pPr marL="3429000" indent="-228600" algn="l" rtl="0" eaLnBrk="0" fontAlgn="base" hangingPunct="0">
              <a:lnSpc>
                <a:spcPct val="80000"/>
              </a:lnSpc>
              <a:spcBef>
                <a:spcPct val="20000"/>
              </a:spcBef>
              <a:spcAft>
                <a:spcPct val="20000"/>
              </a:spcAft>
              <a:buChar char="»"/>
              <a:defRPr sz="1500">
                <a:solidFill>
                  <a:schemeClr val="tx1"/>
                </a:solidFill>
                <a:latin typeface="+mn-lt"/>
              </a:defRPr>
            </a:lvl8pPr>
            <a:lvl9pPr marL="3886200" indent="-228600" algn="l" rtl="0" eaLnBrk="0" fontAlgn="base" hangingPunct="0">
              <a:lnSpc>
                <a:spcPct val="80000"/>
              </a:lnSpc>
              <a:spcBef>
                <a:spcPct val="20000"/>
              </a:spcBef>
              <a:spcAft>
                <a:spcPct val="20000"/>
              </a:spcAft>
              <a:buChar char="»"/>
              <a:defRPr sz="1500">
                <a:solidFill>
                  <a:schemeClr val="tx1"/>
                </a:solidFill>
                <a:latin typeface="+mn-lt"/>
              </a:defRPr>
            </a:lvl9pPr>
          </a:lstStyle>
          <a:p>
            <a:pPr>
              <a:buNone/>
            </a:pPr>
            <a:r>
              <a:rPr lang="en-US" altLang="zh-CN">
                <a:latin typeface="楷体_GB2312" panose="02010609030101010101" pitchFamily="1" charset="-122"/>
                <a:ea typeface="楷体_GB2312" panose="02010609030101010101" pitchFamily="1" charset="-122"/>
              </a:rPr>
              <a:t>6.1.2.2</a:t>
            </a:r>
            <a:r>
              <a:rPr lang="zh-CN" altLang="en-US" b="1" dirty="0">
                <a:ea typeface="楷体_GB2312" panose="02010609030101010101" pitchFamily="1" charset="-122"/>
              </a:rPr>
              <a:t>组别评定规则（螺柱焊、摩擦焊除外）</a:t>
            </a:r>
            <a:r>
              <a:rPr lang="zh-CN" altLang="en-US" dirty="0">
                <a:ea typeface="宋体" panose="02010600030101010101" pitchFamily="2" charset="-122"/>
              </a:rPr>
              <a:t> </a:t>
            </a:r>
            <a:endParaRPr lang="en-US" altLang="zh-CN">
              <a:latin typeface="楷体_GB2312" panose="02010609030101010101" pitchFamily="1" charset="-122"/>
              <a:ea typeface="楷体_GB2312" panose="02010609030101010101" pitchFamily="1" charset="-122"/>
            </a:endParaRPr>
          </a:p>
          <a:p>
            <a:pPr>
              <a:buNone/>
            </a:pPr>
            <a:r>
              <a:rPr lang="en-US" altLang="zh-CN">
                <a:latin typeface="楷体_GB2312" panose="02010609030101010101" pitchFamily="1" charset="-122"/>
                <a:ea typeface="楷体_GB2312" panose="02010609030101010101" pitchFamily="1" charset="-122"/>
              </a:rPr>
              <a:t>a)</a:t>
            </a:r>
            <a:r>
              <a:rPr lang="zh-CN" altLang="en-US" dirty="0">
                <a:latin typeface="楷体_GB2312" panose="02010609030101010101" pitchFamily="1" charset="-122"/>
                <a:ea typeface="楷体_GB2312" panose="02010609030101010101" pitchFamily="1" charset="-122"/>
              </a:rPr>
              <a:t> </a:t>
            </a:r>
            <a:r>
              <a:rPr lang="zh-CN" altLang="en-US" b="1" dirty="0">
                <a:solidFill>
                  <a:srgbClr val="F82F20"/>
                </a:solidFill>
                <a:latin typeface="楷体_GB2312" panose="02010609030101010101" pitchFamily="1" charset="-122"/>
                <a:ea typeface="楷体_GB2312" panose="02010609030101010101" pitchFamily="1" charset="-122"/>
              </a:rPr>
              <a:t>除下述规定外，母材组别号改变时，需要重新进行焊接工艺评定；（</a:t>
            </a:r>
            <a:r>
              <a:rPr lang="en-US" altLang="zh-CN" b="1">
                <a:solidFill>
                  <a:srgbClr val="F82F20"/>
                </a:solidFill>
                <a:latin typeface="楷体_GB2312" panose="02010609030101010101" pitchFamily="1" charset="-122"/>
                <a:ea typeface="楷体_GB2312" panose="02010609030101010101" pitchFamily="1" charset="-122"/>
              </a:rPr>
              <a:t>0452</a:t>
            </a:r>
            <a:r>
              <a:rPr lang="zh-CN" altLang="en-US" b="1" dirty="0">
                <a:solidFill>
                  <a:srgbClr val="F82F20"/>
                </a:solidFill>
                <a:latin typeface="楷体_GB2312" panose="02010609030101010101" pitchFamily="1" charset="-122"/>
                <a:ea typeface="楷体_GB2312" panose="02010609030101010101" pitchFamily="1" charset="-122"/>
              </a:rPr>
              <a:t>相同）</a:t>
            </a:r>
            <a:endParaRPr lang="zh-CN" altLang="en-US" b="1" dirty="0">
              <a:solidFill>
                <a:srgbClr val="F82F20"/>
              </a:solidFill>
              <a:latin typeface="楷体_GB2312" panose="02010609030101010101" pitchFamily="1" charset="-122"/>
              <a:ea typeface="楷体_GB2312" panose="02010609030101010101" pitchFamily="1" charset="-122"/>
            </a:endParaRPr>
          </a:p>
          <a:p>
            <a:pPr>
              <a:buNone/>
            </a:pPr>
            <a:r>
              <a:rPr lang="en-US" altLang="zh-CN">
                <a:latin typeface="楷体_GB2312" panose="02010609030101010101" pitchFamily="1" charset="-122"/>
                <a:ea typeface="楷体_GB2312" panose="02010609030101010101" pitchFamily="1" charset="-122"/>
              </a:rPr>
              <a:t>b)</a:t>
            </a:r>
            <a:r>
              <a:rPr lang="zh-CN" altLang="en-US" dirty="0">
                <a:latin typeface="楷体_GB2312" panose="02010609030101010101" pitchFamily="1" charset="-122"/>
                <a:ea typeface="楷体_GB2312" panose="02010609030101010101" pitchFamily="1" charset="-122"/>
              </a:rPr>
              <a:t> </a:t>
            </a:r>
            <a:r>
              <a:rPr lang="zh-CN" altLang="en-US" b="1" dirty="0">
                <a:solidFill>
                  <a:srgbClr val="F82F20"/>
                </a:solidFill>
                <a:latin typeface="楷体_GB2312" panose="02010609030101010101" pitchFamily="1" charset="-122"/>
                <a:ea typeface="楷体_GB2312" panose="02010609030101010101" pitchFamily="1" charset="-122"/>
              </a:rPr>
              <a:t>某一母材评定合格的焊接工艺，适用于同类别号同组别号的其他母材；（</a:t>
            </a:r>
            <a:r>
              <a:rPr lang="en-US" altLang="zh-CN" b="1">
                <a:solidFill>
                  <a:srgbClr val="F82F20"/>
                </a:solidFill>
                <a:latin typeface="楷体_GB2312" panose="02010609030101010101" pitchFamily="1" charset="-122"/>
                <a:ea typeface="楷体_GB2312" panose="02010609030101010101" pitchFamily="1" charset="-122"/>
              </a:rPr>
              <a:t>0452</a:t>
            </a:r>
            <a:r>
              <a:rPr lang="zh-CN" altLang="en-US" b="1" dirty="0">
                <a:solidFill>
                  <a:srgbClr val="F82F20"/>
                </a:solidFill>
                <a:latin typeface="楷体_GB2312" panose="02010609030101010101" pitchFamily="1" charset="-122"/>
                <a:ea typeface="楷体_GB2312" panose="02010609030101010101" pitchFamily="1" charset="-122"/>
              </a:rPr>
              <a:t>相同）</a:t>
            </a:r>
            <a:endParaRPr lang="zh-CN" altLang="en-US" b="1" dirty="0">
              <a:solidFill>
                <a:srgbClr val="F82F20"/>
              </a:solidFill>
              <a:latin typeface="楷体_GB2312" panose="02010609030101010101" pitchFamily="1" charset="-122"/>
              <a:ea typeface="楷体_GB2312" panose="02010609030101010101" pitchFamily="1" charset="-122"/>
            </a:endParaRPr>
          </a:p>
          <a:p>
            <a:pPr>
              <a:buNone/>
            </a:pPr>
            <a:r>
              <a:rPr lang="en-US" altLang="zh-CN">
                <a:latin typeface="楷体_GB2312" panose="02010609030101010101" pitchFamily="1" charset="-122"/>
                <a:ea typeface="楷体_GB2312" panose="02010609030101010101" pitchFamily="1" charset="-122"/>
              </a:rPr>
              <a:t>C)</a:t>
            </a:r>
            <a:r>
              <a:rPr lang="zh-CN" altLang="en-US" dirty="0">
                <a:latin typeface="楷体_GB2312" panose="02010609030101010101" pitchFamily="1" charset="-122"/>
                <a:ea typeface="楷体_GB2312" panose="02010609030101010101" pitchFamily="1" charset="-122"/>
              </a:rPr>
              <a:t> </a:t>
            </a:r>
            <a:r>
              <a:rPr lang="zh-CN" altLang="en-US" b="1" dirty="0">
                <a:solidFill>
                  <a:srgbClr val="F82F20"/>
                </a:solidFill>
                <a:latin typeface="楷体_GB2312" panose="02010609030101010101" pitchFamily="1" charset="-122"/>
                <a:ea typeface="楷体_GB2312" panose="02010609030101010101" pitchFamily="1" charset="-122"/>
              </a:rPr>
              <a:t>在同类别号中，高组别号母材评定合格的焊接工艺，适用于该高组别号母材与低组别号母材相焊；（</a:t>
            </a:r>
            <a:r>
              <a:rPr lang="en-US" altLang="zh-CN" b="1">
                <a:solidFill>
                  <a:srgbClr val="F82F20"/>
                </a:solidFill>
                <a:latin typeface="楷体_GB2312" panose="02010609030101010101" pitchFamily="1" charset="-122"/>
                <a:ea typeface="楷体_GB2312" panose="02010609030101010101" pitchFamily="1" charset="-122"/>
              </a:rPr>
              <a:t>0452</a:t>
            </a:r>
            <a:r>
              <a:rPr lang="zh-CN" altLang="en-US" b="1" dirty="0">
                <a:solidFill>
                  <a:srgbClr val="F82F20"/>
                </a:solidFill>
                <a:latin typeface="楷体_GB2312" panose="02010609030101010101" pitchFamily="1" charset="-122"/>
                <a:ea typeface="楷体_GB2312" panose="02010609030101010101" pitchFamily="1" charset="-122"/>
              </a:rPr>
              <a:t>相同）</a:t>
            </a:r>
            <a:endParaRPr lang="zh-CN" altLang="en-US" b="1" dirty="0">
              <a:solidFill>
                <a:srgbClr val="F82F20"/>
              </a:solidFill>
              <a:latin typeface="楷体_GB2312" panose="02010609030101010101" pitchFamily="1" charset="-122"/>
              <a:ea typeface="楷体_GB2312" panose="02010609030101010101" pitchFamily="1" charset="-122"/>
            </a:endParaRPr>
          </a:p>
          <a:p>
            <a:pPr>
              <a:buNone/>
            </a:pPr>
            <a:r>
              <a:rPr lang="en-US" altLang="zh-CN">
                <a:latin typeface="楷体_GB2312" panose="02010609030101010101" pitchFamily="1" charset="-122"/>
                <a:ea typeface="楷体_GB2312" panose="02010609030101010101" pitchFamily="1" charset="-122"/>
              </a:rPr>
              <a:t>d)</a:t>
            </a:r>
            <a:r>
              <a:rPr lang="zh-CN" altLang="en-US" dirty="0">
                <a:latin typeface="楷体_GB2312" panose="02010609030101010101" pitchFamily="1" charset="-122"/>
                <a:ea typeface="楷体_GB2312" panose="02010609030101010101" pitchFamily="1" charset="-122"/>
              </a:rPr>
              <a:t>组别号为</a:t>
            </a:r>
            <a:r>
              <a:rPr lang="en-US" altLang="zh-CN">
                <a:latin typeface="楷体_GB2312" panose="02010609030101010101" pitchFamily="1" charset="-122"/>
                <a:ea typeface="楷体_GB2312" panose="02010609030101010101" pitchFamily="1" charset="-122"/>
              </a:rPr>
              <a:t>Fe</a:t>
            </a:r>
            <a:r>
              <a:rPr lang="zh-CN" altLang="en-US" dirty="0">
                <a:latin typeface="楷体_GB2312" panose="02010609030101010101" pitchFamily="1" charset="-122"/>
                <a:ea typeface="楷体_GB2312" panose="02010609030101010101" pitchFamily="1" charset="-122"/>
              </a:rPr>
              <a:t>－</a:t>
            </a:r>
            <a:r>
              <a:rPr lang="en-US" altLang="zh-CN">
                <a:latin typeface="楷体_GB2312" panose="02010609030101010101" pitchFamily="1" charset="-122"/>
                <a:ea typeface="楷体_GB2312" panose="02010609030101010101" pitchFamily="1" charset="-122"/>
              </a:rPr>
              <a:t>1</a:t>
            </a:r>
            <a:r>
              <a:rPr lang="zh-CN" altLang="en-US" dirty="0">
                <a:latin typeface="楷体_GB2312" panose="02010609030101010101" pitchFamily="1" charset="-122"/>
                <a:ea typeface="楷体_GB2312" panose="02010609030101010101" pitchFamily="1" charset="-122"/>
              </a:rPr>
              <a:t>－</a:t>
            </a:r>
            <a:r>
              <a:rPr lang="en-US" altLang="zh-CN">
                <a:latin typeface="楷体_GB2312" panose="02010609030101010101" pitchFamily="1" charset="-122"/>
                <a:ea typeface="楷体_GB2312" panose="02010609030101010101" pitchFamily="1" charset="-122"/>
              </a:rPr>
              <a:t>2</a:t>
            </a:r>
            <a:r>
              <a:rPr lang="zh-CN" altLang="en-US" dirty="0">
                <a:latin typeface="楷体_GB2312" panose="02010609030101010101" pitchFamily="1" charset="-122"/>
                <a:ea typeface="楷体_GB2312" panose="02010609030101010101" pitchFamily="1" charset="-122"/>
              </a:rPr>
              <a:t>的母材评定合格的焊接工艺，适用于组别号为</a:t>
            </a:r>
            <a:r>
              <a:rPr lang="en-US" altLang="zh-CN">
                <a:latin typeface="楷体_GB2312" panose="02010609030101010101" pitchFamily="1" charset="-122"/>
                <a:ea typeface="楷体_GB2312" panose="02010609030101010101" pitchFamily="1" charset="-122"/>
              </a:rPr>
              <a:t>Fe</a:t>
            </a:r>
            <a:r>
              <a:rPr lang="zh-CN" altLang="en-US" dirty="0">
                <a:latin typeface="楷体_GB2312" panose="02010609030101010101" pitchFamily="1" charset="-122"/>
                <a:ea typeface="楷体_GB2312" panose="02010609030101010101" pitchFamily="1" charset="-122"/>
              </a:rPr>
              <a:t>－</a:t>
            </a:r>
            <a:r>
              <a:rPr lang="en-US" altLang="zh-CN">
                <a:latin typeface="楷体_GB2312" panose="02010609030101010101" pitchFamily="1" charset="-122"/>
                <a:ea typeface="楷体_GB2312" panose="02010609030101010101" pitchFamily="1" charset="-122"/>
              </a:rPr>
              <a:t>1</a:t>
            </a:r>
            <a:r>
              <a:rPr lang="zh-CN" altLang="en-US" dirty="0">
                <a:latin typeface="楷体_GB2312" panose="02010609030101010101" pitchFamily="1" charset="-122"/>
                <a:ea typeface="楷体_GB2312" panose="02010609030101010101" pitchFamily="1" charset="-122"/>
              </a:rPr>
              <a:t>－</a:t>
            </a:r>
            <a:r>
              <a:rPr lang="en-US" altLang="zh-CN">
                <a:latin typeface="楷体_GB2312" panose="02010609030101010101" pitchFamily="1" charset="-122"/>
                <a:ea typeface="楷体_GB2312" panose="02010609030101010101" pitchFamily="1" charset="-122"/>
              </a:rPr>
              <a:t>1</a:t>
            </a:r>
            <a:r>
              <a:rPr lang="zh-CN" altLang="en-US" dirty="0">
                <a:latin typeface="楷体_GB2312" panose="02010609030101010101" pitchFamily="1" charset="-122"/>
                <a:ea typeface="楷体_GB2312" panose="02010609030101010101" pitchFamily="1" charset="-122"/>
              </a:rPr>
              <a:t>的母材。　　　</a:t>
            </a:r>
            <a:endParaRPr lang="zh-CN" altLang="en-US" dirty="0">
              <a:ea typeface="宋体" panose="02010600030101010101" pitchFamily="2" charset="-122"/>
            </a:endParaRPr>
          </a:p>
        </p:txBody>
      </p:sp>
    </p:spTree>
  </p:cSld>
  <p:clrMapOvr>
    <a:masterClrMapping/>
  </p:clrMapOvr>
  <p:transition advClick="0">
    <p:random/>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4400" y="1362710"/>
            <a:ext cx="7505065" cy="3538220"/>
          </a:xfrm>
          <a:prstGeom prst="rect">
            <a:avLst/>
          </a:prstGeom>
          <a:noFill/>
        </p:spPr>
        <p:txBody>
          <a:bodyPr wrap="square" rtlCol="0" anchor="t">
            <a:spAutoFit/>
          </a:bodyPr>
          <a:p>
            <a:r>
              <a:rPr lang="zh-CN" altLang="en-US"/>
              <a:t>6. 0. 3公称尺寸大于或等于600mm的工业金属管道，宜在焊缝内侧进行根部封底焊。下列工业金属管道的焊缝底层应采用氩弧焊或能保证底部焊接质量的其他焊接方法:</a:t>
            </a:r>
            <a:endParaRPr lang="zh-CN" altLang="en-US"/>
          </a:p>
          <a:p>
            <a:r>
              <a:rPr lang="zh-CN" altLang="en-US"/>
              <a:t>    </a:t>
            </a:r>
            <a:r>
              <a:rPr lang="zh-CN" altLang="en-US">
                <a:solidFill>
                  <a:srgbClr val="FF0000"/>
                </a:solidFill>
              </a:rPr>
              <a:t>1公称尺寸小于600mm，且设计压力大于或等于</a:t>
            </a:r>
            <a:r>
              <a:rPr lang="en-US" altLang="zh-CN">
                <a:solidFill>
                  <a:srgbClr val="FF0000"/>
                </a:solidFill>
              </a:rPr>
              <a:t>10</a:t>
            </a:r>
            <a:r>
              <a:rPr lang="zh-CN" altLang="en-US">
                <a:solidFill>
                  <a:srgbClr val="FF0000"/>
                </a:solidFill>
              </a:rPr>
              <a:t>MPa、或设计温度低于一20℃的管道。</a:t>
            </a:r>
            <a:endParaRPr lang="zh-CN" altLang="en-US">
              <a:solidFill>
                <a:srgbClr val="FF0000"/>
              </a:solidFill>
            </a:endParaRPr>
          </a:p>
          <a:p>
            <a:r>
              <a:rPr lang="zh-CN" altLang="en-US">
                <a:solidFill>
                  <a:srgbClr val="FF0000"/>
                </a:solidFill>
              </a:rPr>
              <a:t>    2对内部清洁度要求较高及焊接后不易清理的管道。</a:t>
            </a:r>
            <a:endParaRPr lang="zh-CN" altLang="en-US">
              <a:solidFill>
                <a:srgbClr val="FF0000"/>
              </a:solidFill>
            </a:endParaRPr>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1235" y="1189355"/>
            <a:ext cx="7668895" cy="2245360"/>
          </a:xfrm>
          <a:prstGeom prst="rect">
            <a:avLst/>
          </a:prstGeom>
          <a:noFill/>
        </p:spPr>
        <p:txBody>
          <a:bodyPr wrap="square" rtlCol="0" anchor="t">
            <a:spAutoFit/>
          </a:bodyPr>
          <a:p>
            <a:r>
              <a:rPr lang="zh-CN" altLang="en-US"/>
              <a:t>6. 0.10.工业金属管道及管道组成件的焊后热处理应符合设计文件的规定。当设计文件无规定时，应按表6. 0. 10-1的规定执行。焊后热处理的厚度应为焊接接头处较厚组成件的壁厚，且应符合下列规定:</a:t>
            </a:r>
            <a:endParaRPr lang="zh-CN" altLang="en-US"/>
          </a:p>
        </p:txBody>
      </p:sp>
      <p:pic>
        <p:nvPicPr>
          <p:cNvPr id="3" name="图片 2"/>
          <p:cNvPicPr>
            <a:picLocks noChangeAspect="1"/>
          </p:cNvPicPr>
          <p:nvPr/>
        </p:nvPicPr>
        <p:blipFill>
          <a:blip r:embed="rId1"/>
          <a:stretch>
            <a:fillRect/>
          </a:stretch>
        </p:blipFill>
        <p:spPr>
          <a:xfrm>
            <a:off x="1163955" y="3890010"/>
            <a:ext cx="7240905" cy="1887855"/>
          </a:xfrm>
          <a:prstGeom prst="rect">
            <a:avLst/>
          </a:prstGeom>
        </p:spPr>
      </p:pic>
    </p:spTree>
  </p:cSld>
  <p:clrMapOvr>
    <a:masterClrMapping/>
  </p:clrMapOvr>
  <p:transition advClick="0">
    <p:random/>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81380" y="1445895"/>
            <a:ext cx="7120255" cy="4220210"/>
          </a:xfrm>
          <a:prstGeom prst="rect">
            <a:avLst/>
          </a:prstGeom>
        </p:spPr>
      </p:pic>
    </p:spTree>
  </p:cSld>
  <p:clrMapOvr>
    <a:masterClrMapping/>
  </p:clrMapOvr>
  <p:transition advClick="0">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30300" y="657860"/>
            <a:ext cx="6188710" cy="521970"/>
          </a:xfrm>
          <a:prstGeom prst="rect">
            <a:avLst/>
          </a:prstGeom>
          <a:noFill/>
          <a:ln w="9525">
            <a:noFill/>
          </a:ln>
        </p:spPr>
        <p:txBody>
          <a:bodyPr wrap="square">
            <a:spAutoFit/>
          </a:bodyPr>
          <a:p>
            <a:pPr marL="0" indent="0"/>
            <a:r>
              <a:rPr lang="en-US" altLang="zh-CN" b="1">
                <a:latin typeface="Arial" panose="020B0604020202020204" pitchFamily="34" charset="0"/>
                <a:ea typeface="黑体" panose="02010609060101010101" pitchFamily="49" charset="-122"/>
              </a:rPr>
              <a:t>1.2 </a:t>
            </a:r>
            <a:r>
              <a:rPr lang="zh-CN" altLang="en-US" b="1">
                <a:latin typeface="Arial" panose="020B0604020202020204" pitchFamily="34" charset="0"/>
                <a:ea typeface="黑体" panose="02010609060101010101" pitchFamily="49" charset="-122"/>
              </a:rPr>
              <a:t>压力管道法规标准体系</a:t>
            </a:r>
            <a:endParaRPr lang="zh-CN" altLang="en-US" b="1">
              <a:latin typeface="Arial" panose="020B0604020202020204" pitchFamily="34" charset="0"/>
              <a:ea typeface="黑体" panose="02010609060101010101" pitchFamily="49" charset="-122"/>
            </a:endParaRPr>
          </a:p>
        </p:txBody>
      </p:sp>
      <p:sp>
        <p:nvSpPr>
          <p:cNvPr id="2" name="文本框 1"/>
          <p:cNvSpPr txBox="1"/>
          <p:nvPr/>
        </p:nvSpPr>
        <p:spPr>
          <a:xfrm>
            <a:off x="934720" y="1312545"/>
            <a:ext cx="8311515" cy="4154170"/>
          </a:xfrm>
          <a:prstGeom prst="rect">
            <a:avLst/>
          </a:prstGeom>
          <a:noFill/>
          <a:ln w="9525">
            <a:noFill/>
          </a:ln>
        </p:spPr>
        <p:txBody>
          <a:bodyPr wrap="square">
            <a:spAutoFit/>
          </a:bodyPr>
          <a:p>
            <a:pPr marL="342900" indent="-342900">
              <a:lnSpc>
                <a:spcPct val="120000"/>
              </a:lnSpc>
              <a:buFont typeface="Arial" panose="020B0604020202020204" pitchFamily="34" charset="0"/>
              <a:buChar char="•"/>
            </a:pPr>
            <a:r>
              <a:rPr lang="zh-CN" sz="2000" b="0">
                <a:latin typeface="Calibri" panose="020F0502020204030204" charset="0"/>
              </a:rPr>
              <a:t>全国锅炉压力容器标准化技术委员会压力管道分技术委员会</a:t>
            </a:r>
            <a:endParaRPr lang="zh-CN" sz="2000" b="0">
              <a:latin typeface="Calibri" panose="020F0502020204030204" charset="0"/>
            </a:endParaRPr>
          </a:p>
          <a:p>
            <a:pPr marL="342900" indent="-342900">
              <a:lnSpc>
                <a:spcPct val="120000"/>
              </a:lnSpc>
              <a:buFont typeface="Arial" panose="020B0604020202020204" pitchFamily="34" charset="0"/>
              <a:buChar char="•"/>
            </a:pPr>
            <a:r>
              <a:rPr lang="zh-CN" sz="2000" b="0">
                <a:latin typeface="Calibri" panose="020F0502020204030204" charset="0"/>
              </a:rPr>
              <a:t>住房和城乡建设部城镇燃气标准化技术委员会 </a:t>
            </a:r>
            <a:endParaRPr lang="zh-CN" sz="2000" b="0">
              <a:latin typeface="Calibri" panose="020F0502020204030204" charset="0"/>
            </a:endParaRPr>
          </a:p>
          <a:p>
            <a:pPr marL="342900" indent="-342900">
              <a:lnSpc>
                <a:spcPct val="120000"/>
              </a:lnSpc>
              <a:buFont typeface="Arial" panose="020B0604020202020204" pitchFamily="34" charset="0"/>
              <a:buChar char="•"/>
            </a:pPr>
            <a:r>
              <a:rPr lang="zh-CN" sz="2000" b="0">
                <a:latin typeface="Calibri" panose="020F0502020204030204" charset="0"/>
              </a:rPr>
              <a:t>全国管路附件标准化技术委员会</a:t>
            </a:r>
            <a:endParaRPr lang="zh-CN" sz="2000" b="0">
              <a:latin typeface="Calibri" panose="020F0502020204030204" charset="0"/>
            </a:endParaRPr>
          </a:p>
          <a:p>
            <a:pPr marL="342900" indent="-342900">
              <a:lnSpc>
                <a:spcPct val="120000"/>
              </a:lnSpc>
              <a:buFont typeface="Arial" panose="020B0604020202020204" pitchFamily="34" charset="0"/>
              <a:buChar char="•"/>
            </a:pPr>
            <a:r>
              <a:rPr lang="zh-CN" sz="2000" b="0">
                <a:latin typeface="Calibri" panose="020F0502020204030204" charset="0"/>
              </a:rPr>
              <a:t>全国石油天然气标准化技术委员会</a:t>
            </a:r>
            <a:endParaRPr lang="zh-CN" sz="2000" b="0">
              <a:latin typeface="Calibri" panose="020F0502020204030204" charset="0"/>
            </a:endParaRPr>
          </a:p>
          <a:p>
            <a:pPr marL="342900" indent="-342900">
              <a:lnSpc>
                <a:spcPct val="120000"/>
              </a:lnSpc>
              <a:buFont typeface="Arial" panose="020B0604020202020204" pitchFamily="34" charset="0"/>
              <a:buChar char="•"/>
            </a:pPr>
            <a:r>
              <a:rPr lang="zh-CN" sz="2000" b="0">
                <a:latin typeface="Calibri" panose="020F0502020204030204" charset="0"/>
              </a:rPr>
              <a:t>全国石油工程建设专业标准化委员会标准化技术委员会</a:t>
            </a:r>
            <a:endParaRPr lang="zh-CN" sz="2000" b="0">
              <a:latin typeface="Calibri" panose="020F0502020204030204" charset="0"/>
            </a:endParaRPr>
          </a:p>
          <a:p>
            <a:pPr marL="342900" indent="-342900">
              <a:lnSpc>
                <a:spcPct val="120000"/>
              </a:lnSpc>
              <a:buFont typeface="Arial" panose="020B0604020202020204" pitchFamily="34" charset="0"/>
              <a:buChar char="•"/>
            </a:pPr>
            <a:r>
              <a:rPr lang="zh-CN" sz="2000" b="0">
                <a:latin typeface="Calibri" panose="020F0502020204030204" charset="0"/>
              </a:rPr>
              <a:t>全国防腐蚀标准化技术委员会</a:t>
            </a:r>
            <a:endParaRPr lang="zh-CN" sz="2000" b="0">
              <a:latin typeface="Calibri" panose="020F0502020204030204" charset="0"/>
            </a:endParaRPr>
          </a:p>
          <a:p>
            <a:pPr marL="342900" indent="-342900">
              <a:lnSpc>
                <a:spcPct val="120000"/>
              </a:lnSpc>
              <a:buFont typeface="Arial" panose="020B0604020202020204" pitchFamily="34" charset="0"/>
              <a:buChar char="•"/>
            </a:pPr>
            <a:r>
              <a:rPr lang="zh-CN" sz="2000" b="0">
                <a:latin typeface="Calibri" panose="020F0502020204030204" charset="0"/>
              </a:rPr>
              <a:t>全国阀门标准化技术委员会</a:t>
            </a:r>
            <a:endParaRPr lang="zh-CN" sz="2000" b="0">
              <a:latin typeface="Calibri" panose="020F0502020204030204" charset="0"/>
            </a:endParaRPr>
          </a:p>
          <a:p>
            <a:pPr marL="342900" indent="-342900">
              <a:lnSpc>
                <a:spcPct val="120000"/>
              </a:lnSpc>
              <a:buFont typeface="Arial" panose="020B0604020202020204" pitchFamily="34" charset="0"/>
              <a:buChar char="•"/>
            </a:pPr>
            <a:r>
              <a:rPr lang="zh-CN" sz="2000" b="0">
                <a:latin typeface="Calibri" panose="020F0502020204030204" charset="0"/>
              </a:rPr>
              <a:t>全国塑料制品标准化技术委员会塑料管材、管件及阀门分技术委员会</a:t>
            </a:r>
            <a:endParaRPr lang="zh-CN" sz="2000" b="0">
              <a:latin typeface="Calibri" panose="020F0502020204030204" charset="0"/>
            </a:endParaRPr>
          </a:p>
          <a:p>
            <a:pPr marL="342900" indent="-342900">
              <a:lnSpc>
                <a:spcPct val="120000"/>
              </a:lnSpc>
              <a:buFont typeface="Arial" panose="020B0604020202020204" pitchFamily="34" charset="0"/>
              <a:buChar char="•"/>
            </a:pPr>
            <a:r>
              <a:rPr lang="zh-CN" sz="2000" b="0">
                <a:latin typeface="Calibri" panose="020F0502020204030204" charset="0"/>
              </a:rPr>
              <a:t>全国钢标准化技术委员会钢管分技术委员会</a:t>
            </a:r>
            <a:endParaRPr lang="zh-CN" sz="2000" b="0">
              <a:latin typeface="Calibri" panose="020F0502020204030204" charset="0"/>
            </a:endParaRPr>
          </a:p>
          <a:p>
            <a:pPr marL="342900" indent="-342900">
              <a:lnSpc>
                <a:spcPct val="120000"/>
              </a:lnSpc>
              <a:buFont typeface="Arial" panose="020B0604020202020204" pitchFamily="34" charset="0"/>
              <a:buChar char="•"/>
            </a:pPr>
            <a:r>
              <a:rPr lang="zh-CN" sz="2000" b="0">
                <a:latin typeface="Calibri" panose="020F0502020204030204" charset="0"/>
              </a:rPr>
              <a:t>全国填料与静密封标准化技术委员会</a:t>
            </a:r>
            <a:endParaRPr lang="zh-CN" sz="2000" b="0">
              <a:latin typeface="Calibri" panose="020F0502020204030204" charset="0"/>
            </a:endParaRPr>
          </a:p>
          <a:p>
            <a:pPr marL="342900" indent="-342900">
              <a:lnSpc>
                <a:spcPct val="120000"/>
              </a:lnSpc>
              <a:buFont typeface="Arial" panose="020B0604020202020204" pitchFamily="34" charset="0"/>
              <a:buChar char="•"/>
            </a:pPr>
            <a:r>
              <a:rPr lang="zh-CN" sz="2000" b="0">
                <a:latin typeface="Calibri" panose="020F0502020204030204" charset="0"/>
              </a:rPr>
              <a:t>全国工业玻璃和特种玻璃标准化技术委员会</a:t>
            </a:r>
            <a:endParaRPr lang="zh-CN" sz="2000" b="0">
              <a:latin typeface="Calibri" panose="020F0502020204030204" charset="0"/>
            </a:endParaRPr>
          </a:p>
        </p:txBody>
      </p:sp>
      <p:sp>
        <p:nvSpPr>
          <p:cNvPr id="3" name="文本框 2"/>
          <p:cNvSpPr txBox="1"/>
          <p:nvPr/>
        </p:nvSpPr>
        <p:spPr>
          <a:xfrm>
            <a:off x="934720" y="5575935"/>
            <a:ext cx="7656195" cy="1014730"/>
          </a:xfrm>
          <a:prstGeom prst="rect">
            <a:avLst/>
          </a:prstGeom>
          <a:noFill/>
          <a:ln w="9525">
            <a:noFill/>
          </a:ln>
        </p:spPr>
        <p:txBody>
          <a:bodyPr wrap="square">
            <a:spAutoFit/>
          </a:bodyPr>
          <a:p>
            <a:pPr marL="342900" indent="-342900">
              <a:lnSpc>
                <a:spcPct val="100000"/>
              </a:lnSpc>
              <a:buFont typeface="Wingdings" panose="05000000000000000000" charset="0"/>
              <a:buChar char="p"/>
            </a:pPr>
            <a:r>
              <a:rPr lang="en-US" altLang="zh-CN" sz="2000" b="0">
                <a:latin typeface="Calibri" panose="020F0502020204030204" charset="0"/>
              </a:rPr>
              <a:t>  SY  </a:t>
            </a:r>
            <a:r>
              <a:rPr lang="zh-CN" altLang="en-US" sz="2000" b="0">
                <a:latin typeface="Calibri" panose="020F0502020204030204" charset="0"/>
              </a:rPr>
              <a:t>石油天然气；  </a:t>
            </a:r>
            <a:r>
              <a:rPr lang="en-US" altLang="zh-CN" sz="2000" b="0">
                <a:latin typeface="Calibri" panose="020F0502020204030204" charset="0"/>
              </a:rPr>
              <a:t>NB  </a:t>
            </a:r>
            <a:r>
              <a:rPr lang="zh-CN" altLang="en-US" sz="2000" b="0">
                <a:latin typeface="Calibri" panose="020F0502020204030204" charset="0"/>
              </a:rPr>
              <a:t>能源；  </a:t>
            </a:r>
            <a:r>
              <a:rPr lang="en-US" altLang="zh-CN" sz="2000" b="0">
                <a:latin typeface="Calibri" panose="020F0502020204030204" charset="0"/>
              </a:rPr>
              <a:t>CJ  </a:t>
            </a:r>
            <a:r>
              <a:rPr lang="zh-CN" altLang="en-US" sz="2000" b="0">
                <a:latin typeface="Calibri" panose="020F0502020204030204" charset="0"/>
              </a:rPr>
              <a:t>城镇建设；  </a:t>
            </a:r>
            <a:r>
              <a:rPr lang="en-US" altLang="zh-CN" sz="2000" b="0">
                <a:latin typeface="Calibri" panose="020F0502020204030204" charset="0"/>
              </a:rPr>
              <a:t>HG  </a:t>
            </a:r>
            <a:r>
              <a:rPr lang="zh-CN" altLang="en-US" sz="2000" b="0">
                <a:latin typeface="Calibri" panose="020F0502020204030204" charset="0"/>
              </a:rPr>
              <a:t>化工；</a:t>
            </a:r>
            <a:endParaRPr lang="zh-CN" altLang="en-US" sz="2000" b="0">
              <a:latin typeface="Calibri" panose="020F0502020204030204" charset="0"/>
            </a:endParaRPr>
          </a:p>
          <a:p>
            <a:pPr>
              <a:lnSpc>
                <a:spcPct val="100000"/>
              </a:lnSpc>
              <a:buFont typeface="Wingdings" panose="05000000000000000000" charset="0"/>
            </a:pPr>
            <a:r>
              <a:rPr lang="en-US" altLang="zh-CN" sz="2000" b="0">
                <a:latin typeface="Calibri" panose="020F0502020204030204" charset="0"/>
              </a:rPr>
              <a:t>        SH  </a:t>
            </a:r>
            <a:r>
              <a:rPr lang="zh-CN" altLang="en-US" sz="2000" b="0">
                <a:latin typeface="Calibri" panose="020F0502020204030204" charset="0"/>
              </a:rPr>
              <a:t>石油化工；      </a:t>
            </a:r>
            <a:r>
              <a:rPr lang="en-US" altLang="zh-CN" sz="2000" b="0">
                <a:latin typeface="Calibri" panose="020F0502020204030204" charset="0"/>
              </a:rPr>
              <a:t>JB   </a:t>
            </a:r>
            <a:r>
              <a:rPr lang="zh-CN" altLang="en-US" sz="2000" b="0">
                <a:latin typeface="Calibri" panose="020F0502020204030204" charset="0"/>
              </a:rPr>
              <a:t>机械；  </a:t>
            </a:r>
            <a:r>
              <a:rPr lang="en-US" altLang="zh-CN" sz="2000" b="0">
                <a:latin typeface="Calibri" panose="020F0502020204030204" charset="0"/>
              </a:rPr>
              <a:t>AQ  </a:t>
            </a:r>
            <a:r>
              <a:rPr lang="zh-CN" altLang="en-US" sz="2000" b="0">
                <a:latin typeface="Calibri" panose="020F0502020204030204" charset="0"/>
              </a:rPr>
              <a:t>安全生产</a:t>
            </a:r>
            <a:endParaRPr lang="zh-CN" altLang="en-US" sz="2000" b="0">
              <a:latin typeface="Calibri" panose="020F0502020204030204" charset="0"/>
            </a:endParaRPr>
          </a:p>
          <a:p>
            <a:pPr marL="342900" indent="-342900">
              <a:lnSpc>
                <a:spcPct val="100000"/>
              </a:lnSpc>
              <a:buFont typeface="Arial" panose="020B0604020202020204" pitchFamily="34" charset="0"/>
            </a:pPr>
            <a:endParaRPr lang="zh-CN" sz="2000" b="0">
              <a:latin typeface="Calibri" panose="020F0502020204030204" charset="0"/>
            </a:endParaRPr>
          </a:p>
        </p:txBody>
      </p:sp>
    </p:spTree>
  </p:cSld>
  <p:clrMapOvr>
    <a:masterClrMapping/>
  </p:clrMapOvr>
  <p:transition advClick="0">
    <p:random/>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96595" y="1324610"/>
            <a:ext cx="7370445" cy="2590165"/>
          </a:xfrm>
          <a:prstGeom prst="rect">
            <a:avLst/>
          </a:prstGeom>
        </p:spPr>
      </p:pic>
      <p:pic>
        <p:nvPicPr>
          <p:cNvPr id="3" name="图片 2"/>
          <p:cNvPicPr>
            <a:picLocks noChangeAspect="1"/>
          </p:cNvPicPr>
          <p:nvPr/>
        </p:nvPicPr>
        <p:blipFill>
          <a:blip r:embed="rId2"/>
          <a:stretch>
            <a:fillRect/>
          </a:stretch>
        </p:blipFill>
        <p:spPr>
          <a:xfrm>
            <a:off x="892810" y="3965575"/>
            <a:ext cx="7416165" cy="2017395"/>
          </a:xfrm>
          <a:prstGeom prst="rect">
            <a:avLst/>
          </a:prstGeom>
        </p:spPr>
      </p:pic>
    </p:spTree>
  </p:cSld>
  <p:clrMapOvr>
    <a:masterClrMapping/>
  </p:clrMapOvr>
  <p:transition advClick="0">
    <p:random/>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70280" y="1217930"/>
            <a:ext cx="7677150" cy="5262245"/>
          </a:xfrm>
          <a:prstGeom prst="rect">
            <a:avLst/>
          </a:prstGeom>
          <a:noFill/>
        </p:spPr>
        <p:txBody>
          <a:bodyPr wrap="square" rtlCol="0" anchor="t">
            <a:spAutoFit/>
          </a:bodyPr>
          <a:p>
            <a:r>
              <a:rPr lang="zh-CN" altLang="en-US"/>
              <a:t>7管道安装</a:t>
            </a:r>
            <a:endParaRPr lang="zh-CN" altLang="en-US"/>
          </a:p>
          <a:p>
            <a:r>
              <a:rPr lang="zh-CN" altLang="en-US"/>
              <a:t>7. 1一般规定</a:t>
            </a:r>
            <a:endParaRPr lang="zh-CN" altLang="en-US"/>
          </a:p>
          <a:p>
            <a:r>
              <a:rPr lang="zh-CN" altLang="en-US"/>
              <a:t>7.1.1工业金属管道安装前应具备下列条件:</a:t>
            </a:r>
            <a:endParaRPr lang="zh-CN" altLang="en-US"/>
          </a:p>
          <a:p>
            <a:r>
              <a:rPr lang="zh-CN" altLang="en-US"/>
              <a:t>    1与管道有关的土建工程已检验合格，满足安装要求，并已办理交接手续。</a:t>
            </a:r>
            <a:endParaRPr lang="zh-CN" altLang="en-US"/>
          </a:p>
          <a:p>
            <a:r>
              <a:rPr lang="zh-CN" altLang="en-US"/>
              <a:t>    2与管道连接的设备已找正合格，固定完毕。</a:t>
            </a:r>
            <a:endParaRPr lang="zh-CN" altLang="en-US"/>
          </a:p>
          <a:p>
            <a:r>
              <a:rPr lang="zh-CN" altLang="en-US"/>
              <a:t>    3管道组成件及管道支承件等已检验合格。</a:t>
            </a:r>
            <a:endParaRPr lang="zh-CN" altLang="en-US"/>
          </a:p>
          <a:p>
            <a:r>
              <a:rPr lang="zh-CN" altLang="en-US"/>
              <a:t>    4管子、管件、阀门等内部已清理干净、无杂物。对管内有特殊要求的管道，其质量已符合设计文件的规定。</a:t>
            </a:r>
            <a:endParaRPr lang="zh-CN" altLang="en-US"/>
          </a:p>
          <a:p>
            <a:r>
              <a:rPr lang="zh-CN" altLang="en-US"/>
              <a:t>    5在管道安装前应进行的脱脂、内部防腐或衬里等有关工序已进行完毕。</a:t>
            </a:r>
            <a:endParaRPr lang="zh-CN" altLang="en-US"/>
          </a:p>
        </p:txBody>
      </p:sp>
    </p:spTree>
  </p:cSld>
  <p:clrMapOvr>
    <a:masterClrMapping/>
  </p:clrMapOvr>
  <p:transition advClick="0">
    <p:random/>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17600" y="1268095"/>
            <a:ext cx="6553200" cy="2245360"/>
          </a:xfrm>
          <a:prstGeom prst="rect">
            <a:avLst/>
          </a:prstGeom>
          <a:noFill/>
        </p:spPr>
        <p:txBody>
          <a:bodyPr wrap="square" rtlCol="0" anchor="t">
            <a:spAutoFit/>
          </a:bodyPr>
          <a:p>
            <a:r>
              <a:rPr lang="zh-CN" altLang="en-US"/>
              <a:t>7.1.2 工业金属管道的坡度、坡向及</a:t>
            </a:r>
            <a:r>
              <a:rPr lang="zh-CN" altLang="en-US">
                <a:solidFill>
                  <a:srgbClr val="FF0000"/>
                </a:solidFill>
              </a:rPr>
              <a:t>管道组成件的安装方向</a:t>
            </a:r>
            <a:r>
              <a:rPr lang="zh-CN" altLang="en-US"/>
              <a:t>应符合设计规定。</a:t>
            </a:r>
            <a:endParaRPr lang="zh-CN" altLang="en-US"/>
          </a:p>
          <a:p>
            <a:r>
              <a:rPr lang="zh-CN" altLang="en-US"/>
              <a:t>7. 1. 3法兰、焊缝及其他连接件的设置应便于检修，并不得紧贴墙壁、楼板或管架。</a:t>
            </a:r>
            <a:endParaRPr lang="zh-CN" altLang="en-US"/>
          </a:p>
        </p:txBody>
      </p:sp>
    </p:spTree>
  </p:cSld>
  <p:clrMapOvr>
    <a:masterClrMapping/>
  </p:clrMapOvr>
  <p:transition advClick="0">
    <p:random/>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4700" y="1466850"/>
            <a:ext cx="7594600" cy="4399915"/>
          </a:xfrm>
          <a:prstGeom prst="rect">
            <a:avLst/>
          </a:prstGeom>
          <a:noFill/>
        </p:spPr>
        <p:txBody>
          <a:bodyPr wrap="square" rtlCol="0" anchor="t">
            <a:spAutoFit/>
          </a:bodyPr>
          <a:p>
            <a:r>
              <a:rPr lang="en-US" altLang="zh-CN"/>
              <a:t>7.1.5 </a:t>
            </a:r>
            <a:r>
              <a:rPr lang="zh-CN" altLang="en-US"/>
              <a:t>当工业金属管道穿越道路、墙体、楼板或构筑物时，</a:t>
            </a:r>
            <a:r>
              <a:rPr lang="zh-CN" altLang="en-US">
                <a:solidFill>
                  <a:srgbClr val="FF0000"/>
                </a:solidFill>
              </a:rPr>
              <a:t>应加设套管或砌筑涵洞</a:t>
            </a:r>
            <a:r>
              <a:rPr lang="zh-CN" altLang="en-US"/>
              <a:t>进行保护，应符合设计文件和国家现行有关标准的规定，并应符合下列规定:</a:t>
            </a:r>
            <a:endParaRPr lang="zh-CN" altLang="en-US"/>
          </a:p>
          <a:p>
            <a:r>
              <a:rPr lang="zh-CN" altLang="en-US"/>
              <a:t>    1管道焊缝不应设置在套管内。</a:t>
            </a:r>
            <a:endParaRPr lang="zh-CN" altLang="en-US"/>
          </a:p>
          <a:p>
            <a:r>
              <a:rPr lang="zh-CN" altLang="en-US"/>
              <a:t>    2穿过墙体的套管长度不得小于墙体厚度。</a:t>
            </a:r>
            <a:endParaRPr lang="zh-CN" altLang="en-US"/>
          </a:p>
          <a:p>
            <a:r>
              <a:rPr lang="zh-CN" altLang="en-US"/>
              <a:t>    3穿过楼板的套管应高出楼面50mmo</a:t>
            </a:r>
            <a:endParaRPr lang="zh-CN" altLang="en-US"/>
          </a:p>
          <a:p>
            <a:r>
              <a:rPr lang="zh-CN" altLang="en-US"/>
              <a:t>    4穿过屋面的管道应设置防水肩和防雨帽。</a:t>
            </a:r>
            <a:endParaRPr lang="zh-CN" altLang="en-US"/>
          </a:p>
          <a:p>
            <a:r>
              <a:rPr lang="zh-CN" altLang="en-US"/>
              <a:t>   </a:t>
            </a:r>
            <a:r>
              <a:rPr lang="en-US" altLang="zh-CN"/>
              <a:t>5</a:t>
            </a:r>
            <a:r>
              <a:rPr lang="zh-CN" altLang="en-US"/>
              <a:t>管道与套管之间应填塞对管道无害的不燃材料。</a:t>
            </a:r>
            <a:endParaRPr lang="zh-CN" altLang="en-US"/>
          </a:p>
        </p:txBody>
      </p:sp>
    </p:spTree>
  </p:cSld>
  <p:clrMapOvr>
    <a:masterClrMapping/>
  </p:clrMapOvr>
  <p:transition advClick="0">
    <p:random/>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7100" y="1254760"/>
            <a:ext cx="8000365" cy="1814830"/>
          </a:xfrm>
          <a:prstGeom prst="rect">
            <a:avLst/>
          </a:prstGeom>
          <a:noFill/>
        </p:spPr>
        <p:txBody>
          <a:bodyPr wrap="square" rtlCol="0" anchor="t">
            <a:spAutoFit/>
          </a:bodyPr>
          <a:p>
            <a:r>
              <a:rPr lang="zh-CN" altLang="en-US"/>
              <a:t>7.3.7当高温或低温管道法兰连接螺栓在试运行时，热态紧固或冷态紧固应符合下列规定:</a:t>
            </a:r>
            <a:endParaRPr lang="zh-CN" altLang="en-US"/>
          </a:p>
          <a:p>
            <a:r>
              <a:rPr lang="zh-CN" altLang="en-US"/>
              <a:t>1 钢制管道热态紧固、冷态紧固温度应符合表7. 3. 7的规定</a:t>
            </a:r>
            <a:r>
              <a:rPr lang="en-US" altLang="zh-CN"/>
              <a:t>.</a:t>
            </a:r>
            <a:endParaRPr lang="en-US" altLang="zh-CN"/>
          </a:p>
        </p:txBody>
      </p:sp>
      <p:pic>
        <p:nvPicPr>
          <p:cNvPr id="3" name="图片 2"/>
          <p:cNvPicPr>
            <a:picLocks noChangeAspect="1"/>
          </p:cNvPicPr>
          <p:nvPr/>
        </p:nvPicPr>
        <p:blipFill>
          <a:blip r:embed="rId1"/>
          <a:stretch>
            <a:fillRect/>
          </a:stretch>
        </p:blipFill>
        <p:spPr>
          <a:xfrm>
            <a:off x="670560" y="3295650"/>
            <a:ext cx="7803515" cy="2894965"/>
          </a:xfrm>
          <a:prstGeom prst="rect">
            <a:avLst/>
          </a:prstGeom>
        </p:spPr>
      </p:pic>
      <p:sp>
        <p:nvSpPr>
          <p:cNvPr id="4" name="文本框 3"/>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28700" y="1718945"/>
            <a:ext cx="7569200" cy="2306955"/>
          </a:xfrm>
          <a:prstGeom prst="rect">
            <a:avLst/>
          </a:prstGeom>
          <a:noFill/>
        </p:spPr>
        <p:txBody>
          <a:bodyPr wrap="square" rtlCol="0" anchor="t">
            <a:spAutoFit/>
          </a:bodyPr>
          <a:p>
            <a:r>
              <a:rPr lang="en-US" altLang="zh-CN" sz="2400"/>
              <a:t>2 </a:t>
            </a:r>
            <a:r>
              <a:rPr lang="zh-CN" altLang="en-US" sz="2400"/>
              <a:t>热态紧固或冷态紧固应在达到工作温度2h后进行。</a:t>
            </a:r>
            <a:endParaRPr lang="zh-CN" altLang="en-US" sz="2400"/>
          </a:p>
          <a:p>
            <a:r>
              <a:rPr lang="en-US" altLang="zh-CN" sz="2400"/>
              <a:t>3 </a:t>
            </a:r>
            <a:r>
              <a:rPr lang="zh-CN" altLang="en-US" sz="2400"/>
              <a:t>紧固螺栓时，钢制管道最大内压应根据设计压力确定。当设计压力小于或等于6 MPa时，热态紧固最大内压应为0. 3MPa;当设计压力大于6MPa时，热态紧固最大内压应为0. 5 MPa。冷态紧固应在卸压后进行。</a:t>
            </a:r>
            <a:endParaRPr lang="zh-CN" altLang="en-US" sz="2400"/>
          </a:p>
          <a:p>
            <a:r>
              <a:rPr lang="zh-CN" altLang="en-US" sz="2400"/>
              <a:t> 4 紧固时，应设有保护操作人员安全的技术措施。</a:t>
            </a:r>
            <a:endParaRPr lang="zh-CN" altLang="en-US" sz="2400"/>
          </a:p>
        </p:txBody>
      </p:sp>
      <p:sp>
        <p:nvSpPr>
          <p:cNvPr id="3" name="文本框 2"/>
          <p:cNvSpPr txBox="1"/>
          <p:nvPr/>
        </p:nvSpPr>
        <p:spPr>
          <a:xfrm>
            <a:off x="1028700" y="4025900"/>
            <a:ext cx="7995285" cy="2245360"/>
          </a:xfrm>
          <a:prstGeom prst="rect">
            <a:avLst/>
          </a:prstGeom>
          <a:noFill/>
        </p:spPr>
        <p:txBody>
          <a:bodyPr wrap="square" rtlCol="0" anchor="t">
            <a:spAutoFit/>
          </a:bodyPr>
          <a:p>
            <a:r>
              <a:rPr lang="en-US" altLang="zh-CN" noProof="0" dirty="0">
                <a:solidFill>
                  <a:srgbClr val="00B050"/>
                </a:solidFill>
                <a:ea typeface="宋体" panose="02010600030101010101" pitchFamily="2" charset="-122"/>
                <a:sym typeface="+mn-ea"/>
              </a:rPr>
              <a:t> </a:t>
            </a:r>
            <a:r>
              <a:rPr lang="zh-CN" altLang="zh-CN" noProof="0" dirty="0">
                <a:solidFill>
                  <a:srgbClr val="00B050"/>
                </a:solidFill>
                <a:ea typeface="宋体" panose="02010600030101010101" pitchFamily="2" charset="-122"/>
                <a:sym typeface="+mn-ea"/>
              </a:rPr>
              <a:t>高温或低温管道在进入工作状态后，由于管道温度升高或降低而引起胀缩，致使常温时紧固的螺栓松动，如果时间太久就可能使法兰垫片或绝热层遭到破坏，所以本条提出在试运行时应进行热态紧固或冷态紧固的要求</a:t>
            </a:r>
            <a:endParaRPr lang="zh-CN" altLang="zh-CN" noProof="0" dirty="0">
              <a:solidFill>
                <a:srgbClr val="00B050"/>
              </a:solidFill>
              <a:ea typeface="宋体" panose="02010600030101010101" pitchFamily="2" charset="-122"/>
              <a:sym typeface="+mn-ea"/>
            </a:endParaRPr>
          </a:p>
        </p:txBody>
      </p:sp>
      <p:sp>
        <p:nvSpPr>
          <p:cNvPr id="4" name="文本框 3"/>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11885" y="1443990"/>
            <a:ext cx="6950075" cy="1383665"/>
          </a:xfrm>
          <a:prstGeom prst="rect">
            <a:avLst/>
          </a:prstGeom>
          <a:noFill/>
        </p:spPr>
        <p:txBody>
          <a:bodyPr wrap="square" rtlCol="0" anchor="t">
            <a:spAutoFit/>
          </a:bodyPr>
          <a:p>
            <a:r>
              <a:rPr lang="zh-CN" altLang="en-US"/>
              <a:t>7. 3. 18合金钢管道系统安装完毕后，应检查材质标记，当发现无标记时，应采用光谱分析或其他方法对材质进行复查。</a:t>
            </a:r>
            <a:endParaRPr lang="zh-CN" altLang="en-US"/>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47725" y="1536700"/>
            <a:ext cx="7684770" cy="4092575"/>
          </a:xfrm>
          <a:prstGeom prst="rect">
            <a:avLst/>
          </a:prstGeom>
          <a:noFill/>
          <a:ln w="9525">
            <a:noFill/>
          </a:ln>
        </p:spPr>
        <p:txBody>
          <a:bodyPr wrap="square">
            <a:spAutoFit/>
          </a:bodyPr>
          <a:p>
            <a:pPr marL="0" indent="0"/>
            <a:r>
              <a:rPr lang="en-US" sz="2000" b="1">
                <a:latin typeface="宋体" panose="02010600030101010101" pitchFamily="2" charset="-122"/>
                <a:ea typeface="宋体" panose="02010600030101010101" pitchFamily="2" charset="-122"/>
                <a:cs typeface="Times New Roman" panose="02020603050405020304" pitchFamily="18" charset="0"/>
              </a:rPr>
              <a:t>7.10</a:t>
            </a:r>
            <a:r>
              <a:rPr lang="zh-CN" sz="2000" b="1">
                <a:ea typeface="宋体" panose="02010600030101010101" pitchFamily="2" charset="-122"/>
                <a:cs typeface="Times New Roman" panose="02020603050405020304" pitchFamily="18" charset="0"/>
              </a:rPr>
              <a:t>阀门安装</a:t>
            </a:r>
            <a:r>
              <a:rPr lang="en-US" sz="2000" b="0">
                <a:latin typeface="宋体" panose="02010600030101010101" pitchFamily="2" charset="-122"/>
                <a:ea typeface="宋体" panose="02010600030101010101" pitchFamily="2" charset="-122"/>
                <a:cs typeface="Times New Roman" panose="02020603050405020304" pitchFamily="18" charset="0"/>
              </a:rPr>
              <a:t>7.10.</a:t>
            </a:r>
            <a:r>
              <a:rPr lang="zh-CN" sz="2000" b="0">
                <a:ea typeface="宋体" panose="02010600030101010101" pitchFamily="2" charset="-122"/>
                <a:cs typeface="Times New Roman" panose="02020603050405020304" pitchFamily="18" charset="0"/>
              </a:rPr>
              <a:t>1阀门安装前，应按设计文件核对其型号，并应按介质流向确定其安装方向。</a:t>
            </a:r>
            <a:endParaRPr lang="en-US" sz="2000" b="0">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0">
                <a:solidFill>
                  <a:srgbClr val="FF0000"/>
                </a:solidFill>
                <a:latin typeface="宋体" panose="02010600030101010101" pitchFamily="2" charset="-122"/>
                <a:ea typeface="宋体" panose="02010600030101010101" pitchFamily="2" charset="-122"/>
                <a:cs typeface="Times New Roman" panose="02020603050405020304" pitchFamily="18" charset="0"/>
              </a:rPr>
              <a:t>7.10.</a:t>
            </a:r>
            <a:r>
              <a:rPr lang="zh-CN" sz="2000" b="0">
                <a:solidFill>
                  <a:srgbClr val="FF0000"/>
                </a:solidFill>
                <a:ea typeface="宋体" panose="02010600030101010101" pitchFamily="2" charset="-122"/>
                <a:cs typeface="Times New Roman" panose="02020603050405020304" pitchFamily="18" charset="0"/>
              </a:rPr>
              <a:t>2当阀门与管道以法兰或螺纹方式连接时，阀门应在关闭状态下安装。</a:t>
            </a:r>
            <a:r>
              <a:rPr lang="en-US" sz="2000" b="0">
                <a:solidFill>
                  <a:srgbClr val="FF0000"/>
                </a:solidFill>
                <a:latin typeface="宋体" panose="02010600030101010101" pitchFamily="2" charset="-122"/>
                <a:ea typeface="宋体" panose="02010600030101010101" pitchFamily="2" charset="-122"/>
                <a:cs typeface="Times New Roman" panose="02020603050405020304" pitchFamily="18" charset="0"/>
              </a:rPr>
              <a:t>7.10.</a:t>
            </a:r>
            <a:r>
              <a:rPr lang="zh-CN" sz="2000" b="0">
                <a:solidFill>
                  <a:srgbClr val="FF0000"/>
                </a:solidFill>
                <a:ea typeface="宋体" panose="02010600030101010101" pitchFamily="2" charset="-122"/>
                <a:cs typeface="Times New Roman" panose="02020603050405020304" pitchFamily="18" charset="0"/>
              </a:rPr>
              <a:t>3当阀门与管道以焊接方式连接时，阀门应在开启状态下安装。对接焊缝的底层应采用氩弧焊，且应对阀门采取防变形措施。</a:t>
            </a:r>
            <a:endParaRPr lang="en-US" sz="2000" b="0">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0">
                <a:latin typeface="宋体" panose="02010600030101010101" pitchFamily="2" charset="-122"/>
                <a:ea typeface="宋体" panose="02010600030101010101" pitchFamily="2" charset="-122"/>
                <a:cs typeface="Times New Roman" panose="02020603050405020304" pitchFamily="18" charset="0"/>
              </a:rPr>
              <a:t>7.10.</a:t>
            </a:r>
            <a:r>
              <a:rPr lang="zh-CN" sz="2000" b="0">
                <a:ea typeface="宋体" panose="02010600030101010101" pitchFamily="2" charset="-122"/>
                <a:cs typeface="Times New Roman" panose="02020603050405020304" pitchFamily="18" charset="0"/>
              </a:rPr>
              <a:t>4阀门安装位置应易于操作、检查和维修。水平管道上的阀门，其阀杆及传动装置应按设计规定进行安装，动作应灵活。</a:t>
            </a:r>
            <a:endParaRPr lang="en-US" sz="2000" b="0">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0">
                <a:latin typeface="宋体" panose="02010600030101010101" pitchFamily="2" charset="-122"/>
                <a:ea typeface="宋体" panose="02010600030101010101" pitchFamily="2" charset="-122"/>
                <a:cs typeface="Times New Roman" panose="02020603050405020304" pitchFamily="18" charset="0"/>
              </a:rPr>
              <a:t>7.10.</a:t>
            </a:r>
            <a:r>
              <a:rPr lang="zh-CN" sz="2000" b="0">
                <a:ea typeface="宋体" panose="02010600030101010101" pitchFamily="2" charset="-122"/>
                <a:cs typeface="Times New Roman" panose="02020603050405020304" pitchFamily="18" charset="0"/>
              </a:rPr>
              <a:t>5所有阀门应连接自然，不得强力对接或承受外加重力负荷。法兰连接螺栓紧固力应均匀。</a:t>
            </a:r>
            <a:endParaRPr lang="en-US" sz="2000" b="0">
              <a:latin typeface="宋体" panose="02010600030101010101" pitchFamily="2" charset="-122"/>
              <a:ea typeface="宋体" panose="02010600030101010101" pitchFamily="2" charset="-122"/>
              <a:cs typeface="Times New Roman" panose="02020603050405020304" pitchFamily="18" charset="0"/>
            </a:endParaRPr>
          </a:p>
          <a:p>
            <a:pPr marL="0" indent="0"/>
            <a:endParaRPr lang="zh-CN" altLang="en-US" sz="2000"/>
          </a:p>
          <a:p>
            <a:pPr marL="0" indent="0"/>
            <a:r>
              <a:rPr lang="en-US" altLang="zh-CN" sz="2000">
                <a:solidFill>
                  <a:srgbClr val="FF0000"/>
                </a:solidFill>
              </a:rPr>
              <a:t>7.10.2</a:t>
            </a:r>
            <a:r>
              <a:rPr lang="zh-CN" altLang="en-US" sz="2000">
                <a:solidFill>
                  <a:srgbClr val="FF0000"/>
                </a:solidFill>
              </a:rPr>
              <a:t>目的：</a:t>
            </a:r>
            <a:r>
              <a:rPr lang="en-US" altLang="zh-CN" sz="2000">
                <a:solidFill>
                  <a:srgbClr val="FF0000"/>
                </a:solidFill>
              </a:rPr>
              <a:t>防止异物进入   </a:t>
            </a:r>
            <a:r>
              <a:rPr lang="en-US" altLang="zh-CN" sz="2000">
                <a:solidFill>
                  <a:srgbClr val="FF0000"/>
                </a:solidFill>
                <a:sym typeface="+mn-ea"/>
              </a:rPr>
              <a:t>7.10.3</a:t>
            </a:r>
            <a:r>
              <a:rPr lang="zh-CN" altLang="en-US" sz="2000">
                <a:solidFill>
                  <a:srgbClr val="FF0000"/>
                </a:solidFill>
                <a:sym typeface="+mn-ea"/>
              </a:rPr>
              <a:t>目的：</a:t>
            </a:r>
            <a:r>
              <a:rPr lang="en-US" altLang="zh-CN" sz="2000">
                <a:solidFill>
                  <a:srgbClr val="FF0000"/>
                </a:solidFill>
                <a:sym typeface="+mn-ea"/>
              </a:rPr>
              <a:t> </a:t>
            </a:r>
            <a:r>
              <a:rPr lang="zh-CN" altLang="en-US" sz="2000">
                <a:solidFill>
                  <a:srgbClr val="FF0000"/>
                </a:solidFill>
              </a:rPr>
              <a:t>排除焊接产生的废气</a:t>
            </a:r>
            <a:endParaRPr lang="zh-CN" altLang="en-US" sz="2000">
              <a:solidFill>
                <a:srgbClr val="FF0000"/>
              </a:solidFill>
            </a:endParaRPr>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9285" y="1591945"/>
            <a:ext cx="7766050" cy="3415030"/>
          </a:xfrm>
          <a:prstGeom prst="rect">
            <a:avLst/>
          </a:prstGeom>
          <a:noFill/>
        </p:spPr>
        <p:txBody>
          <a:bodyPr wrap="square" rtlCol="0" anchor="t">
            <a:spAutoFit/>
          </a:bodyPr>
          <a:p>
            <a:pPr marL="0" indent="0"/>
            <a:r>
              <a:rPr lang="en-US" sz="2400">
                <a:latin typeface="宋体" panose="02010600030101010101" pitchFamily="2" charset="-122"/>
                <a:ea typeface="宋体" panose="02010600030101010101" pitchFamily="2" charset="-122"/>
                <a:cs typeface="Times New Roman" panose="02020603050405020304" pitchFamily="18" charset="0"/>
                <a:sym typeface="+mn-ea"/>
              </a:rPr>
              <a:t>7.10.</a:t>
            </a:r>
            <a:r>
              <a:rPr lang="zh-CN" sz="2400">
                <a:ea typeface="宋体" panose="02010600030101010101" pitchFamily="2" charset="-122"/>
                <a:cs typeface="Times New Roman" panose="02020603050405020304" pitchFamily="18" charset="0"/>
                <a:sym typeface="+mn-ea"/>
              </a:rPr>
              <a:t>6安全阀的安装应符合下列规定：1安全阀应垂直安装。2安全阀的出口管道应接向安全地点。3当进出管道上设置截止阀时，应加铅封，且应锁定在全开启状态。</a:t>
            </a:r>
            <a:endParaRPr lang="en-US" sz="2400" b="0">
              <a:latin typeface="宋体" panose="02010600030101010101" pitchFamily="2" charset="-122"/>
              <a:ea typeface="宋体" panose="02010600030101010101" pitchFamily="2" charset="-122"/>
              <a:cs typeface="Times New Roman" panose="02020603050405020304" pitchFamily="18" charset="0"/>
            </a:endParaRPr>
          </a:p>
          <a:p>
            <a:pPr marL="0" indent="0"/>
            <a:r>
              <a:rPr lang="en-US" sz="2400">
                <a:latin typeface="宋体" panose="02010600030101010101" pitchFamily="2" charset="-122"/>
                <a:ea typeface="宋体" panose="02010600030101010101" pitchFamily="2" charset="-122"/>
                <a:cs typeface="Times New Roman" panose="02020603050405020304" pitchFamily="18" charset="0"/>
                <a:sym typeface="+mn-ea"/>
              </a:rPr>
              <a:t>7.10.</a:t>
            </a:r>
            <a:r>
              <a:rPr lang="zh-CN" sz="2400">
                <a:ea typeface="宋体" panose="02010600030101010101" pitchFamily="2" charset="-122"/>
                <a:cs typeface="Times New Roman" panose="02020603050405020304" pitchFamily="18" charset="0"/>
                <a:sym typeface="+mn-ea"/>
              </a:rPr>
              <a:t>7在工业金属管道投入试运行时，应按国家现行标准《安全阀安全技术监察规程》T</a:t>
            </a:r>
            <a:r>
              <a:rPr lang="en-US" altLang="zh-CN" sz="2400">
                <a:ea typeface="宋体" panose="02010600030101010101" pitchFamily="2" charset="-122"/>
                <a:cs typeface="Times New Roman" panose="02020603050405020304" pitchFamily="18" charset="0"/>
                <a:sym typeface="+mn-ea"/>
              </a:rPr>
              <a:t>SG </a:t>
            </a:r>
            <a:r>
              <a:rPr lang="zh-CN" sz="2400">
                <a:ea typeface="宋体" panose="02010600030101010101" pitchFamily="2" charset="-122"/>
                <a:cs typeface="Times New Roman" panose="02020603050405020304" pitchFamily="18" charset="0"/>
                <a:sym typeface="+mn-ea"/>
              </a:rPr>
              <a:t>ZF001的有关规定和设计文件的规定对安全阀进行最终整定压力调整，并应做好调整记录和铅封</a:t>
            </a:r>
            <a:endParaRPr lang="zh-CN" altLang="en-US" sz="2400"/>
          </a:p>
        </p:txBody>
      </p:sp>
    </p:spTree>
  </p:cSld>
  <p:clrMapOvr>
    <a:masterClrMapping/>
  </p:clrMapOvr>
  <p:transition advClick="0">
    <p:random/>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43610" y="1311275"/>
            <a:ext cx="8000365" cy="4831080"/>
          </a:xfrm>
          <a:prstGeom prst="rect">
            <a:avLst/>
          </a:prstGeom>
          <a:noFill/>
        </p:spPr>
        <p:txBody>
          <a:bodyPr wrap="square" rtlCol="0" anchor="t">
            <a:spAutoFit/>
          </a:bodyPr>
          <a:p>
            <a:r>
              <a:rPr lang="zh-CN" altLang="en-US"/>
              <a:t>7.11. 2“</a:t>
            </a:r>
            <a:r>
              <a:rPr lang="en-US" altLang="zh-CN">
                <a:latin typeface="宋体" panose="02010600030101010101" pitchFamily="2" charset="-122"/>
                <a:ea typeface="宋体" panose="02010600030101010101" pitchFamily="2" charset="-122"/>
              </a:rPr>
              <a:t>Π</a:t>
            </a:r>
            <a:r>
              <a:rPr lang="zh-CN" altLang="en-US"/>
              <a:t>”形或“</a:t>
            </a:r>
            <a:r>
              <a:rPr lang="en-US" altLang="zh-CN">
                <a:latin typeface="宋体" panose="02010600030101010101" pitchFamily="2" charset="-122"/>
                <a:ea typeface="宋体" panose="02010600030101010101" pitchFamily="2" charset="-122"/>
                <a:sym typeface="+mn-ea"/>
              </a:rPr>
              <a:t>Ω</a:t>
            </a:r>
            <a:r>
              <a:rPr lang="zh-CN" altLang="en-US"/>
              <a:t>”形膨胀弯管的安装，应符合下列规定:</a:t>
            </a:r>
            <a:endParaRPr lang="zh-CN" altLang="en-US"/>
          </a:p>
          <a:p>
            <a:r>
              <a:rPr lang="zh-CN" altLang="en-US"/>
              <a:t>    1 安装前应按设计文件规定进行</a:t>
            </a:r>
            <a:r>
              <a:rPr lang="zh-CN" altLang="en-US">
                <a:solidFill>
                  <a:srgbClr val="FF0000"/>
                </a:solidFill>
              </a:rPr>
              <a:t>预拉伸或压缩</a:t>
            </a:r>
            <a:r>
              <a:rPr lang="zh-CN" altLang="en-US"/>
              <a:t>，允许偏差为</a:t>
            </a:r>
            <a:r>
              <a:rPr lang="en-US" altLang="zh-CN"/>
              <a:t>10</a:t>
            </a:r>
            <a:r>
              <a:rPr lang="zh-CN" altLang="en-US"/>
              <a:t>mm。</a:t>
            </a:r>
            <a:endParaRPr lang="zh-CN" altLang="en-US"/>
          </a:p>
          <a:p>
            <a:r>
              <a:rPr lang="zh-CN" altLang="en-US"/>
              <a:t>    2 预拉伸或压缩应在两个固定支架之间的管道安装完毕，并与固定支架连接牢固后进行。</a:t>
            </a:r>
            <a:endParaRPr lang="zh-CN" altLang="en-US"/>
          </a:p>
          <a:p>
            <a:r>
              <a:rPr lang="zh-CN" altLang="en-US"/>
              <a:t>    3 预拉伸或压缩的焊口位置与膨胀弯管的起弯点距离应大于2m。</a:t>
            </a:r>
            <a:endParaRPr lang="zh-CN" altLang="en-US"/>
          </a:p>
          <a:p>
            <a:r>
              <a:rPr lang="zh-CN" altLang="en-US"/>
              <a:t>    4 水平安装时，平行臂应与管线坡度相同，两垂直臂应相互平行。</a:t>
            </a:r>
            <a:endParaRPr lang="zh-CN" altLang="en-US"/>
          </a:p>
          <a:p>
            <a:r>
              <a:rPr lang="zh-CN" altLang="en-US"/>
              <a:t>    5 铅垂安装时，应设置排气及疏水装置。</a:t>
            </a:r>
            <a:endParaRPr lang="zh-CN" altLang="en-US"/>
          </a:p>
        </p:txBody>
      </p:sp>
    </p:spTree>
  </p:cSld>
  <p:clrMapOvr>
    <a:masterClrMapping/>
  </p:clrMapOvr>
  <p:transition advClick="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97560" y="1370330"/>
            <a:ext cx="7548880" cy="3784600"/>
          </a:xfrm>
          <a:prstGeom prst="rect">
            <a:avLst/>
          </a:prstGeom>
          <a:noFill/>
          <a:ln w="9525">
            <a:noFill/>
          </a:ln>
        </p:spPr>
        <p:txBody>
          <a:bodyPr wrap="square">
            <a:spAutoFit/>
          </a:bodyPr>
          <a:p>
            <a:pPr marL="0" indent="304800" algn="just"/>
            <a:r>
              <a:rPr lang="en-US" altLang="zh-CN" sz="2400" b="0">
                <a:ea typeface="宋体" panose="02010600030101010101" pitchFamily="2" charset="-122"/>
              </a:rPr>
              <a:t>  </a:t>
            </a:r>
            <a:r>
              <a:rPr lang="zh-CN" sz="2400" b="0">
                <a:ea typeface="宋体" panose="02010600030101010101" pitchFamily="2" charset="-122"/>
              </a:rPr>
              <a:t>第五十七条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管道安装单位应当</a:t>
            </a:r>
            <a:r>
              <a:rPr lang="zh-CN" sz="2400" b="1">
                <a:solidFill>
                  <a:srgbClr val="FF0000"/>
                </a:solidFill>
                <a:ea typeface="宋体" panose="02010600030101010101" pitchFamily="2" charset="-122"/>
              </a:rPr>
              <a:t>取得特种设备安装许可</a:t>
            </a:r>
            <a:r>
              <a:rPr lang="zh-CN" sz="2400" b="0">
                <a:ea typeface="宋体" panose="02010600030101010101" pitchFamily="2" charset="-122"/>
              </a:rPr>
              <a:t>，安装单位应当对管道的安装质量负责。      第五十八条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管道施工前，安装单位应当填写《特种设备安装改造维修告知书》，</a:t>
            </a:r>
            <a:r>
              <a:rPr lang="zh-CN" sz="2400" b="0">
                <a:solidFill>
                  <a:srgbClr val="FF0000"/>
                </a:solidFill>
                <a:ea typeface="宋体" panose="02010600030101010101" pitchFamily="2" charset="-122"/>
              </a:rPr>
              <a:t>向管道安装工程所在地负责管道使用登记的质量技术监督部门</a:t>
            </a:r>
            <a:r>
              <a:rPr lang="en-US" sz="2400" b="0">
                <a:solidFill>
                  <a:srgbClr val="FF0000"/>
                </a:solidFill>
                <a:latin typeface="宋体" panose="02010600030101010101" pitchFamily="2" charset="-122"/>
                <a:ea typeface="宋体" panose="02010600030101010101" pitchFamily="2" charset="-122"/>
              </a:rPr>
              <a:t>(</a:t>
            </a:r>
            <a:r>
              <a:rPr lang="zh-CN" sz="2400" b="0">
                <a:solidFill>
                  <a:srgbClr val="FF0000"/>
                </a:solidFill>
                <a:ea typeface="宋体" panose="02010600030101010101" pitchFamily="2" charset="-122"/>
              </a:rPr>
              <a:t>以下简称使用登记机关</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书面告知</a:t>
            </a:r>
            <a:r>
              <a:rPr lang="zh-CN" sz="2400" b="0">
                <a:ea typeface="宋体" panose="02010600030101010101" pitchFamily="2" charset="-122"/>
              </a:rPr>
              <a:t>，并且按照规定接受监督检验。     </a:t>
            </a:r>
            <a:r>
              <a:rPr lang="zh-CN" sz="2400" b="0">
                <a:solidFill>
                  <a:srgbClr val="FF0000"/>
                </a:solidFill>
                <a:ea typeface="宋体" panose="02010600030101010101" pitchFamily="2" charset="-122"/>
              </a:rPr>
              <a:t>无损检测机构不隶属于安装单位，并且不是由安装单位直接委托的，也应当在检测前，书面告知管道安装工程所在地的使用登记机关，并且按照规定接受监督检验。</a:t>
            </a:r>
            <a:endParaRPr lang="zh-CN" altLang="en-US" sz="2400" b="0">
              <a:solidFill>
                <a:srgbClr val="FF0000"/>
              </a:solidFill>
              <a:ea typeface="宋体" panose="02010600030101010101" pitchFamily="2" charset="-122"/>
            </a:endParaRPr>
          </a:p>
        </p:txBody>
      </p:sp>
      <p:sp>
        <p:nvSpPr>
          <p:cNvPr id="2" name="文本框 1"/>
          <p:cNvSpPr txBox="1"/>
          <p:nvPr/>
        </p:nvSpPr>
        <p:spPr>
          <a:xfrm>
            <a:off x="1124585" y="61912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
        <p:nvSpPr>
          <p:cNvPr id="3" name="文本框 2"/>
          <p:cNvSpPr txBox="1"/>
          <p:nvPr/>
        </p:nvSpPr>
        <p:spPr>
          <a:xfrm>
            <a:off x="927735" y="5248275"/>
            <a:ext cx="7418705" cy="829945"/>
          </a:xfrm>
          <a:prstGeom prst="rect">
            <a:avLst/>
          </a:prstGeom>
          <a:noFill/>
        </p:spPr>
        <p:txBody>
          <a:bodyPr wrap="square" rtlCol="0">
            <a:spAutoFit/>
          </a:bodyPr>
          <a:p>
            <a:r>
              <a:rPr lang="en-US" altLang="zh-CN" sz="2400">
                <a:solidFill>
                  <a:schemeClr val="accent5">
                    <a:lumMod val="50000"/>
                  </a:schemeClr>
                </a:solidFill>
              </a:rPr>
              <a:t>TSG D 7006</a:t>
            </a:r>
            <a:r>
              <a:rPr lang="zh-CN" altLang="en-US" sz="2400">
                <a:solidFill>
                  <a:schemeClr val="accent5">
                    <a:lumMod val="50000"/>
                  </a:schemeClr>
                </a:solidFill>
              </a:rPr>
              <a:t>未提告知，特种设备安全法第二十三条要求施工单位告知特种设备安全监督管理部门</a:t>
            </a:r>
            <a:endParaRPr lang="zh-CN" altLang="en-US" sz="2400">
              <a:solidFill>
                <a:schemeClr val="accent5">
                  <a:lumMod val="50000"/>
                </a:schemeClr>
              </a:solidFill>
            </a:endParaRPr>
          </a:p>
        </p:txBody>
      </p:sp>
    </p:spTree>
  </p:cSld>
  <p:clrMapOvr>
    <a:masterClrMapping/>
  </p:clrMapOvr>
  <p:transition advClick="0">
    <p:random/>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3465" y="1254125"/>
            <a:ext cx="4744085" cy="521970"/>
          </a:xfrm>
          <a:prstGeom prst="rect">
            <a:avLst/>
          </a:prstGeom>
          <a:noFill/>
        </p:spPr>
        <p:txBody>
          <a:bodyPr wrap="none" rtlCol="0" anchor="t">
            <a:spAutoFit/>
          </a:bodyPr>
          <a:p>
            <a:r>
              <a:rPr lang="zh-CN" altLang="en-US">
                <a:sym typeface="+mn-ea"/>
              </a:rPr>
              <a:t>7.11. </a:t>
            </a:r>
            <a:r>
              <a:rPr lang="en-US" altLang="zh-CN">
                <a:sym typeface="+mn-ea"/>
              </a:rPr>
              <a:t>3~7.11.5  </a:t>
            </a:r>
            <a:r>
              <a:rPr lang="zh-CN" altLang="en-US">
                <a:sym typeface="+mn-ea"/>
              </a:rPr>
              <a:t>补偿器的安装</a:t>
            </a:r>
            <a:endParaRPr lang="zh-CN" altLang="en-US">
              <a:sym typeface="+mn-ea"/>
            </a:endParaRPr>
          </a:p>
        </p:txBody>
      </p:sp>
      <p:pic>
        <p:nvPicPr>
          <p:cNvPr id="3" name="图片 2"/>
          <p:cNvPicPr>
            <a:picLocks noChangeAspect="1"/>
          </p:cNvPicPr>
          <p:nvPr/>
        </p:nvPicPr>
        <p:blipFill>
          <a:blip r:embed="rId1"/>
          <a:stretch>
            <a:fillRect/>
          </a:stretch>
        </p:blipFill>
        <p:spPr>
          <a:xfrm>
            <a:off x="932180" y="1809750"/>
            <a:ext cx="7351395" cy="4596130"/>
          </a:xfrm>
          <a:prstGeom prst="rect">
            <a:avLst/>
          </a:prstGeom>
        </p:spPr>
      </p:pic>
    </p:spTree>
  </p:cSld>
  <p:clrMapOvr>
    <a:masterClrMapping/>
  </p:clrMapOvr>
  <p:transition advClick="0">
    <p:random/>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2495" y="1245235"/>
            <a:ext cx="4629150" cy="521970"/>
          </a:xfrm>
          <a:prstGeom prst="rect">
            <a:avLst/>
          </a:prstGeom>
          <a:noFill/>
        </p:spPr>
        <p:txBody>
          <a:bodyPr wrap="square" rtlCol="0" anchor="t">
            <a:spAutoFit/>
          </a:bodyPr>
          <a:p>
            <a:r>
              <a:rPr lang="zh-CN" altLang="en-US"/>
              <a:t>7. 12支、吊架安装</a:t>
            </a:r>
            <a:endParaRPr lang="zh-CN" altLang="en-US"/>
          </a:p>
        </p:txBody>
      </p:sp>
      <p:sp>
        <p:nvSpPr>
          <p:cNvPr id="3" name="文本框 2"/>
          <p:cNvSpPr txBox="1"/>
          <p:nvPr/>
        </p:nvSpPr>
        <p:spPr>
          <a:xfrm>
            <a:off x="912495" y="1767205"/>
            <a:ext cx="7938135" cy="2245360"/>
          </a:xfrm>
          <a:prstGeom prst="rect">
            <a:avLst/>
          </a:prstGeom>
          <a:noFill/>
        </p:spPr>
        <p:txBody>
          <a:bodyPr wrap="square" rtlCol="0" anchor="t">
            <a:spAutoFit/>
          </a:bodyPr>
          <a:p>
            <a:r>
              <a:rPr lang="zh-CN" altLang="en-US"/>
              <a:t>7.12. 3无热位移的管道，其吊杆应垂直安装。有热位移的管道其吊杆应偏置安装。当设计文件无规定时，吊点应设置在位移的相反方向，并应按位移值的1/2偏位安装(图7. 12. 3 )。两根有热</a:t>
            </a:r>
            <a:endParaRPr lang="zh-CN" altLang="en-US"/>
          </a:p>
          <a:p>
            <a:r>
              <a:rPr lang="zh-CN" altLang="en-US"/>
              <a:t>位移的管道不得使用同一吊杆。</a:t>
            </a:r>
            <a:endParaRPr lang="zh-CN" altLang="en-US"/>
          </a:p>
        </p:txBody>
      </p:sp>
      <p:pic>
        <p:nvPicPr>
          <p:cNvPr id="4" name="图片 3"/>
          <p:cNvPicPr>
            <a:picLocks noChangeAspect="1"/>
          </p:cNvPicPr>
          <p:nvPr/>
        </p:nvPicPr>
        <p:blipFill>
          <a:blip r:embed="rId1"/>
          <a:stretch>
            <a:fillRect/>
          </a:stretch>
        </p:blipFill>
        <p:spPr>
          <a:xfrm>
            <a:off x="4406900" y="4091940"/>
            <a:ext cx="1939290" cy="2129790"/>
          </a:xfrm>
          <a:prstGeom prst="rect">
            <a:avLst/>
          </a:prstGeom>
        </p:spPr>
      </p:pic>
    </p:spTree>
  </p:cSld>
  <p:clrMapOvr>
    <a:masterClrMapping/>
  </p:clrMapOvr>
  <p:transition advClick="0">
    <p:random/>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76300" y="1196975"/>
            <a:ext cx="7805420" cy="3107690"/>
          </a:xfrm>
          <a:prstGeom prst="rect">
            <a:avLst/>
          </a:prstGeom>
          <a:noFill/>
        </p:spPr>
        <p:txBody>
          <a:bodyPr wrap="square" rtlCol="0" anchor="t">
            <a:spAutoFit/>
          </a:bodyPr>
          <a:p>
            <a:r>
              <a:rPr lang="zh-CN" altLang="en-US"/>
              <a:t>7. 12. 5导向支架或滑动支架的滑动面应洁净平整，不得有歪斜和卡涩现象。不得在滑动支架底板处临时点焊定位，仪表及电气构件不得焊在滑动支架上。有热位移的管道，当设计文件无规定时，支架安装位置应从支承面中心向位移反方向偏移，偏移量应为位移值的1/2(图7. 12. 5)，绝热层不得妨碍其位移。</a:t>
            </a:r>
            <a:endParaRPr lang="zh-CN" altLang="en-US"/>
          </a:p>
        </p:txBody>
      </p:sp>
      <p:pic>
        <p:nvPicPr>
          <p:cNvPr id="3" name="图片 2"/>
          <p:cNvPicPr>
            <a:picLocks noChangeAspect="1"/>
          </p:cNvPicPr>
          <p:nvPr/>
        </p:nvPicPr>
        <p:blipFill>
          <a:blip r:embed="rId1"/>
          <a:stretch>
            <a:fillRect/>
          </a:stretch>
        </p:blipFill>
        <p:spPr>
          <a:xfrm>
            <a:off x="1861820" y="4171315"/>
            <a:ext cx="5572760" cy="2686685"/>
          </a:xfrm>
          <a:prstGeom prst="rect">
            <a:avLst/>
          </a:prstGeom>
        </p:spPr>
      </p:pic>
    </p:spTree>
  </p:cSld>
  <p:clrMapOvr>
    <a:masterClrMapping/>
  </p:clrMapOvr>
  <p:transition advClick="0">
    <p:random/>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8045" y="1515745"/>
            <a:ext cx="7498080" cy="3476625"/>
          </a:xfrm>
          <a:prstGeom prst="rect">
            <a:avLst/>
          </a:prstGeom>
          <a:noFill/>
          <a:ln w="9525">
            <a:noFill/>
          </a:ln>
        </p:spPr>
        <p:txBody>
          <a:bodyPr wrap="square">
            <a:spAutoFit/>
          </a:bodyPr>
          <a:p>
            <a:pPr marL="0" indent="0"/>
            <a:r>
              <a:rPr lang="en-US" sz="2000" b="1">
                <a:latin typeface="宋体" panose="02010600030101010101" pitchFamily="2" charset="-122"/>
                <a:ea typeface="宋体" panose="02010600030101010101" pitchFamily="2" charset="-122"/>
                <a:cs typeface="Times New Roman" panose="02020603050405020304" pitchFamily="18" charset="0"/>
              </a:rPr>
              <a:t>7.13</a:t>
            </a:r>
            <a:r>
              <a:rPr lang="zh-CN" sz="2000" b="1">
                <a:ea typeface="宋体" panose="02010600030101010101" pitchFamily="2" charset="-122"/>
                <a:cs typeface="Times New Roman" panose="02020603050405020304" pitchFamily="18" charset="0"/>
              </a:rPr>
              <a:t>静电接地安装</a:t>
            </a:r>
            <a:r>
              <a:rPr lang="en-US" sz="2000" b="0">
                <a:latin typeface="宋体" panose="02010600030101010101" pitchFamily="2" charset="-122"/>
                <a:ea typeface="宋体" panose="02010600030101010101" pitchFamily="2" charset="-122"/>
                <a:cs typeface="Times New Roman" panose="02020603050405020304" pitchFamily="18" charset="0"/>
              </a:rPr>
              <a:t>7.13.</a:t>
            </a:r>
            <a:r>
              <a:rPr lang="zh-CN" sz="2000" b="0">
                <a:ea typeface="宋体" panose="02010600030101010101" pitchFamily="2" charset="-122"/>
                <a:cs typeface="Times New Roman" panose="02020603050405020304" pitchFamily="18" charset="0"/>
              </a:rPr>
              <a:t>1设计有静电接地要求的管道，当每对法兰或其他接头间电阻值超过0.03Ω时，应设导线跨接。</a:t>
            </a:r>
            <a:r>
              <a:rPr lang="en-US" sz="2000" b="0">
                <a:latin typeface="宋体" panose="02010600030101010101" pitchFamily="2" charset="-122"/>
                <a:ea typeface="宋体" panose="02010600030101010101" pitchFamily="2" charset="-122"/>
                <a:cs typeface="Times New Roman" panose="02020603050405020304" pitchFamily="18" charset="0"/>
              </a:rPr>
              <a:t>7.13.</a:t>
            </a:r>
            <a:r>
              <a:rPr lang="zh-CN" sz="2000" b="0">
                <a:ea typeface="宋体" panose="02010600030101010101" pitchFamily="2" charset="-122"/>
                <a:cs typeface="Times New Roman" panose="02020603050405020304" pitchFamily="18" charset="0"/>
              </a:rPr>
              <a:t>2管道系统的接地电阻值、接地位置及连接方式应符合设计文件的规定。静电接地引线宜采用焊接形式。</a:t>
            </a:r>
            <a:r>
              <a:rPr lang="en-US" sz="2000" b="0">
                <a:latin typeface="宋体" panose="02010600030101010101" pitchFamily="2" charset="-122"/>
                <a:ea typeface="宋体" panose="02010600030101010101" pitchFamily="2" charset="-122"/>
                <a:cs typeface="Times New Roman" panose="02020603050405020304" pitchFamily="18" charset="0"/>
              </a:rPr>
              <a:t>7.13.</a:t>
            </a:r>
            <a:r>
              <a:rPr lang="zh-CN" sz="2000" b="0">
                <a:ea typeface="宋体" panose="02010600030101010101" pitchFamily="2" charset="-122"/>
                <a:cs typeface="Times New Roman" panose="02020603050405020304" pitchFamily="18" charset="0"/>
              </a:rPr>
              <a:t>3有静电接地要求的不锈钢和有色金属管道，导线跨接或接地引线不得与管道直接连接，应采用同材质连接板过渡。</a:t>
            </a:r>
            <a:r>
              <a:rPr lang="en-US" sz="2000" b="0">
                <a:latin typeface="宋体" panose="02010600030101010101" pitchFamily="2" charset="-122"/>
                <a:ea typeface="宋体" panose="02010600030101010101" pitchFamily="2" charset="-122"/>
                <a:cs typeface="Times New Roman" panose="02020603050405020304" pitchFamily="18" charset="0"/>
              </a:rPr>
              <a:t>7.13.</a:t>
            </a:r>
            <a:r>
              <a:rPr lang="zh-CN" sz="2000" b="0">
                <a:ea typeface="宋体" panose="02010600030101010101" pitchFamily="2" charset="-122"/>
                <a:cs typeface="Times New Roman" panose="02020603050405020304" pitchFamily="18" charset="0"/>
              </a:rPr>
              <a:t>4用作静电接地的材料或元件，安装前不得涂刷涂料。导电接触面应除锈并应紧密连接。</a:t>
            </a:r>
            <a:r>
              <a:rPr lang="en-US" sz="2000" b="0">
                <a:latin typeface="宋体" panose="02010600030101010101" pitchFamily="2" charset="-122"/>
                <a:ea typeface="宋体" panose="02010600030101010101" pitchFamily="2" charset="-122"/>
                <a:cs typeface="Times New Roman" panose="02020603050405020304" pitchFamily="18" charset="0"/>
              </a:rPr>
              <a:t>7.13.</a:t>
            </a:r>
            <a:r>
              <a:rPr lang="zh-CN" sz="2000" b="0">
                <a:ea typeface="宋体" panose="02010600030101010101" pitchFamily="2" charset="-122"/>
                <a:cs typeface="Times New Roman" panose="02020603050405020304" pitchFamily="18" charset="0"/>
              </a:rPr>
              <a:t>5静电接地安装完毕后，应进行测试，电阻值超过规定时，应进行检查与调整。并应填写“管道静电接地测试记录”。</a:t>
            </a:r>
            <a:endParaRPr lang="zh-CN" altLang="en-US" sz="20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27100" y="1569085"/>
            <a:ext cx="7703820" cy="4892675"/>
          </a:xfrm>
          <a:prstGeom prst="rect">
            <a:avLst/>
          </a:prstGeom>
          <a:noFill/>
          <a:ln w="9525">
            <a:noFill/>
          </a:ln>
        </p:spPr>
        <p:txBody>
          <a:bodyPr wrap="square">
            <a:spAutoFit/>
          </a:bodyPr>
          <a:p>
            <a:pPr marL="0" indent="0"/>
            <a:r>
              <a:rPr lang="en-US" altLang="zh-CN" sz="2400" b="1">
                <a:ea typeface="宋体" panose="02010600030101010101" pitchFamily="2" charset="-122"/>
                <a:cs typeface="Times New Roman" panose="02020603050405020304" pitchFamily="18" charset="0"/>
              </a:rPr>
              <a:t>8</a:t>
            </a:r>
            <a:r>
              <a:rPr lang="zh-CN" sz="2400" b="1">
                <a:ea typeface="宋体" panose="02010600030101010101" pitchFamily="2" charset="-122"/>
                <a:cs typeface="Times New Roman" panose="02020603050405020304" pitchFamily="18" charset="0"/>
              </a:rPr>
              <a:t>管道检查、检验和试验</a:t>
            </a:r>
            <a:endParaRPr lang="zh-CN" sz="2400" b="0">
              <a:ea typeface="宋体" panose="02010600030101010101" pitchFamily="2" charset="-122"/>
              <a:cs typeface="Times New Roman" panose="02020603050405020304" pitchFamily="18" charset="0"/>
            </a:endParaRPr>
          </a:p>
          <a:p>
            <a:pPr marL="0" indent="0"/>
            <a:r>
              <a:rPr lang="en-US" altLang="zh-CN" sz="2400" b="0">
                <a:ea typeface="宋体" panose="02010600030101010101" pitchFamily="2" charset="-122"/>
                <a:cs typeface="Times New Roman" panose="02020603050405020304" pitchFamily="18" charset="0"/>
              </a:rPr>
              <a:t>8</a:t>
            </a:r>
            <a:r>
              <a:rPr lang="zh-CN" sz="2400" b="0">
                <a:ea typeface="宋体" panose="02010600030101010101" pitchFamily="2" charset="-122"/>
                <a:cs typeface="Times New Roman" panose="02020603050405020304" pitchFamily="18" charset="0"/>
              </a:rPr>
              <a:t>.1一般规定</a:t>
            </a:r>
            <a:r>
              <a:rPr lang="en-US" sz="2400" b="1">
                <a:latin typeface="宋体" panose="02010600030101010101" pitchFamily="2" charset="-122"/>
                <a:ea typeface="宋体" panose="02010600030101010101" pitchFamily="2" charset="-122"/>
                <a:cs typeface="Times New Roman" panose="02020603050405020304" pitchFamily="18" charset="0"/>
              </a:rPr>
              <a:t>8.1.1</a:t>
            </a:r>
            <a:r>
              <a:rPr lang="zh-CN" sz="2400" b="0">
                <a:ea typeface="宋体" panose="02010600030101010101" pitchFamily="2" charset="-122"/>
              </a:rPr>
              <a:t>除设计文件和焊接工艺规程另有规定外，焊缝无损检测应安排在该焊缝焊接完成并经外观检查合格后进行。</a:t>
            </a:r>
            <a:r>
              <a:rPr lang="en-US" sz="2400" b="1">
                <a:latin typeface="宋体" panose="02010600030101010101" pitchFamily="2" charset="-122"/>
                <a:ea typeface="宋体" panose="02010600030101010101" pitchFamily="2" charset="-122"/>
                <a:cs typeface="Times New Roman" panose="02020603050405020304" pitchFamily="18" charset="0"/>
              </a:rPr>
              <a:t>8.1.2</a:t>
            </a:r>
            <a:r>
              <a:rPr lang="zh-CN" sz="2400" b="0">
                <a:ea typeface="宋体" panose="02010600030101010101" pitchFamily="2" charset="-122"/>
              </a:rPr>
              <a:t>对有延迟裂纹倾向的材料，无损检测应至少在焊接完成</a:t>
            </a:r>
            <a:r>
              <a:rPr lang="zh-CN" sz="2400" b="0">
                <a:ea typeface="宋体" panose="02010600030101010101" pitchFamily="2" charset="-122"/>
                <a:cs typeface="Times New Roman" panose="02020603050405020304" pitchFamily="18" charset="0"/>
              </a:rPr>
              <a:t>24h后进行。</a:t>
            </a:r>
            <a:r>
              <a:rPr lang="en-US" sz="2400" b="1">
                <a:latin typeface="宋体" panose="02010600030101010101" pitchFamily="2" charset="-122"/>
                <a:ea typeface="宋体" panose="02010600030101010101" pitchFamily="2" charset="-122"/>
                <a:cs typeface="Times New Roman" panose="02020603050405020304" pitchFamily="18" charset="0"/>
              </a:rPr>
              <a:t>8.1.3</a:t>
            </a:r>
            <a:r>
              <a:rPr lang="zh-CN" sz="2400" b="0">
                <a:ea typeface="宋体" panose="02010600030101010101" pitchFamily="2" charset="-122"/>
              </a:rPr>
              <a:t>对有再热裂纹倾向的焊缝，无损检测应在热处理后进行。</a:t>
            </a:r>
            <a:r>
              <a:rPr lang="en-US" sz="2400" b="1">
                <a:latin typeface="宋体" panose="02010600030101010101" pitchFamily="2" charset="-122"/>
                <a:ea typeface="宋体" panose="02010600030101010101" pitchFamily="2" charset="-122"/>
                <a:cs typeface="Times New Roman" panose="02020603050405020304" pitchFamily="18" charset="0"/>
              </a:rPr>
              <a:t>8.1.4</a:t>
            </a:r>
            <a:r>
              <a:rPr lang="zh-CN" sz="2400" b="0">
                <a:ea typeface="宋体" panose="02010600030101010101" pitchFamily="2" charset="-122"/>
              </a:rPr>
              <a:t>抽样检验发现不合格时，应按原规定的检验方法进行扩大检验。对检验发现不合格的管道元件、部位或焊缝，应进行返修或更换，并应采用原规定的检验方法重新进行检验</a:t>
            </a:r>
            <a:endParaRPr lang="zh-CN" altLang="en-US" sz="24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80720" y="1627505"/>
            <a:ext cx="7614285" cy="3046095"/>
          </a:xfrm>
          <a:prstGeom prst="rect">
            <a:avLst/>
          </a:prstGeom>
          <a:noFill/>
          <a:ln w="9525">
            <a:noFill/>
          </a:ln>
        </p:spPr>
        <p:txBody>
          <a:bodyPr wrap="square">
            <a:spAutoFit/>
          </a:bodyPr>
          <a:p>
            <a:pPr marL="0" indent="0"/>
            <a:r>
              <a:rPr lang="en-US" altLang="zh-CN" sz="2400" b="0">
                <a:ea typeface="宋体" panose="02010600030101010101" pitchFamily="2" charset="-122"/>
                <a:cs typeface="Times New Roman" panose="02020603050405020304" pitchFamily="18" charset="0"/>
              </a:rPr>
              <a:t>8</a:t>
            </a:r>
            <a:r>
              <a:rPr lang="zh-CN" sz="2400" b="0">
                <a:ea typeface="宋体" panose="02010600030101010101" pitchFamily="2" charset="-122"/>
                <a:cs typeface="Times New Roman" panose="02020603050405020304" pitchFamily="18" charset="0"/>
              </a:rPr>
              <a:t>.2外观检查</a:t>
            </a:r>
            <a:endParaRPr lang="en-US" sz="24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400" b="1">
                <a:latin typeface="宋体" panose="02010600030101010101" pitchFamily="2" charset="-122"/>
                <a:ea typeface="宋体" panose="02010600030101010101" pitchFamily="2" charset="-122"/>
                <a:cs typeface="Times New Roman" panose="02020603050405020304" pitchFamily="18" charset="0"/>
              </a:rPr>
              <a:t>8.2.1</a:t>
            </a:r>
            <a:r>
              <a:rPr lang="zh-CN" sz="2400" b="0">
                <a:ea typeface="宋体" panose="02010600030101010101" pitchFamily="2" charset="-122"/>
              </a:rPr>
              <a:t>外观检查应包括对各种管道元件及管道在加工制作、焊接、安装过程中的检查。</a:t>
            </a:r>
            <a:endParaRPr lang="en-US" sz="24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400" b="1">
                <a:latin typeface="宋体" panose="02010600030101010101" pitchFamily="2" charset="-122"/>
                <a:ea typeface="宋体" panose="02010600030101010101" pitchFamily="2" charset="-122"/>
                <a:cs typeface="Times New Roman" panose="02020603050405020304" pitchFamily="18" charset="0"/>
              </a:rPr>
              <a:t>8.2.2 </a:t>
            </a:r>
            <a:r>
              <a:rPr lang="zh-CN" sz="2400" b="0">
                <a:ea typeface="宋体" panose="02010600030101010101" pitchFamily="2" charset="-122"/>
              </a:rPr>
              <a:t>除设计文件和焊接工艺规程有特殊要求的焊缝外，应在焊接完成后立即除去熔渣、飞溅，并应将焊缝表面清理干净，同时应进行外观检查。钛及钛合金、锆及锆合金的焊缝表面除应进行外观检查外，还应在焊后清理前进行色泽检查</a:t>
            </a:r>
            <a:endParaRPr lang="zh-CN" altLang="en-US" sz="24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9775" y="1614805"/>
            <a:ext cx="7503795" cy="3784600"/>
          </a:xfrm>
          <a:prstGeom prst="rect">
            <a:avLst/>
          </a:prstGeom>
          <a:noFill/>
          <a:ln w="9525">
            <a:noFill/>
          </a:ln>
        </p:spPr>
        <p:txBody>
          <a:bodyPr wrap="square">
            <a:spAutoFit/>
          </a:bodyPr>
          <a:p>
            <a:pPr marL="0" indent="0"/>
            <a:r>
              <a:rPr lang="en-US" altLang="zh-CN" sz="2400" b="1">
                <a:ea typeface="宋体" panose="02010600030101010101" pitchFamily="2" charset="-122"/>
                <a:cs typeface="Times New Roman" panose="02020603050405020304" pitchFamily="18" charset="0"/>
              </a:rPr>
              <a:t>8.3</a:t>
            </a:r>
            <a:r>
              <a:rPr lang="zh-CN" sz="2400" b="1">
                <a:ea typeface="宋体" panose="02010600030101010101" pitchFamily="2" charset="-122"/>
                <a:cs typeface="Times New Roman" panose="02020603050405020304" pitchFamily="18" charset="0"/>
              </a:rPr>
              <a:t>焊缝表面无损检测</a:t>
            </a:r>
            <a:endParaRPr lang="zh-CN" sz="2400" b="0">
              <a:ea typeface="宋体" panose="02010600030101010101" pitchFamily="2" charset="-122"/>
              <a:cs typeface="Times New Roman" panose="02020603050405020304" pitchFamily="18" charset="0"/>
            </a:endParaRPr>
          </a:p>
          <a:p>
            <a:pPr marL="0" indent="0"/>
            <a:r>
              <a:rPr lang="en-US" altLang="zh-CN" sz="2400" b="0">
                <a:ea typeface="宋体" panose="02010600030101010101" pitchFamily="2" charset="-122"/>
                <a:cs typeface="Times New Roman" panose="02020603050405020304" pitchFamily="18" charset="0"/>
              </a:rPr>
              <a:t>8.3.1</a:t>
            </a:r>
            <a:r>
              <a:rPr lang="zh-CN" sz="2400" b="0">
                <a:ea typeface="宋体" panose="02010600030101010101" pitchFamily="2" charset="-122"/>
                <a:cs typeface="Times New Roman" panose="02020603050405020304" pitchFamily="18" charset="0"/>
              </a:rPr>
              <a:t>除设计文件另有规定外，现场</a:t>
            </a:r>
            <a:r>
              <a:rPr lang="zh-CN" sz="2400" b="1">
                <a:solidFill>
                  <a:srgbClr val="FF0000"/>
                </a:solidFill>
                <a:ea typeface="宋体" panose="02010600030101010101" pitchFamily="2" charset="-122"/>
                <a:cs typeface="Times New Roman" panose="02020603050405020304" pitchFamily="18" charset="0"/>
              </a:rPr>
              <a:t>焊接的管道和管道组成件的承插焊焊缝、支管连接焊缝（对接式支管连接焊缝除外）和补强圈焊缝、密封焊缝、支吊架与管道直接焊接的焊缝，以及管道上的其他角焊缝</a:t>
            </a:r>
            <a:r>
              <a:rPr lang="zh-CN" sz="2400" b="0">
                <a:ea typeface="宋体" panose="02010600030101010101" pitchFamily="2" charset="-122"/>
                <a:cs typeface="Times New Roman" panose="02020603050405020304" pitchFamily="18" charset="0"/>
              </a:rPr>
              <a:t>应按现行国家标准《工业金属管道工程施工质量验收规范》GB50184的有关规定，对其表面进行</a:t>
            </a:r>
            <a:r>
              <a:rPr lang="zh-CN" sz="2400" b="0">
                <a:solidFill>
                  <a:srgbClr val="FF0000"/>
                </a:solidFill>
                <a:ea typeface="宋体" panose="02010600030101010101" pitchFamily="2" charset="-122"/>
                <a:cs typeface="Times New Roman" panose="02020603050405020304" pitchFamily="18" charset="0"/>
              </a:rPr>
              <a:t>磁粉检测或渗透检测</a:t>
            </a:r>
            <a:r>
              <a:rPr lang="zh-CN" sz="2400" b="0">
                <a:ea typeface="宋体" panose="02010600030101010101" pitchFamily="2" charset="-122"/>
                <a:cs typeface="Times New Roman" panose="02020603050405020304" pitchFamily="18" charset="0"/>
              </a:rPr>
              <a:t>。</a:t>
            </a:r>
            <a:r>
              <a:rPr lang="en-US" altLang="zh-CN" sz="2400" b="0">
                <a:ea typeface="宋体" panose="02010600030101010101" pitchFamily="2" charset="-122"/>
                <a:cs typeface="Times New Roman" panose="02020603050405020304" pitchFamily="18" charset="0"/>
              </a:rPr>
              <a:t>8.3.</a:t>
            </a:r>
            <a:r>
              <a:rPr lang="zh-CN" sz="2400" b="0">
                <a:ea typeface="宋体" panose="02010600030101010101" pitchFamily="2" charset="-122"/>
                <a:cs typeface="Times New Roman" panose="02020603050405020304" pitchFamily="18" charset="0"/>
              </a:rPr>
              <a:t>2磁粉检测和渗透检测应按国家现行标准《承压设备无损检测》NB/T47013.4-5的有关规定。</a:t>
            </a:r>
            <a:endParaRPr lang="zh-CN" altLang="en-US" sz="24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
        <p:nvSpPr>
          <p:cNvPr id="2" name="文本框 1"/>
          <p:cNvSpPr txBox="1"/>
          <p:nvPr/>
        </p:nvSpPr>
        <p:spPr>
          <a:xfrm>
            <a:off x="3461385" y="5603240"/>
            <a:ext cx="2540000" cy="521970"/>
          </a:xfrm>
          <a:prstGeom prst="rect">
            <a:avLst/>
          </a:prstGeom>
          <a:noFill/>
        </p:spPr>
        <p:txBody>
          <a:bodyPr wrap="square" rtlCol="0" anchor="t">
            <a:spAutoFit/>
          </a:bodyPr>
          <a:p>
            <a:r>
              <a:rPr lang="zh-CN" altLang="en-US"/>
              <a:t>I级合格</a:t>
            </a:r>
            <a:endParaRPr lang="zh-CN" altLang="en-US"/>
          </a:p>
        </p:txBody>
      </p:sp>
      <p:sp>
        <p:nvSpPr>
          <p:cNvPr id="4" name="文本框 3"/>
          <p:cNvSpPr txBox="1"/>
          <p:nvPr/>
        </p:nvSpPr>
        <p:spPr>
          <a:xfrm>
            <a:off x="817245" y="5603240"/>
            <a:ext cx="2921635" cy="521970"/>
          </a:xfrm>
          <a:prstGeom prst="rect">
            <a:avLst/>
          </a:prstGeom>
          <a:noFill/>
        </p:spPr>
        <p:txBody>
          <a:bodyPr wrap="none" rtlCol="0" anchor="t">
            <a:spAutoFit/>
          </a:bodyPr>
          <a:p>
            <a:r>
              <a:rPr lang="zh-CN">
                <a:ea typeface="宋体" panose="02010600030101010101" pitchFamily="2" charset="-122"/>
                <a:cs typeface="Times New Roman" panose="02020603050405020304" pitchFamily="18" charset="0"/>
                <a:sym typeface="+mn-ea"/>
              </a:rPr>
              <a:t>GB50184</a:t>
            </a:r>
            <a:r>
              <a:rPr lang="en-US" altLang="zh-CN">
                <a:ea typeface="宋体" panose="02010600030101010101" pitchFamily="2" charset="-122"/>
                <a:cs typeface="Times New Roman" panose="02020603050405020304" pitchFamily="18" charset="0"/>
                <a:sym typeface="+mn-ea"/>
              </a:rPr>
              <a:t>-2011</a:t>
            </a:r>
            <a:r>
              <a:rPr lang="zh-CN">
                <a:ea typeface="宋体" panose="02010600030101010101" pitchFamily="2" charset="-122"/>
                <a:cs typeface="Times New Roman" panose="02020603050405020304" pitchFamily="18" charset="0"/>
                <a:sym typeface="+mn-ea"/>
              </a:rPr>
              <a:t>： </a:t>
            </a:r>
            <a:endParaRPr lang="zh-CN" altLang="en-US"/>
          </a:p>
        </p:txBody>
      </p:sp>
    </p:spTree>
  </p:cSld>
  <p:clrMapOvr>
    <a:masterClrMapping/>
  </p:clrMapOvr>
  <p:transition advClick="0">
    <p:random/>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25500" y="1637030"/>
            <a:ext cx="7720965" cy="3784600"/>
          </a:xfrm>
          <a:prstGeom prst="rect">
            <a:avLst/>
          </a:prstGeom>
          <a:noFill/>
          <a:ln w="9525">
            <a:noFill/>
          </a:ln>
        </p:spPr>
        <p:txBody>
          <a:bodyPr wrap="square">
            <a:spAutoFit/>
          </a:bodyPr>
          <a:p>
            <a:pPr marL="0" indent="0"/>
            <a:r>
              <a:rPr lang="en-US" altLang="zh-CN" sz="2400" b="1">
                <a:ea typeface="宋体" panose="02010600030101010101" pitchFamily="2" charset="-122"/>
                <a:cs typeface="Times New Roman" panose="02020603050405020304" pitchFamily="18" charset="0"/>
              </a:rPr>
              <a:t>8.4 </a:t>
            </a:r>
            <a:r>
              <a:rPr lang="zh-CN" sz="2400" b="1">
                <a:ea typeface="宋体" panose="02010600030101010101" pitchFamily="2" charset="-122"/>
                <a:cs typeface="Times New Roman" panose="02020603050405020304" pitchFamily="18" charset="0"/>
              </a:rPr>
              <a:t>焊缝射线检测和超声检测</a:t>
            </a:r>
            <a:r>
              <a:rPr lang="en-US" sz="2400" b="1">
                <a:latin typeface="宋体" panose="02010600030101010101" pitchFamily="2" charset="-122"/>
                <a:ea typeface="宋体" panose="02010600030101010101" pitchFamily="2" charset="-122"/>
                <a:cs typeface="Times New Roman" panose="02020603050405020304" pitchFamily="18" charset="0"/>
              </a:rPr>
              <a:t>8.4.1 </a:t>
            </a:r>
            <a:r>
              <a:rPr lang="zh-CN" sz="2400" b="0">
                <a:ea typeface="宋体" panose="02010600030101010101" pitchFamily="2" charset="-122"/>
              </a:rPr>
              <a:t>除设计文件另有规定外，现场焊接的管道和管道组成件的对接纵缝和环缝、对接式支管连接焊缝应按现行国家标准《工业金属管道工程施工质量验收规范》</a:t>
            </a:r>
            <a:r>
              <a:rPr lang="zh-CN" sz="2400" b="0">
                <a:ea typeface="宋体" panose="02010600030101010101" pitchFamily="2" charset="-122"/>
                <a:cs typeface="Times New Roman" panose="02020603050405020304" pitchFamily="18" charset="0"/>
              </a:rPr>
              <a:t>GB50184的有关规定进行射线检测和超声检测。</a:t>
            </a:r>
            <a:r>
              <a:rPr lang="en-US" sz="2400" b="1">
                <a:latin typeface="宋体" panose="02010600030101010101" pitchFamily="2" charset="-122"/>
                <a:ea typeface="宋体" panose="02010600030101010101" pitchFamily="2" charset="-122"/>
                <a:cs typeface="Times New Roman" panose="02020603050405020304" pitchFamily="18" charset="0"/>
              </a:rPr>
              <a:t>8.4.2 </a:t>
            </a:r>
            <a:r>
              <a:rPr lang="zh-CN" sz="2400" b="0">
                <a:ea typeface="宋体" panose="02010600030101010101" pitchFamily="2" charset="-122"/>
              </a:rPr>
              <a:t>管道名义厚度小于或等于</a:t>
            </a:r>
            <a:r>
              <a:rPr lang="zh-CN" sz="2400" b="0">
                <a:ea typeface="宋体" panose="02010600030101010101" pitchFamily="2" charset="-122"/>
                <a:cs typeface="Times New Roman" panose="02020603050405020304" pitchFamily="18" charset="0"/>
              </a:rPr>
              <a:t>30mm的对接焊缝应采用射线检测。管道名义厚度大于30mm的对接焊缝应采用超声检测代替射线检测。当规定采用射线检测但受条件限制需改用超声检测时，应征得设计和建设单位的同意。</a:t>
            </a:r>
            <a:endParaRPr lang="zh-CN" altLang="en-US" sz="24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08330" y="1558925"/>
            <a:ext cx="8157210" cy="4154170"/>
          </a:xfrm>
          <a:prstGeom prst="rect">
            <a:avLst/>
          </a:prstGeom>
          <a:noFill/>
        </p:spPr>
        <p:txBody>
          <a:bodyPr wrap="square" rtlCol="0" anchor="t">
            <a:spAutoFit/>
          </a:bodyPr>
          <a:p>
            <a:r>
              <a:rPr lang="zh-CN" altLang="en-US" sz="2400"/>
              <a:t>8.4.3焊缝的射线检测和超声检测应符合下列规定:</a:t>
            </a:r>
            <a:endParaRPr lang="zh-CN" altLang="en-US" sz="2400"/>
          </a:p>
          <a:p>
            <a:r>
              <a:rPr lang="zh-CN" altLang="en-US" sz="2400"/>
              <a:t>    1管道焊缝的射线检测和超声检测应符合国家现行标准《承压设备无损检测》JB/T 4730的有关规定。</a:t>
            </a:r>
            <a:endParaRPr lang="zh-CN" altLang="en-US" sz="2400"/>
          </a:p>
          <a:p>
            <a:r>
              <a:rPr lang="zh-CN" altLang="en-US" sz="2400"/>
              <a:t>    2射线检测和超声检测的技术等级应符合设计文件和国家</a:t>
            </a:r>
            <a:endParaRPr lang="zh-CN" altLang="en-US" sz="2400"/>
          </a:p>
          <a:p>
            <a:r>
              <a:rPr lang="zh-CN" altLang="en-US" sz="2400"/>
              <a:t>现行有关标准的规定，且射线检测不得低于AB级，超声检测不得低于B级。</a:t>
            </a:r>
            <a:endParaRPr lang="zh-CN" altLang="en-US" sz="2400"/>
          </a:p>
          <a:p>
            <a:r>
              <a:rPr lang="zh-CN" altLang="en-US" sz="2400"/>
              <a:t>    3现场进行射线检测时，应按有关规定划定控制区和监督</a:t>
            </a:r>
            <a:endParaRPr lang="zh-CN" altLang="en-US" sz="2400"/>
          </a:p>
          <a:p>
            <a:r>
              <a:rPr lang="zh-CN" altLang="en-US" sz="2400"/>
              <a:t>区，并应设置警告标志。操作人员应按规定进行安全操作防护。</a:t>
            </a:r>
            <a:endParaRPr lang="zh-CN" altLang="en-US" sz="2400"/>
          </a:p>
          <a:p>
            <a:r>
              <a:rPr lang="zh-CN" altLang="en-US" sz="2400"/>
              <a:t>    4应填写射线检测或超声检测报告，并应注明检测的时间。报告的格式宜符合本规范表A. 0. 13或表A. 0. 14的规定。</a:t>
            </a:r>
            <a:endParaRPr lang="zh-CN" altLang="en-US" sz="24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40435" y="1468120"/>
            <a:ext cx="4429125" cy="521970"/>
          </a:xfrm>
          <a:prstGeom prst="rect">
            <a:avLst/>
          </a:prstGeom>
          <a:noFill/>
        </p:spPr>
        <p:txBody>
          <a:bodyPr wrap="none" rtlCol="0" anchor="t">
            <a:spAutoFit/>
          </a:bodyPr>
          <a:p>
            <a:pPr marL="0" indent="334645"/>
            <a:r>
              <a:rPr lang="en-US">
                <a:highlight>
                  <a:srgbClr val="FFFF00"/>
                </a:highlight>
                <a:latin typeface="宋体" panose="02010600030101010101" pitchFamily="2" charset="-122"/>
                <a:ea typeface="宋体" panose="02010600030101010101" pitchFamily="2" charset="-122"/>
                <a:cs typeface="Times New Roman" panose="02020603050405020304" pitchFamily="18" charset="0"/>
                <a:sym typeface="+mn-ea"/>
              </a:rPr>
              <a:t>GB50184-2011</a:t>
            </a:r>
            <a:r>
              <a:rPr lang="zh-CN" altLang="en-US">
                <a:highlight>
                  <a:srgbClr val="FFFF00"/>
                </a:highlight>
                <a:latin typeface="宋体" panose="02010600030101010101" pitchFamily="2" charset="-122"/>
                <a:ea typeface="宋体" panose="02010600030101010101" pitchFamily="2" charset="-122"/>
                <a:cs typeface="Times New Roman" panose="02020603050405020304" pitchFamily="18" charset="0"/>
                <a:sym typeface="+mn-ea"/>
              </a:rPr>
              <a:t>：检查比例</a:t>
            </a:r>
            <a:r>
              <a:rPr lang="en-US">
                <a:highlight>
                  <a:srgbClr val="FFFF00"/>
                </a:highlight>
                <a:latin typeface="宋体" panose="02010600030101010101" pitchFamily="2" charset="-122"/>
                <a:ea typeface="宋体" panose="02010600030101010101" pitchFamily="2" charset="-122"/>
                <a:cs typeface="Times New Roman" panose="02020603050405020304" pitchFamily="18" charset="0"/>
                <a:sym typeface="+mn-ea"/>
              </a:rPr>
              <a:t> </a:t>
            </a:r>
            <a:endParaRPr lang="zh-CN" altLang="en-US"/>
          </a:p>
        </p:txBody>
      </p:sp>
      <p:graphicFrame>
        <p:nvGraphicFramePr>
          <p:cNvPr id="3" name="表格 2"/>
          <p:cNvGraphicFramePr/>
          <p:nvPr/>
        </p:nvGraphicFramePr>
        <p:xfrm>
          <a:off x="1238250" y="2076450"/>
          <a:ext cx="6667500" cy="3660775"/>
        </p:xfrm>
        <a:graphic>
          <a:graphicData uri="http://schemas.openxmlformats.org/drawingml/2006/table">
            <a:tbl>
              <a:tblPr firstRow="1" bandRow="1">
                <a:tableStyleId>{5940675A-B579-460E-94D1-54222C63F5DA}</a:tableStyleId>
              </a:tblPr>
              <a:tblGrid>
                <a:gridCol w="866775"/>
                <a:gridCol w="5800725"/>
              </a:tblGrid>
              <a:tr h="3660775">
                <a:tc>
                  <a:txBody>
                    <a:bodyPr/>
                    <a:p>
                      <a:pPr indent="0" algn="ctr">
                        <a:buNone/>
                      </a:pPr>
                      <a:r>
                        <a:rPr lang="en-US" sz="2200" b="0">
                          <a:solidFill>
                            <a:srgbClr val="000000"/>
                          </a:solidFill>
                          <a:latin typeface="Times New Roman" panose="02020603050405020304" pitchFamily="18" charset="0"/>
                          <a:cs typeface="Times New Roman" panose="02020603050405020304" pitchFamily="18" charset="0"/>
                        </a:rPr>
                        <a:t>Ⅰ</a:t>
                      </a:r>
                      <a:endParaRPr lang="en-US" altLang="en-US" sz="22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200" b="0">
                          <a:solidFill>
                            <a:srgbClr val="000000"/>
                          </a:solidFill>
                          <a:latin typeface="Times New Roman" panose="02020603050405020304" pitchFamily="18" charset="0"/>
                          <a:cs typeface="Times New Roman" panose="02020603050405020304" pitchFamily="18" charset="0"/>
                        </a:rPr>
                        <a:t>（1）极度危害的流体；</a:t>
                      </a:r>
                      <a:endParaRPr lang="en-US" sz="2200" b="0">
                        <a:solidFill>
                          <a:srgbClr val="000000"/>
                        </a:solidFill>
                        <a:latin typeface="Times New Roman" panose="02020603050405020304" pitchFamily="18" charset="0"/>
                        <a:cs typeface="Times New Roman" panose="02020603050405020304" pitchFamily="18" charset="0"/>
                      </a:endParaRPr>
                    </a:p>
                    <a:p>
                      <a:pPr indent="0">
                        <a:buNone/>
                      </a:pPr>
                      <a:r>
                        <a:rPr lang="en-US" sz="2200" b="0">
                          <a:solidFill>
                            <a:srgbClr val="000000"/>
                          </a:solidFill>
                          <a:latin typeface="Times New Roman" panose="02020603050405020304" pitchFamily="18" charset="0"/>
                          <a:cs typeface="Times New Roman" panose="02020603050405020304" pitchFamily="18" charset="0"/>
                        </a:rPr>
                        <a:t> （2）</a:t>
                      </a:r>
                      <a:r>
                        <a:rPr lang="en-US" sz="2200" b="0">
                          <a:latin typeface="Times New Roman" panose="02020603050405020304" pitchFamily="18" charset="0"/>
                          <a:cs typeface="Times New Roman" panose="02020603050405020304" pitchFamily="18" charset="0"/>
                        </a:rPr>
                        <a:t>P</a:t>
                      </a:r>
                      <a:r>
                        <a:rPr lang="en-US" sz="2200" b="0">
                          <a:latin typeface="宋体" panose="02010600030101010101" pitchFamily="2" charset="-122"/>
                          <a:ea typeface="宋体" panose="02010600030101010101" pitchFamily="2" charset="-122"/>
                          <a:cs typeface="宋体" panose="02010600030101010101" pitchFamily="2" charset="-122"/>
                        </a:rPr>
                        <a:t>≥</a:t>
                      </a:r>
                      <a:r>
                        <a:rPr lang="en-US" sz="2200" b="0">
                          <a:latin typeface="Times New Roman" panose="02020603050405020304" pitchFamily="18" charset="0"/>
                          <a:cs typeface="Times New Roman" panose="02020603050405020304" pitchFamily="18" charset="0"/>
                        </a:rPr>
                        <a:t>10</a:t>
                      </a:r>
                      <a:r>
                        <a:rPr lang="en-US" sz="2200" b="0">
                          <a:solidFill>
                            <a:srgbClr val="000000"/>
                          </a:solidFill>
                          <a:latin typeface="Times New Roman" panose="02020603050405020304" pitchFamily="18" charset="0"/>
                          <a:cs typeface="Times New Roman" panose="02020603050405020304" pitchFamily="18" charset="0"/>
                        </a:rPr>
                        <a:t>可燃流体、有毒流体； </a:t>
                      </a:r>
                      <a:endParaRPr lang="en-US" sz="2200" b="0">
                        <a:solidFill>
                          <a:srgbClr val="000000"/>
                        </a:solidFill>
                        <a:latin typeface="Times New Roman" panose="02020603050405020304" pitchFamily="18" charset="0"/>
                        <a:cs typeface="Times New Roman" panose="02020603050405020304" pitchFamily="18" charset="0"/>
                      </a:endParaRPr>
                    </a:p>
                    <a:p>
                      <a:pPr indent="0">
                        <a:buNone/>
                      </a:pPr>
                      <a:r>
                        <a:rPr lang="en-US" sz="2200" b="0">
                          <a:solidFill>
                            <a:srgbClr val="000000"/>
                          </a:solidFill>
                          <a:latin typeface="Times New Roman" panose="02020603050405020304" pitchFamily="18" charset="0"/>
                          <a:cs typeface="Times New Roman" panose="02020603050405020304" pitchFamily="18" charset="0"/>
                        </a:rPr>
                        <a:t>（3）</a:t>
                      </a:r>
                      <a:r>
                        <a:rPr lang="en-US" sz="2200" b="0">
                          <a:latin typeface="Times New Roman" panose="02020603050405020304" pitchFamily="18" charset="0"/>
                          <a:cs typeface="Times New Roman" panose="02020603050405020304" pitchFamily="18" charset="0"/>
                        </a:rPr>
                        <a:t>4</a:t>
                      </a:r>
                      <a:r>
                        <a:rPr lang="en-US" sz="2200" b="0">
                          <a:latin typeface="宋体" panose="02010600030101010101" pitchFamily="2" charset="-122"/>
                          <a:ea typeface="宋体" panose="02010600030101010101" pitchFamily="2" charset="-122"/>
                          <a:cs typeface="宋体" panose="02010600030101010101" pitchFamily="2" charset="-122"/>
                        </a:rPr>
                        <a:t>≤</a:t>
                      </a:r>
                      <a:r>
                        <a:rPr lang="en-US" sz="2200" b="0">
                          <a:latin typeface="Times New Roman" panose="02020603050405020304" pitchFamily="18" charset="0"/>
                          <a:cs typeface="Times New Roman" panose="02020603050405020304" pitchFamily="18" charset="0"/>
                        </a:rPr>
                        <a:t>P＜10且 t</a:t>
                      </a:r>
                      <a:r>
                        <a:rPr lang="en-US" sz="2200" b="0">
                          <a:latin typeface="宋体" panose="02010600030101010101" pitchFamily="2" charset="-122"/>
                          <a:ea typeface="宋体" panose="02010600030101010101" pitchFamily="2" charset="-122"/>
                          <a:cs typeface="宋体" panose="02010600030101010101" pitchFamily="2" charset="-122"/>
                        </a:rPr>
                        <a:t>≥</a:t>
                      </a:r>
                      <a:r>
                        <a:rPr lang="en-US" sz="2200" b="0">
                          <a:latin typeface="Times New Roman" panose="02020603050405020304" pitchFamily="18" charset="0"/>
                          <a:cs typeface="Times New Roman" panose="02020603050405020304" pitchFamily="18" charset="0"/>
                        </a:rPr>
                        <a:t>400</a:t>
                      </a:r>
                      <a:r>
                        <a:rPr lang="en-US" sz="2200" b="0">
                          <a:solidFill>
                            <a:srgbClr val="000000"/>
                          </a:solidFill>
                          <a:latin typeface="Times New Roman" panose="02020603050405020304" pitchFamily="18" charset="0"/>
                          <a:cs typeface="Times New Roman" panose="02020603050405020304" pitchFamily="18" charset="0"/>
                        </a:rPr>
                        <a:t>的可燃流体、有毒流体；</a:t>
                      </a:r>
                      <a:r>
                        <a:rPr lang="en-US" sz="2200" b="0">
                          <a:latin typeface="Times New Roman" panose="02020603050405020304" pitchFamily="18" charset="0"/>
                          <a:cs typeface="Times New Roman" panose="02020603050405020304" pitchFamily="18" charset="0"/>
                        </a:rPr>
                        <a:t> </a:t>
                      </a:r>
                      <a:endParaRPr lang="en-US" sz="2200" b="0">
                        <a:latin typeface="Times New Roman" panose="02020603050405020304" pitchFamily="18" charset="0"/>
                        <a:cs typeface="Times New Roman" panose="02020603050405020304" pitchFamily="18" charset="0"/>
                      </a:endParaRPr>
                    </a:p>
                    <a:p>
                      <a:pPr indent="0">
                        <a:buNone/>
                      </a:pPr>
                      <a:r>
                        <a:rPr lang="en-US" sz="2200" b="0">
                          <a:solidFill>
                            <a:srgbClr val="000000"/>
                          </a:solidFill>
                          <a:latin typeface="Times New Roman" panose="02020603050405020304" pitchFamily="18" charset="0"/>
                          <a:cs typeface="Times New Roman" panose="02020603050405020304" pitchFamily="18" charset="0"/>
                        </a:rPr>
                        <a:t>（4）</a:t>
                      </a:r>
                      <a:r>
                        <a:rPr lang="en-US" sz="2200" b="0">
                          <a:latin typeface="Times New Roman" panose="02020603050405020304" pitchFamily="18" charset="0"/>
                          <a:cs typeface="Times New Roman" panose="02020603050405020304" pitchFamily="18" charset="0"/>
                        </a:rPr>
                        <a:t>P</a:t>
                      </a:r>
                      <a:r>
                        <a:rPr lang="en-US" sz="2200" b="0">
                          <a:latin typeface="宋体" panose="02010600030101010101" pitchFamily="2" charset="-122"/>
                          <a:ea typeface="宋体" panose="02010600030101010101" pitchFamily="2" charset="-122"/>
                          <a:cs typeface="宋体" panose="02010600030101010101" pitchFamily="2" charset="-122"/>
                        </a:rPr>
                        <a:t>≥</a:t>
                      </a:r>
                      <a:r>
                        <a:rPr lang="en-US" sz="2200" b="0">
                          <a:latin typeface="Times New Roman" panose="02020603050405020304" pitchFamily="18" charset="0"/>
                          <a:cs typeface="Times New Roman" panose="02020603050405020304" pitchFamily="18" charset="0"/>
                        </a:rPr>
                        <a:t>10</a:t>
                      </a:r>
                      <a:r>
                        <a:rPr lang="en-US" sz="2200" b="0">
                          <a:solidFill>
                            <a:srgbClr val="000000"/>
                          </a:solidFill>
                          <a:latin typeface="Times New Roman" panose="02020603050405020304" pitchFamily="18" charset="0"/>
                          <a:cs typeface="Times New Roman" panose="02020603050405020304" pitchFamily="18" charset="0"/>
                        </a:rPr>
                        <a:t>，且</a:t>
                      </a:r>
                      <a:r>
                        <a:rPr lang="en-US" sz="2200" b="0">
                          <a:latin typeface="Times New Roman" panose="02020603050405020304" pitchFamily="18" charset="0"/>
                          <a:cs typeface="Times New Roman" panose="02020603050405020304" pitchFamily="18" charset="0"/>
                        </a:rPr>
                        <a:t>t</a:t>
                      </a:r>
                      <a:r>
                        <a:rPr lang="en-US" sz="2200" b="0">
                          <a:latin typeface="宋体" panose="02010600030101010101" pitchFamily="2" charset="-122"/>
                          <a:ea typeface="宋体" panose="02010600030101010101" pitchFamily="2" charset="-122"/>
                          <a:cs typeface="宋体" panose="02010600030101010101" pitchFamily="2" charset="-122"/>
                        </a:rPr>
                        <a:t>≥</a:t>
                      </a:r>
                      <a:r>
                        <a:rPr lang="en-US" sz="2200" b="0">
                          <a:latin typeface="Times New Roman" panose="02020603050405020304" pitchFamily="18" charset="0"/>
                          <a:cs typeface="Times New Roman" panose="02020603050405020304" pitchFamily="18" charset="0"/>
                        </a:rPr>
                        <a:t>400</a:t>
                      </a:r>
                      <a:r>
                        <a:rPr lang="en-US" sz="2200" b="0">
                          <a:solidFill>
                            <a:srgbClr val="000000"/>
                          </a:solidFill>
                          <a:latin typeface="Times New Roman" panose="02020603050405020304" pitchFamily="18" charset="0"/>
                          <a:cs typeface="Times New Roman" panose="02020603050405020304" pitchFamily="18" charset="0"/>
                        </a:rPr>
                        <a:t>非可燃流体、无毒流体； （5）设计文件注明为剧烈循环工况流体；</a:t>
                      </a:r>
                      <a:endParaRPr lang="en-US" sz="2200" b="0">
                        <a:solidFill>
                          <a:srgbClr val="000000"/>
                        </a:solidFill>
                        <a:latin typeface="Times New Roman" panose="02020603050405020304" pitchFamily="18" charset="0"/>
                        <a:cs typeface="Times New Roman" panose="02020603050405020304" pitchFamily="18" charset="0"/>
                      </a:endParaRPr>
                    </a:p>
                    <a:p>
                      <a:pPr indent="0">
                        <a:buNone/>
                      </a:pPr>
                      <a:r>
                        <a:rPr lang="en-US" sz="2200" b="1">
                          <a:solidFill>
                            <a:srgbClr val="FF0000"/>
                          </a:solidFill>
                          <a:latin typeface="Times New Roman" panose="02020603050405020304" pitchFamily="18" charset="0"/>
                          <a:cs typeface="Times New Roman" panose="02020603050405020304" pitchFamily="18" charset="0"/>
                        </a:rPr>
                        <a:t>（6）设计温度低于-20℃的所有流体</a:t>
                      </a:r>
                      <a:r>
                        <a:rPr lang="en-US" sz="2200" b="1">
                          <a:solidFill>
                            <a:srgbClr val="000000"/>
                          </a:solidFill>
                          <a:latin typeface="Times New Roman" panose="02020603050405020304" pitchFamily="18" charset="0"/>
                          <a:cs typeface="Times New Roman" panose="02020603050405020304" pitchFamily="18" charset="0"/>
                        </a:rPr>
                        <a:t>；</a:t>
                      </a:r>
                      <a:endParaRPr lang="en-US" sz="2200" b="0">
                        <a:solidFill>
                          <a:srgbClr val="000000"/>
                        </a:solidFill>
                        <a:latin typeface="Times New Roman" panose="02020603050405020304" pitchFamily="18" charset="0"/>
                        <a:cs typeface="Times New Roman" panose="02020603050405020304" pitchFamily="18" charset="0"/>
                      </a:endParaRPr>
                    </a:p>
                    <a:p>
                      <a:pPr indent="0">
                        <a:buNone/>
                      </a:pPr>
                      <a:r>
                        <a:rPr lang="en-US" sz="2200" b="0">
                          <a:solidFill>
                            <a:srgbClr val="000000"/>
                          </a:solidFill>
                          <a:latin typeface="Times New Roman" panose="02020603050405020304" pitchFamily="18" charset="0"/>
                          <a:cs typeface="Times New Roman" panose="02020603050405020304" pitchFamily="18" charset="0"/>
                        </a:rPr>
                        <a:t>（7）夹套管的内管；</a:t>
                      </a:r>
                      <a:endParaRPr lang="en-US" sz="2200" b="0">
                        <a:solidFill>
                          <a:srgbClr val="000000"/>
                        </a:solidFill>
                        <a:latin typeface="Times New Roman" panose="02020603050405020304" pitchFamily="18" charset="0"/>
                        <a:cs typeface="Times New Roman" panose="02020603050405020304" pitchFamily="18" charset="0"/>
                      </a:endParaRPr>
                    </a:p>
                    <a:p>
                      <a:pPr indent="0">
                        <a:buNone/>
                      </a:pPr>
                      <a:r>
                        <a:rPr lang="en-US" sz="2200" b="0">
                          <a:solidFill>
                            <a:srgbClr val="000000"/>
                          </a:solidFill>
                          <a:latin typeface="Times New Roman" panose="02020603050405020304" pitchFamily="18" charset="0"/>
                          <a:cs typeface="Times New Roman" panose="02020603050405020304" pitchFamily="18" charset="0"/>
                        </a:rPr>
                        <a:t>（8）按本规范8.5.6条规定做替代性试验的管道</a:t>
                      </a:r>
                      <a:r>
                        <a:rPr lang="zh-CN" altLang="en-US" sz="2200" b="0">
                          <a:solidFill>
                            <a:srgbClr val="000000"/>
                          </a:solidFill>
                          <a:latin typeface="Times New Roman" panose="02020603050405020304" pitchFamily="18" charset="0"/>
                          <a:cs typeface="Times New Roman" panose="02020603050405020304" pitchFamily="18" charset="0"/>
                        </a:rPr>
                        <a:t>；</a:t>
                      </a:r>
                      <a:endParaRPr lang="zh-CN" altLang="en-US" sz="2200" b="0">
                        <a:solidFill>
                          <a:srgbClr val="000000"/>
                        </a:solidFill>
                        <a:latin typeface="Times New Roman" panose="02020603050405020304" pitchFamily="18" charset="0"/>
                        <a:cs typeface="Times New Roman" panose="02020603050405020304" pitchFamily="18" charset="0"/>
                      </a:endParaRPr>
                    </a:p>
                    <a:p>
                      <a:pPr indent="0">
                        <a:buNone/>
                      </a:pPr>
                      <a:r>
                        <a:rPr lang="zh-CN" altLang="en-US" sz="22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2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a:t>
                      </a:r>
                      <a:r>
                        <a:rPr lang="zh-CN" altLang="en-US" sz="22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）设计文件要求的。</a:t>
                      </a:r>
                      <a:endParaRPr lang="zh-CN" altLang="en-US" sz="22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advClick="0">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8200" y="1624965"/>
            <a:ext cx="7103745" cy="1938020"/>
          </a:xfrm>
          <a:prstGeom prst="rect">
            <a:avLst/>
          </a:prstGeom>
          <a:noFill/>
          <a:ln w="9525">
            <a:noFill/>
          </a:ln>
        </p:spPr>
        <p:txBody>
          <a:bodyPr wrap="square">
            <a:spAutoFit/>
          </a:bodyPr>
          <a:p>
            <a:pPr marL="0" indent="304800" algn="just"/>
            <a:r>
              <a:rPr lang="zh-CN" sz="2400" b="0">
                <a:ea typeface="宋体" panose="02010600030101010101" pitchFamily="2" charset="-122"/>
              </a:rPr>
              <a:t>第五十九条 管道安装施工前，安装单位应当编制管道安装的工艺文件，如施工组织设计、施工方案等，经使用单位(或者其委托方技术负责人)批准后方可进行管道安装工作。</a:t>
            </a:r>
            <a:r>
              <a:rPr lang="zh-CN" sz="2400" b="0">
                <a:solidFill>
                  <a:srgbClr val="FF0000"/>
                </a:solidFill>
                <a:ea typeface="宋体" panose="02010600030101010101" pitchFamily="2" charset="-122"/>
              </a:rPr>
              <a:t>管道的安装质量应当符合</a:t>
            </a:r>
            <a:r>
              <a:rPr lang="en-US" sz="2400" b="0">
                <a:solidFill>
                  <a:srgbClr val="FF0000"/>
                </a:solidFill>
                <a:latin typeface="Times New Roman" panose="02020603050405020304" pitchFamily="18" charset="0"/>
                <a:ea typeface="宋体" panose="02010600030101010101" pitchFamily="2" charset="-122"/>
              </a:rPr>
              <a:t>GB/T20801</a:t>
            </a:r>
            <a:r>
              <a:rPr lang="zh-CN" sz="2400" b="0">
                <a:solidFill>
                  <a:srgbClr val="FF0000"/>
                </a:solidFill>
                <a:ea typeface="宋体" panose="02010600030101010101" pitchFamily="2" charset="-122"/>
              </a:rPr>
              <a:t>以及设计文件的规定</a:t>
            </a:r>
            <a:r>
              <a:rPr lang="zh-CN" sz="2400" b="0">
                <a:ea typeface="宋体" panose="02010600030101010101" pitchFamily="2" charset="-122"/>
              </a:rPr>
              <a:t>。</a:t>
            </a:r>
            <a:endParaRPr lang="zh-CN" altLang="en-US" sz="2400"/>
          </a:p>
        </p:txBody>
      </p:sp>
      <p:sp>
        <p:nvSpPr>
          <p:cNvPr id="2" name="文本框 1"/>
          <p:cNvSpPr txBox="1"/>
          <p:nvPr/>
        </p:nvSpPr>
        <p:spPr>
          <a:xfrm>
            <a:off x="838200" y="3682365"/>
            <a:ext cx="7104380" cy="1938020"/>
          </a:xfrm>
          <a:prstGeom prst="rect">
            <a:avLst/>
          </a:prstGeom>
          <a:noFill/>
          <a:ln w="9525">
            <a:noFill/>
          </a:ln>
        </p:spPr>
        <p:txBody>
          <a:bodyPr wrap="square">
            <a:spAutoFit/>
          </a:bodyPr>
          <a:p>
            <a:pPr marL="0" indent="304800" algn="just"/>
            <a:r>
              <a:rPr lang="zh-CN" sz="2400" b="0">
                <a:ea typeface="宋体" panose="02010600030101010101" pitchFamily="2" charset="-122"/>
              </a:rPr>
              <a:t>第六十条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监督检验机构应当按照压力管道安装监督检验规则的规定进行监督检验。</a:t>
            </a:r>
            <a:r>
              <a:rPr lang="zh-CN" sz="2400" b="1">
                <a:solidFill>
                  <a:srgbClr val="FF0000"/>
                </a:solidFill>
                <a:ea typeface="宋体" panose="02010600030101010101" pitchFamily="2" charset="-122"/>
              </a:rPr>
              <a:t>管道安装完工后，监督检验机构应当及时出具安装监督检验证书和报告</a:t>
            </a:r>
            <a:r>
              <a:rPr lang="zh-CN" sz="2400" b="0">
                <a:ea typeface="宋体" panose="02010600030101010101" pitchFamily="2" charset="-122"/>
              </a:rPr>
              <a:t>，作为管道安装工程竣工验收和办理使用登记的依据。</a:t>
            </a:r>
            <a:endParaRPr lang="zh-CN" altLang="en-US" sz="2400"/>
          </a:p>
        </p:txBody>
      </p:sp>
      <p:sp>
        <p:nvSpPr>
          <p:cNvPr id="3" name="文本框 2"/>
          <p:cNvSpPr txBox="1"/>
          <p:nvPr/>
        </p:nvSpPr>
        <p:spPr>
          <a:xfrm>
            <a:off x="1266190" y="5731510"/>
            <a:ext cx="6610985" cy="398780"/>
          </a:xfrm>
          <a:prstGeom prst="rect">
            <a:avLst/>
          </a:prstGeom>
          <a:noFill/>
        </p:spPr>
        <p:txBody>
          <a:bodyPr wrap="square" rtlCol="0">
            <a:spAutoFit/>
          </a:bodyPr>
          <a:p>
            <a:r>
              <a:rPr lang="zh-CN" altLang="en-US" sz="2000">
                <a:solidFill>
                  <a:schemeClr val="accent5">
                    <a:lumMod val="50000"/>
                  </a:schemeClr>
                </a:solidFill>
              </a:rPr>
              <a:t> 施工</a:t>
            </a:r>
            <a:r>
              <a:rPr lang="zh-CN" altLang="en-US" sz="2000">
                <a:solidFill>
                  <a:schemeClr val="accent5">
                    <a:lumMod val="50000"/>
                  </a:schemeClr>
                </a:solidFill>
                <a:sym typeface="+mn-ea"/>
              </a:rPr>
              <a:t>监督检验机构</a:t>
            </a:r>
            <a:r>
              <a:rPr lang="zh-CN" altLang="en-US" sz="2000">
                <a:solidFill>
                  <a:schemeClr val="accent5">
                    <a:lumMod val="50000"/>
                  </a:schemeClr>
                </a:solidFill>
              </a:rPr>
              <a:t>要求出具报告和证书，以往仅有报告</a:t>
            </a:r>
            <a:endParaRPr lang="zh-CN" altLang="en-US" sz="2000">
              <a:solidFill>
                <a:schemeClr val="accent5">
                  <a:lumMod val="50000"/>
                </a:schemeClr>
              </a:solidFill>
            </a:endParaRPr>
          </a:p>
        </p:txBody>
      </p:sp>
      <p:sp>
        <p:nvSpPr>
          <p:cNvPr id="4" name="文本框 3"/>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58495" y="1811655"/>
            <a:ext cx="7668260" cy="4777105"/>
          </a:xfrm>
          <a:prstGeom prst="rect">
            <a:avLst/>
          </a:prstGeom>
        </p:spPr>
      </p:pic>
      <p:sp>
        <p:nvSpPr>
          <p:cNvPr id="3" name="文本框 2"/>
          <p:cNvSpPr txBox="1"/>
          <p:nvPr/>
        </p:nvSpPr>
        <p:spPr>
          <a:xfrm>
            <a:off x="960120" y="1149985"/>
            <a:ext cx="3540125" cy="521970"/>
          </a:xfrm>
          <a:prstGeom prst="rect">
            <a:avLst/>
          </a:prstGeom>
          <a:noFill/>
        </p:spPr>
        <p:txBody>
          <a:bodyPr wrap="none" rtlCol="0" anchor="t">
            <a:spAutoFit/>
          </a:bodyPr>
          <a:p>
            <a:pPr marL="0" indent="334645"/>
            <a:r>
              <a:rPr lang="en-US">
                <a:highlight>
                  <a:srgbClr val="FFFF00"/>
                </a:highlight>
                <a:latin typeface="宋体" panose="02010600030101010101" pitchFamily="2" charset="-122"/>
                <a:ea typeface="宋体" panose="02010600030101010101" pitchFamily="2" charset="-122"/>
                <a:cs typeface="Times New Roman" panose="02020603050405020304" pitchFamily="18" charset="0"/>
                <a:sym typeface="+mn-ea"/>
              </a:rPr>
              <a:t>GB50316</a:t>
            </a:r>
            <a:r>
              <a:rPr lang="zh-CN" altLang="en-US">
                <a:highlight>
                  <a:srgbClr val="FFFF00"/>
                </a:highlight>
                <a:latin typeface="宋体" panose="02010600030101010101" pitchFamily="2" charset="-122"/>
                <a:ea typeface="宋体" panose="02010600030101010101" pitchFamily="2" charset="-122"/>
                <a:cs typeface="Times New Roman" panose="02020603050405020304" pitchFamily="18" charset="0"/>
                <a:sym typeface="+mn-ea"/>
              </a:rPr>
              <a:t>：检查比例</a:t>
            </a:r>
            <a:r>
              <a:rPr lang="en-US">
                <a:highlight>
                  <a:srgbClr val="FFFF00"/>
                </a:highlight>
                <a:latin typeface="宋体" panose="02010600030101010101" pitchFamily="2" charset="-122"/>
                <a:ea typeface="宋体" panose="02010600030101010101" pitchFamily="2" charset="-122"/>
                <a:cs typeface="Times New Roman" panose="02020603050405020304" pitchFamily="18" charset="0"/>
                <a:sym typeface="+mn-ea"/>
              </a:rPr>
              <a:t> </a:t>
            </a:r>
            <a:endParaRPr lang="zh-CN" altLang="en-US"/>
          </a:p>
        </p:txBody>
      </p:sp>
    </p:spTree>
  </p:cSld>
  <p:clrMapOvr>
    <a:masterClrMapping/>
  </p:clrMapOvr>
  <p:transition advClick="0">
    <p:random/>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67435" y="2471103"/>
            <a:ext cx="5080000" cy="429895"/>
          </a:xfrm>
          <a:prstGeom prst="rect">
            <a:avLst/>
          </a:prstGeom>
          <a:noFill/>
          <a:ln w="9525">
            <a:noFill/>
          </a:ln>
        </p:spPr>
        <p:txBody>
          <a:bodyPr>
            <a:spAutoFit/>
          </a:bodyPr>
          <a:p>
            <a:pPr marL="0" indent="0" algn="ctr"/>
            <a:r>
              <a:rPr lang="zh-CN" sz="2200" b="1">
                <a:solidFill>
                  <a:srgbClr val="FF0000"/>
                </a:solidFill>
                <a:ea typeface="宋体" panose="02010600030101010101" pitchFamily="2" charset="-122"/>
              </a:rPr>
              <a:t>表</a:t>
            </a:r>
            <a:r>
              <a:rPr lang="en-US" sz="2200" b="1">
                <a:solidFill>
                  <a:srgbClr val="FF0000"/>
                </a:solidFill>
                <a:latin typeface="Times New Roman" panose="02020603050405020304" pitchFamily="18" charset="0"/>
              </a:rPr>
              <a:t>8.2.1  </a:t>
            </a:r>
            <a:r>
              <a:rPr lang="zh-CN" sz="2200" b="1">
                <a:solidFill>
                  <a:srgbClr val="FF0000"/>
                </a:solidFill>
                <a:ea typeface="宋体" panose="02010600030101010101" pitchFamily="2" charset="-122"/>
              </a:rPr>
              <a:t>管道焊缝无损检测比例</a:t>
            </a:r>
            <a:endParaRPr lang="zh-CN" altLang="en-US"/>
          </a:p>
        </p:txBody>
      </p:sp>
      <p:graphicFrame>
        <p:nvGraphicFramePr>
          <p:cNvPr id="2" name="表格 1"/>
          <p:cNvGraphicFramePr/>
          <p:nvPr>
            <p:custDataLst>
              <p:tags r:id="rId1"/>
            </p:custDataLst>
          </p:nvPr>
        </p:nvGraphicFramePr>
        <p:xfrm>
          <a:off x="193040" y="3308350"/>
          <a:ext cx="8811895" cy="670560"/>
        </p:xfrm>
        <a:graphic>
          <a:graphicData uri="http://schemas.openxmlformats.org/drawingml/2006/table">
            <a:tbl>
              <a:tblPr firstRow="1" bandRow="1">
                <a:tableStyleId>{5940675A-B579-460E-94D1-54222C63F5DA}</a:tableStyleId>
              </a:tblPr>
              <a:tblGrid>
                <a:gridCol w="2014220"/>
                <a:gridCol w="1358900"/>
                <a:gridCol w="1358265"/>
                <a:gridCol w="1360170"/>
                <a:gridCol w="1360170"/>
                <a:gridCol w="1360170"/>
              </a:tblGrid>
              <a:tr h="0">
                <a:tc>
                  <a:txBody>
                    <a:bodyPr/>
                    <a:p>
                      <a:pPr indent="0" algn="ctr">
                        <a:buNone/>
                      </a:pPr>
                      <a:r>
                        <a:rPr lang="en-US" sz="2200" b="1">
                          <a:solidFill>
                            <a:srgbClr val="FF0000"/>
                          </a:solidFill>
                          <a:latin typeface="宋体" panose="02010600030101010101" pitchFamily="2" charset="-122"/>
                          <a:ea typeface="宋体" panose="02010600030101010101" pitchFamily="2" charset="-122"/>
                          <a:cs typeface="宋体" panose="02010600030101010101" pitchFamily="2" charset="-122"/>
                        </a:rPr>
                        <a:t>焊缝检查等级</a:t>
                      </a:r>
                      <a:endParaRPr lang="en-US" altLang="en-US" sz="2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200" b="1">
                          <a:solidFill>
                            <a:srgbClr val="FF0000"/>
                          </a:solidFill>
                          <a:latin typeface="宋体" panose="02010600030101010101" pitchFamily="2" charset="-122"/>
                          <a:ea typeface="宋体" panose="02010600030101010101" pitchFamily="2" charset="-122"/>
                          <a:cs typeface="宋体" panose="02010600030101010101" pitchFamily="2" charset="-122"/>
                        </a:rPr>
                        <a:t>I</a:t>
                      </a:r>
                      <a:endParaRPr lang="en-US" altLang="en-US" sz="2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200" b="1">
                          <a:solidFill>
                            <a:srgbClr val="FF0000"/>
                          </a:solidFill>
                          <a:latin typeface="宋体" panose="02010600030101010101" pitchFamily="2" charset="-122"/>
                          <a:ea typeface="宋体" panose="02010600030101010101" pitchFamily="2" charset="-122"/>
                          <a:cs typeface="宋体" panose="02010600030101010101" pitchFamily="2" charset="-122"/>
                        </a:rPr>
                        <a:t>II</a:t>
                      </a:r>
                      <a:endParaRPr lang="en-US" altLang="en-US" sz="2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200" b="1">
                          <a:solidFill>
                            <a:srgbClr val="FF0000"/>
                          </a:solidFill>
                          <a:latin typeface="宋体" panose="02010600030101010101" pitchFamily="2" charset="-122"/>
                          <a:ea typeface="宋体" panose="02010600030101010101" pitchFamily="2" charset="-122"/>
                          <a:cs typeface="宋体" panose="02010600030101010101" pitchFamily="2" charset="-122"/>
                        </a:rPr>
                        <a:t>III</a:t>
                      </a:r>
                      <a:endParaRPr lang="en-US" altLang="en-US" sz="2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200" b="1">
                          <a:solidFill>
                            <a:srgbClr val="FF0000"/>
                          </a:solidFill>
                          <a:latin typeface="宋体" panose="02010600030101010101" pitchFamily="2" charset="-122"/>
                          <a:ea typeface="宋体" panose="02010600030101010101" pitchFamily="2" charset="-122"/>
                          <a:cs typeface="宋体" panose="02010600030101010101" pitchFamily="2" charset="-122"/>
                        </a:rPr>
                        <a:t>IV</a:t>
                      </a:r>
                      <a:endParaRPr lang="en-US" altLang="en-US" sz="2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200" b="1">
                          <a:solidFill>
                            <a:srgbClr val="FF0000"/>
                          </a:solidFill>
                          <a:latin typeface="宋体" panose="02010600030101010101" pitchFamily="2" charset="-122"/>
                          <a:ea typeface="宋体" panose="02010600030101010101" pitchFamily="2" charset="-122"/>
                          <a:cs typeface="宋体" panose="02010600030101010101" pitchFamily="2" charset="-122"/>
                        </a:rPr>
                        <a:t>V</a:t>
                      </a:r>
                      <a:endParaRPr lang="en-US" altLang="en-US" sz="2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2200" b="1">
                          <a:solidFill>
                            <a:srgbClr val="FF0000"/>
                          </a:solidFill>
                          <a:latin typeface="宋体" panose="02010600030101010101" pitchFamily="2" charset="-122"/>
                          <a:ea typeface="宋体" panose="02010600030101010101" pitchFamily="2" charset="-122"/>
                          <a:cs typeface="宋体" panose="02010600030101010101" pitchFamily="2" charset="-122"/>
                        </a:rPr>
                        <a:t>无损检测比例%</a:t>
                      </a:r>
                      <a:endParaRPr lang="en-US" altLang="en-US" sz="2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200" b="1">
                          <a:solidFill>
                            <a:srgbClr val="FF0000"/>
                          </a:solidFill>
                          <a:latin typeface="宋体" panose="02010600030101010101" pitchFamily="2" charset="-122"/>
                          <a:ea typeface="宋体" panose="02010600030101010101" pitchFamily="2" charset="-122"/>
                          <a:cs typeface="宋体" panose="02010600030101010101" pitchFamily="2" charset="-122"/>
                        </a:rPr>
                        <a:t>100</a:t>
                      </a:r>
                      <a:endParaRPr lang="en-US" altLang="en-US" sz="2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200" b="1">
                          <a:solidFill>
                            <a:srgbClr val="FF0000"/>
                          </a:solidFill>
                          <a:latin typeface="宋体" panose="02010600030101010101" pitchFamily="2" charset="-122"/>
                          <a:ea typeface="宋体" panose="02010600030101010101" pitchFamily="2" charset="-122"/>
                          <a:cs typeface="宋体" panose="02010600030101010101" pitchFamily="2" charset="-122"/>
                        </a:rPr>
                        <a:t>≥20</a:t>
                      </a:r>
                      <a:endParaRPr lang="en-US" altLang="en-US" sz="2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200" b="1">
                          <a:solidFill>
                            <a:srgbClr val="FF0000"/>
                          </a:solidFill>
                          <a:latin typeface="宋体" panose="02010600030101010101" pitchFamily="2" charset="-122"/>
                          <a:ea typeface="宋体" panose="02010600030101010101" pitchFamily="2" charset="-122"/>
                          <a:cs typeface="宋体" panose="02010600030101010101" pitchFamily="2" charset="-122"/>
                        </a:rPr>
                        <a:t>≥10</a:t>
                      </a:r>
                      <a:endParaRPr lang="en-US" altLang="en-US" sz="2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200" b="1">
                          <a:solidFill>
                            <a:srgbClr val="FF0000"/>
                          </a:solidFill>
                          <a:latin typeface="宋体" panose="02010600030101010101" pitchFamily="2" charset="-122"/>
                          <a:ea typeface="宋体" panose="02010600030101010101" pitchFamily="2" charset="-122"/>
                          <a:cs typeface="宋体" panose="02010600030101010101" pitchFamily="2" charset="-122"/>
                        </a:rPr>
                        <a:t>≥5</a:t>
                      </a:r>
                      <a:endParaRPr lang="en-US" altLang="en-US" sz="2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200" b="1">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en-US" altLang="en-US" sz="22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940435" y="1468120"/>
            <a:ext cx="4429125" cy="521970"/>
          </a:xfrm>
          <a:prstGeom prst="rect">
            <a:avLst/>
          </a:prstGeom>
          <a:noFill/>
        </p:spPr>
        <p:txBody>
          <a:bodyPr wrap="none" rtlCol="0" anchor="t">
            <a:spAutoFit/>
          </a:bodyPr>
          <a:p>
            <a:pPr marL="0" indent="334645"/>
            <a:r>
              <a:rPr lang="en-US">
                <a:highlight>
                  <a:srgbClr val="FFFF00"/>
                </a:highlight>
                <a:latin typeface="宋体" panose="02010600030101010101" pitchFamily="2" charset="-122"/>
                <a:ea typeface="宋体" panose="02010600030101010101" pitchFamily="2" charset="-122"/>
                <a:cs typeface="Times New Roman" panose="02020603050405020304" pitchFamily="18" charset="0"/>
                <a:sym typeface="+mn-ea"/>
              </a:rPr>
              <a:t>GB50184-2011</a:t>
            </a:r>
            <a:r>
              <a:rPr lang="zh-CN" altLang="en-US">
                <a:highlight>
                  <a:srgbClr val="FFFF00"/>
                </a:highlight>
                <a:latin typeface="宋体" panose="02010600030101010101" pitchFamily="2" charset="-122"/>
                <a:ea typeface="宋体" panose="02010600030101010101" pitchFamily="2" charset="-122"/>
                <a:cs typeface="Times New Roman" panose="02020603050405020304" pitchFamily="18" charset="0"/>
                <a:sym typeface="+mn-ea"/>
              </a:rPr>
              <a:t>：检查比例</a:t>
            </a:r>
            <a:r>
              <a:rPr lang="en-US">
                <a:highlight>
                  <a:srgbClr val="FFFF00"/>
                </a:highlight>
                <a:latin typeface="宋体" panose="02010600030101010101" pitchFamily="2" charset="-122"/>
                <a:ea typeface="宋体" panose="02010600030101010101" pitchFamily="2" charset="-122"/>
                <a:cs typeface="Times New Roman" panose="02020603050405020304" pitchFamily="18" charset="0"/>
                <a:sym typeface="+mn-ea"/>
              </a:rPr>
              <a:t> </a:t>
            </a:r>
            <a:endParaRPr lang="zh-CN" altLang="en-US"/>
          </a:p>
        </p:txBody>
      </p:sp>
    </p:spTree>
  </p:cSld>
  <p:clrMapOvr>
    <a:masterClrMapping/>
  </p:clrMapOvr>
  <p:transition advClick="0">
    <p:random/>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90880" y="1228090"/>
            <a:ext cx="7821295" cy="5169535"/>
          </a:xfrm>
          <a:prstGeom prst="rect">
            <a:avLst/>
          </a:prstGeom>
          <a:noFill/>
          <a:ln w="9525">
            <a:noFill/>
          </a:ln>
        </p:spPr>
        <p:txBody>
          <a:bodyPr wrap="square">
            <a:spAutoFit/>
          </a:bodyPr>
          <a:p>
            <a:pPr marL="0" indent="560705"/>
            <a:r>
              <a:rPr lang="zh-CN" sz="2200" b="1">
                <a:ea typeface="宋体" panose="02010600030101010101" pitchFamily="2" charset="-122"/>
              </a:rPr>
              <a:t>检验数量：应符合设计文件和下列规定：1） 管道焊缝无损检测的检验比例应符合表8.2.1的规定。2） 管道公称尺寸</a:t>
            </a:r>
            <a:r>
              <a:rPr lang="zh-CN" sz="2200" b="1">
                <a:solidFill>
                  <a:srgbClr val="FF0000"/>
                </a:solidFill>
                <a:highlight>
                  <a:srgbClr val="00FF00"/>
                </a:highlight>
                <a:ea typeface="宋体" panose="02010600030101010101" pitchFamily="2" charset="-122"/>
              </a:rPr>
              <a:t>小于</a:t>
            </a:r>
            <a:r>
              <a:rPr lang="en-US" sz="2200" b="1">
                <a:solidFill>
                  <a:srgbClr val="FF0000"/>
                </a:solidFill>
                <a:highlight>
                  <a:srgbClr val="00FF00"/>
                </a:highlight>
                <a:latin typeface="Times New Roman" panose="02020603050405020304" pitchFamily="18" charset="0"/>
              </a:rPr>
              <a:t>500mm</a:t>
            </a:r>
            <a:r>
              <a:rPr lang="zh-CN" sz="2200" b="1">
                <a:ea typeface="宋体" panose="02010600030101010101" pitchFamily="2" charset="-122"/>
              </a:rPr>
              <a:t>时，应根据环缝数量按规定的检验比例进行</a:t>
            </a:r>
            <a:r>
              <a:rPr lang="zh-CN" sz="2200" b="1">
                <a:solidFill>
                  <a:srgbClr val="FF0000"/>
                </a:solidFill>
                <a:ea typeface="宋体" panose="02010600030101010101" pitchFamily="2" charset="-122"/>
              </a:rPr>
              <a:t>抽样检验</a:t>
            </a:r>
            <a:r>
              <a:rPr lang="zh-CN" sz="2200" b="1">
                <a:ea typeface="宋体" panose="02010600030101010101" pitchFamily="2" charset="-122"/>
              </a:rPr>
              <a:t>，且不得少于</a:t>
            </a:r>
            <a:r>
              <a:rPr lang="en-US" sz="2200" b="1">
                <a:latin typeface="Times New Roman" panose="02020603050405020304" pitchFamily="18" charset="0"/>
              </a:rPr>
              <a:t>1</a:t>
            </a:r>
            <a:r>
              <a:rPr lang="zh-CN" sz="2200" b="1">
                <a:ea typeface="宋体" panose="02010600030101010101" pitchFamily="2" charset="-122"/>
              </a:rPr>
              <a:t>个环缝。环缝检验应包括整个圆周长度。</a:t>
            </a:r>
            <a:r>
              <a:rPr lang="zh-CN" sz="2200" b="1">
                <a:solidFill>
                  <a:srgbClr val="FF0000"/>
                </a:solidFill>
                <a:ea typeface="宋体" panose="02010600030101010101" pitchFamily="2" charset="-122"/>
              </a:rPr>
              <a:t>固定焊的环缝抽样检验比例不应少于全部抽样数量的</a:t>
            </a:r>
            <a:r>
              <a:rPr lang="en-US" sz="2200" b="1">
                <a:solidFill>
                  <a:srgbClr val="FF0000"/>
                </a:solidFill>
                <a:highlight>
                  <a:srgbClr val="00FF00"/>
                </a:highlight>
                <a:latin typeface="Times New Roman" panose="02020603050405020304" pitchFamily="18" charset="0"/>
              </a:rPr>
              <a:t>40%</a:t>
            </a:r>
            <a:r>
              <a:rPr lang="zh-CN" sz="2200" b="1">
                <a:solidFill>
                  <a:srgbClr val="FF0000"/>
                </a:solidFill>
                <a:ea typeface="宋体" panose="02010600030101010101" pitchFamily="2" charset="-122"/>
              </a:rPr>
              <a:t>。</a:t>
            </a:r>
            <a:r>
              <a:rPr lang="en-US" sz="2200" b="1">
                <a:solidFill>
                  <a:srgbClr val="FF0000"/>
                </a:solidFill>
                <a:latin typeface="Times New Roman" panose="02020603050405020304" pitchFamily="18" charset="0"/>
              </a:rPr>
              <a:t>3</a:t>
            </a:r>
            <a:r>
              <a:rPr lang="zh-CN" sz="2200" b="1">
                <a:solidFill>
                  <a:srgbClr val="FF0000"/>
                </a:solidFill>
                <a:ea typeface="宋体" panose="02010600030101010101" pitchFamily="2" charset="-122"/>
              </a:rPr>
              <a:t>）</a:t>
            </a:r>
            <a:r>
              <a:rPr lang="en-US" sz="2200" b="1">
                <a:solidFill>
                  <a:srgbClr val="FF0000"/>
                </a:solidFill>
                <a:latin typeface="Times New Roman" panose="02020603050405020304" pitchFamily="18" charset="0"/>
              </a:rPr>
              <a:t> </a:t>
            </a:r>
            <a:r>
              <a:rPr lang="zh-CN" sz="2200" b="1">
                <a:ea typeface="宋体" panose="02010600030101010101" pitchFamily="2" charset="-122"/>
              </a:rPr>
              <a:t>管道公称尺寸</a:t>
            </a:r>
            <a:r>
              <a:rPr lang="zh-CN" sz="2200" b="1">
                <a:solidFill>
                  <a:srgbClr val="FF0000"/>
                </a:solidFill>
                <a:ea typeface="宋体" panose="02010600030101010101" pitchFamily="2" charset="-122"/>
              </a:rPr>
              <a:t>大于或等</a:t>
            </a:r>
            <a:r>
              <a:rPr lang="zh-CN" sz="2200" b="1">
                <a:solidFill>
                  <a:srgbClr val="FF0000"/>
                </a:solidFill>
                <a:highlight>
                  <a:srgbClr val="00FF00"/>
                </a:highlight>
                <a:ea typeface="宋体" panose="02010600030101010101" pitchFamily="2" charset="-122"/>
              </a:rPr>
              <a:t>于</a:t>
            </a:r>
            <a:r>
              <a:rPr lang="en-US" sz="2200" b="1">
                <a:solidFill>
                  <a:srgbClr val="FF0000"/>
                </a:solidFill>
                <a:highlight>
                  <a:srgbClr val="00FF00"/>
                </a:highlight>
                <a:latin typeface="Times New Roman" panose="02020603050405020304" pitchFamily="18" charset="0"/>
              </a:rPr>
              <a:t>500mm</a:t>
            </a:r>
            <a:r>
              <a:rPr lang="zh-CN" sz="2200" b="1">
                <a:solidFill>
                  <a:srgbClr val="FF0000"/>
                </a:solidFill>
                <a:ea typeface="宋体" panose="02010600030101010101" pitchFamily="2" charset="-122"/>
              </a:rPr>
              <a:t>时，</a:t>
            </a:r>
            <a:r>
              <a:rPr lang="zh-CN" sz="2200" b="1">
                <a:ea typeface="宋体" panose="02010600030101010101" pitchFamily="2" charset="-122"/>
              </a:rPr>
              <a:t>应对每条环缝按规定的检验数量进行</a:t>
            </a:r>
            <a:r>
              <a:rPr lang="zh-CN" sz="2200" b="1">
                <a:solidFill>
                  <a:srgbClr val="FF0000"/>
                </a:solidFill>
                <a:ea typeface="宋体" panose="02010600030101010101" pitchFamily="2" charset="-122"/>
              </a:rPr>
              <a:t>局部检验，</a:t>
            </a:r>
            <a:r>
              <a:rPr lang="zh-CN" sz="2200" b="1">
                <a:solidFill>
                  <a:srgbClr val="0000FF"/>
                </a:solidFill>
                <a:ea typeface="宋体" panose="02010600030101010101" pitchFamily="2" charset="-122"/>
              </a:rPr>
              <a:t>并不得少</a:t>
            </a:r>
            <a:r>
              <a:rPr lang="zh-CN" sz="2200" b="1">
                <a:solidFill>
                  <a:srgbClr val="0000FF"/>
                </a:solidFill>
                <a:highlight>
                  <a:srgbClr val="00FF00"/>
                </a:highlight>
                <a:ea typeface="宋体" panose="02010600030101010101" pitchFamily="2" charset="-122"/>
              </a:rPr>
              <a:t>于</a:t>
            </a:r>
            <a:r>
              <a:rPr lang="en-US" sz="2200" b="1">
                <a:solidFill>
                  <a:srgbClr val="0000FF"/>
                </a:solidFill>
                <a:highlight>
                  <a:srgbClr val="00FF00"/>
                </a:highlight>
                <a:latin typeface="Times New Roman" panose="02020603050405020304" pitchFamily="18" charset="0"/>
              </a:rPr>
              <a:t>150mm</a:t>
            </a:r>
            <a:r>
              <a:rPr lang="zh-CN" sz="2200" b="1">
                <a:solidFill>
                  <a:srgbClr val="0000FF"/>
                </a:solidFill>
                <a:ea typeface="宋体" panose="02010600030101010101" pitchFamily="2" charset="-122"/>
              </a:rPr>
              <a:t>的焊缝长度</a:t>
            </a:r>
            <a:r>
              <a:rPr lang="zh-CN" sz="2200" b="1">
                <a:solidFill>
                  <a:srgbClr val="FF0000"/>
                </a:solidFill>
                <a:ea typeface="宋体" panose="02010600030101010101" pitchFamily="2" charset="-122"/>
              </a:rPr>
              <a:t>。</a:t>
            </a:r>
            <a:r>
              <a:rPr lang="en-US" sz="2200" b="1">
                <a:solidFill>
                  <a:srgbClr val="FF0000"/>
                </a:solidFill>
                <a:latin typeface="Times New Roman" panose="02020603050405020304" pitchFamily="18" charset="0"/>
              </a:rPr>
              <a:t>4</a:t>
            </a:r>
            <a:r>
              <a:rPr lang="zh-CN" sz="2200" b="1">
                <a:solidFill>
                  <a:srgbClr val="FF0000"/>
                </a:solidFill>
                <a:ea typeface="宋体" panose="02010600030101010101" pitchFamily="2" charset="-122"/>
              </a:rPr>
              <a:t>）</a:t>
            </a:r>
            <a:r>
              <a:rPr lang="en-US" sz="2200" b="1">
                <a:solidFill>
                  <a:srgbClr val="FF0000"/>
                </a:solidFill>
                <a:latin typeface="Times New Roman" panose="02020603050405020304" pitchFamily="18" charset="0"/>
              </a:rPr>
              <a:t> </a:t>
            </a:r>
            <a:r>
              <a:rPr lang="zh-CN" sz="2200" b="1">
                <a:solidFill>
                  <a:srgbClr val="0000FF"/>
                </a:solidFill>
                <a:ea typeface="宋体" panose="02010600030101010101" pitchFamily="2" charset="-122"/>
              </a:rPr>
              <a:t>纵缝应按规定的检验数量进行局部检验，且不得少于</a:t>
            </a:r>
            <a:r>
              <a:rPr lang="en-US" sz="2200" b="1">
                <a:solidFill>
                  <a:srgbClr val="0000FF"/>
                </a:solidFill>
                <a:latin typeface="Times New Roman" panose="02020603050405020304" pitchFamily="18" charset="0"/>
              </a:rPr>
              <a:t>150mm</a:t>
            </a:r>
            <a:r>
              <a:rPr lang="zh-CN" sz="2200" b="1">
                <a:solidFill>
                  <a:srgbClr val="0000FF"/>
                </a:solidFill>
                <a:ea typeface="宋体" panose="02010600030101010101" pitchFamily="2" charset="-122"/>
              </a:rPr>
              <a:t>的焊缝长度。</a:t>
            </a:r>
            <a:r>
              <a:rPr lang="en-US" sz="2200" b="1">
                <a:solidFill>
                  <a:srgbClr val="FF0000"/>
                </a:solidFill>
                <a:latin typeface="Times New Roman" panose="02020603050405020304" pitchFamily="18" charset="0"/>
              </a:rPr>
              <a:t>5</a:t>
            </a:r>
            <a:r>
              <a:rPr lang="zh-CN" sz="2200" b="1">
                <a:solidFill>
                  <a:srgbClr val="FF0000"/>
                </a:solidFill>
                <a:ea typeface="宋体" panose="02010600030101010101" pitchFamily="2" charset="-122"/>
              </a:rPr>
              <a:t>）</a:t>
            </a:r>
            <a:r>
              <a:rPr lang="en-US" sz="2200" b="1">
                <a:solidFill>
                  <a:srgbClr val="FF0000"/>
                </a:solidFill>
                <a:latin typeface="Times New Roman" panose="02020603050405020304" pitchFamily="18" charset="0"/>
              </a:rPr>
              <a:t> </a:t>
            </a:r>
            <a:r>
              <a:rPr lang="zh-CN" sz="2200" b="1">
                <a:ea typeface="宋体" panose="02010600030101010101" pitchFamily="2" charset="-122"/>
              </a:rPr>
              <a:t>抽样或局部检验时，</a:t>
            </a:r>
            <a:r>
              <a:rPr lang="zh-CN" sz="2200" b="1">
                <a:solidFill>
                  <a:srgbClr val="FF0000"/>
                </a:solidFill>
                <a:ea typeface="宋体" panose="02010600030101010101" pitchFamily="2" charset="-122"/>
              </a:rPr>
              <a:t>应对每一焊工所焊的焊缝按规定的比例进行抽查。</a:t>
            </a:r>
            <a:r>
              <a:rPr lang="zh-CN" sz="2200" b="1">
                <a:ea typeface="宋体" panose="02010600030101010101" pitchFamily="2" charset="-122"/>
              </a:rPr>
              <a:t>当环缝与纵缝相交时，应在最大范围内包括与纵缝的交叉点，其中纵缝的检查长度不应少于</a:t>
            </a:r>
            <a:r>
              <a:rPr lang="en-US" sz="2200" b="1">
                <a:latin typeface="Times New Roman" panose="02020603050405020304" pitchFamily="18" charset="0"/>
              </a:rPr>
              <a:t>38mm</a:t>
            </a:r>
            <a:r>
              <a:rPr lang="zh-CN" sz="2200" b="1">
                <a:ea typeface="宋体" panose="02010600030101010101" pitchFamily="2" charset="-122"/>
              </a:rPr>
              <a:t>。</a:t>
            </a:r>
            <a:r>
              <a:rPr lang="en-US" sz="2200" b="1">
                <a:solidFill>
                  <a:srgbClr val="FF0000"/>
                </a:solidFill>
                <a:latin typeface="Times New Roman" panose="02020603050405020304" pitchFamily="18" charset="0"/>
              </a:rPr>
              <a:t>6</a:t>
            </a:r>
            <a:r>
              <a:rPr lang="zh-CN" sz="2200" b="1">
                <a:solidFill>
                  <a:srgbClr val="FF0000"/>
                </a:solidFill>
                <a:ea typeface="宋体" panose="02010600030101010101" pitchFamily="2" charset="-122"/>
              </a:rPr>
              <a:t>）</a:t>
            </a:r>
            <a:r>
              <a:rPr lang="en-US" sz="2200" b="1">
                <a:solidFill>
                  <a:srgbClr val="FF0000"/>
                </a:solidFill>
                <a:latin typeface="Times New Roman" panose="02020603050405020304" pitchFamily="18" charset="0"/>
              </a:rPr>
              <a:t> </a:t>
            </a:r>
            <a:r>
              <a:rPr lang="zh-CN" sz="2200" b="1">
                <a:ea typeface="宋体" panose="02010600030101010101" pitchFamily="2" charset="-122"/>
              </a:rPr>
              <a:t>抽样或局部检验应</a:t>
            </a:r>
            <a:r>
              <a:rPr lang="zh-CN" sz="2200" b="1">
                <a:solidFill>
                  <a:srgbClr val="FF0000"/>
                </a:solidFill>
                <a:ea typeface="宋体" panose="02010600030101010101" pitchFamily="2" charset="-122"/>
              </a:rPr>
              <a:t>按检验批</a:t>
            </a:r>
            <a:r>
              <a:rPr lang="zh-CN" sz="2200" b="1">
                <a:ea typeface="宋体" panose="02010600030101010101" pitchFamily="2" charset="-122"/>
              </a:rPr>
              <a:t>进行。</a:t>
            </a:r>
            <a:r>
              <a:rPr lang="zh-CN" sz="2200" b="1">
                <a:solidFill>
                  <a:srgbClr val="FF0000"/>
                </a:solidFill>
                <a:ea typeface="宋体" panose="02010600030101010101" pitchFamily="2" charset="-122"/>
              </a:rPr>
              <a:t>检验批和</a:t>
            </a:r>
            <a:r>
              <a:rPr lang="zh-CN" sz="2200" b="1">
                <a:solidFill>
                  <a:srgbClr val="0000FF"/>
                </a:solidFill>
                <a:ea typeface="宋体" panose="02010600030101010101" pitchFamily="2" charset="-122"/>
              </a:rPr>
              <a:t>抽样或局部</a:t>
            </a:r>
            <a:r>
              <a:rPr lang="zh-CN" sz="2200" b="1">
                <a:solidFill>
                  <a:srgbClr val="FF0000"/>
                </a:solidFill>
                <a:ea typeface="宋体" panose="02010600030101010101" pitchFamily="2" charset="-122"/>
              </a:rPr>
              <a:t>检验的位置</a:t>
            </a:r>
            <a:r>
              <a:rPr lang="zh-CN" sz="2200" b="1">
                <a:solidFill>
                  <a:srgbClr val="0000FF"/>
                </a:solidFill>
                <a:ea typeface="宋体" panose="02010600030101010101" pitchFamily="2" charset="-122"/>
              </a:rPr>
              <a:t>应</a:t>
            </a:r>
            <a:r>
              <a:rPr lang="zh-CN" sz="2200" b="1">
                <a:solidFill>
                  <a:srgbClr val="FF0000"/>
                </a:solidFill>
                <a:ea typeface="宋体" panose="02010600030101010101" pitchFamily="2" charset="-122"/>
              </a:rPr>
              <a:t>由质量检查人员确定。</a:t>
            </a:r>
            <a:endParaRPr lang="zh-CN" altLang="en-US"/>
          </a:p>
        </p:txBody>
      </p:sp>
    </p:spTree>
  </p:cSld>
  <p:clrMapOvr>
    <a:masterClrMapping/>
  </p:clrMapOvr>
  <p:transition advClick="0">
    <p:random/>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4225" y="1788160"/>
            <a:ext cx="7575550" cy="3476625"/>
          </a:xfrm>
          <a:prstGeom prst="rect">
            <a:avLst/>
          </a:prstGeom>
          <a:noFill/>
          <a:ln w="9525">
            <a:noFill/>
          </a:ln>
        </p:spPr>
        <p:txBody>
          <a:bodyPr wrap="square">
            <a:spAutoFit/>
          </a:bodyPr>
          <a:p>
            <a:pPr marL="0" indent="334645"/>
            <a:r>
              <a:rPr lang="en-US" sz="2000">
                <a:highlight>
                  <a:srgbClr val="FFFF00"/>
                </a:highlight>
                <a:latin typeface="宋体" panose="02010600030101010101" pitchFamily="2" charset="-122"/>
                <a:ea typeface="宋体" panose="02010600030101010101" pitchFamily="2" charset="-122"/>
                <a:cs typeface="Times New Roman" panose="02020603050405020304" pitchFamily="18" charset="0"/>
                <a:sym typeface="+mn-ea"/>
              </a:rPr>
              <a:t>GB50184-2011</a:t>
            </a:r>
            <a:r>
              <a:rPr lang="zh-CN" altLang="en-US" sz="2000">
                <a:highlight>
                  <a:srgbClr val="FFFF00"/>
                </a:highlight>
                <a:latin typeface="宋体" panose="02010600030101010101" pitchFamily="2" charset="-122"/>
                <a:ea typeface="宋体" panose="02010600030101010101" pitchFamily="2" charset="-122"/>
                <a:cs typeface="Times New Roman" panose="02020603050405020304" pitchFamily="18" charset="0"/>
                <a:sym typeface="+mn-ea"/>
              </a:rPr>
              <a:t>：合格标准</a:t>
            </a:r>
            <a:r>
              <a:rPr lang="en-US" sz="2000">
                <a:highlight>
                  <a:srgbClr val="FFFF00"/>
                </a:highlight>
                <a:latin typeface="宋体" panose="02010600030101010101" pitchFamily="2" charset="-122"/>
                <a:ea typeface="宋体" panose="02010600030101010101" pitchFamily="2" charset="-122"/>
                <a:cs typeface="Times New Roman" panose="02020603050405020304" pitchFamily="18" charset="0"/>
                <a:sym typeface="+mn-ea"/>
              </a:rPr>
              <a:t> </a:t>
            </a:r>
            <a:endParaRPr lang="zh-CN" sz="2000" b="0">
              <a:ea typeface="宋体" panose="02010600030101010101" pitchFamily="2" charset="-122"/>
            </a:endParaRPr>
          </a:p>
          <a:p>
            <a:pPr marL="0" indent="334645"/>
            <a:r>
              <a:rPr lang="zh-CN" sz="2000" b="0">
                <a:ea typeface="宋体" panose="02010600030101010101" pitchFamily="2" charset="-122"/>
              </a:rPr>
              <a:t>焊缝的质量应符合下列规定：</a:t>
            </a:r>
            <a:r>
              <a:rPr lang="zh-CN" sz="2000" b="0">
                <a:ea typeface="宋体" panose="02010600030101010101" pitchFamily="2" charset="-122"/>
                <a:cs typeface="Times New Roman" panose="02020603050405020304" pitchFamily="18" charset="0"/>
              </a:rPr>
              <a:t>(1) 100%射线检测的焊缝质量合格标准不应低于现行行业标准《承压设备无损检测  第2部分 射线检测》</a:t>
            </a:r>
            <a:r>
              <a:rPr lang="en-US" sz="2000" b="0">
                <a:highlight>
                  <a:srgbClr val="FFFF00"/>
                </a:highlight>
                <a:latin typeface="宋体" panose="02010600030101010101" pitchFamily="2" charset="-122"/>
                <a:ea typeface="宋体" panose="02010600030101010101" pitchFamily="2" charset="-122"/>
                <a:cs typeface="Times New Roman" panose="02020603050405020304" pitchFamily="18" charset="0"/>
              </a:rPr>
              <a:t>NB/T47013</a:t>
            </a:r>
            <a:r>
              <a:rPr lang="zh-CN" sz="2000" b="0">
                <a:ea typeface="宋体" panose="02010600030101010101" pitchFamily="2" charset="-122"/>
                <a:cs typeface="Times New Roman" panose="02020603050405020304" pitchFamily="18" charset="0"/>
              </a:rPr>
              <a:t>.2规定的Ⅱ级；抽样或局部射线检测的焊缝质量合格标准不应低于现行行业标准《承压设备无损检测  第2部分 射线检测》</a:t>
            </a:r>
            <a:r>
              <a:rPr lang="en-US" sz="2000" b="0">
                <a:highlight>
                  <a:srgbClr val="FFFF00"/>
                </a:highlight>
                <a:latin typeface="宋体" panose="02010600030101010101" pitchFamily="2" charset="-122"/>
                <a:ea typeface="宋体" panose="02010600030101010101" pitchFamily="2" charset="-122"/>
                <a:cs typeface="Times New Roman" panose="02020603050405020304" pitchFamily="18" charset="0"/>
              </a:rPr>
              <a:t>NB/T47013</a:t>
            </a:r>
            <a:r>
              <a:rPr lang="zh-CN" sz="2000" b="0">
                <a:ea typeface="宋体" panose="02010600030101010101" pitchFamily="2" charset="-122"/>
                <a:cs typeface="Times New Roman" panose="02020603050405020304" pitchFamily="18" charset="0"/>
              </a:rPr>
              <a:t>.2规定的Ⅲ级(2) 100%超声检测的焊缝质量合格标准不应低于现行行业标准《承压设备无损检测  第3部分超声检测》</a:t>
            </a:r>
            <a:r>
              <a:rPr lang="en-US" sz="2000" b="0">
                <a:highlight>
                  <a:srgbClr val="FFFF00"/>
                </a:highlight>
                <a:latin typeface="宋体" panose="02010600030101010101" pitchFamily="2" charset="-122"/>
                <a:ea typeface="宋体" panose="02010600030101010101" pitchFamily="2" charset="-122"/>
                <a:cs typeface="Times New Roman" panose="02020603050405020304" pitchFamily="18" charset="0"/>
              </a:rPr>
              <a:t>NB/T47013</a:t>
            </a:r>
            <a:r>
              <a:rPr lang="zh-CN" sz="2000" b="0">
                <a:ea typeface="宋体" panose="02010600030101010101" pitchFamily="2" charset="-122"/>
                <a:cs typeface="Times New Roman" panose="02020603050405020304" pitchFamily="18" charset="0"/>
              </a:rPr>
              <a:t>.3规定的Ⅰ级；抽样或局部超声检测的焊缝质量合格标准不应低于现行行业标准《承压设备无损检测  第3部分超声检测》</a:t>
            </a:r>
            <a:r>
              <a:rPr lang="en-US" sz="2000" b="0">
                <a:highlight>
                  <a:srgbClr val="FFFF00"/>
                </a:highlight>
                <a:latin typeface="宋体" panose="02010600030101010101" pitchFamily="2" charset="-122"/>
                <a:ea typeface="宋体" panose="02010600030101010101" pitchFamily="2" charset="-122"/>
                <a:cs typeface="Times New Roman" panose="02020603050405020304" pitchFamily="18" charset="0"/>
              </a:rPr>
              <a:t>NB/T47013</a:t>
            </a:r>
            <a:r>
              <a:rPr lang="zh-CN" sz="2000" b="0">
                <a:ea typeface="宋体" panose="02010600030101010101" pitchFamily="2" charset="-122"/>
                <a:cs typeface="Times New Roman" panose="02020603050405020304" pitchFamily="18" charset="0"/>
              </a:rPr>
              <a:t>.3规定的Ⅱ级(3)检验数量应符合设计文件和有关标准规范的规定：</a:t>
            </a:r>
            <a:endParaRPr lang="zh-CN" altLang="en-US" sz="20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16000" y="1172210"/>
            <a:ext cx="7714615" cy="4399915"/>
          </a:xfrm>
          <a:prstGeom prst="rect">
            <a:avLst/>
          </a:prstGeom>
          <a:noFill/>
          <a:ln w="9525">
            <a:noFill/>
          </a:ln>
        </p:spPr>
        <p:txBody>
          <a:bodyPr wrap="square">
            <a:spAutoFit/>
          </a:bodyPr>
          <a:p>
            <a:pPr marL="0" indent="200660"/>
            <a:r>
              <a:rPr lang="zh-CN" b="0">
                <a:ea typeface="宋体" panose="02010600030101010101" pitchFamily="2" charset="-122"/>
              </a:rPr>
              <a:t>当焊缝局部检验或抽样检验发现有不合格时，应在该焊工所焊的同一检验批中采用原方法做扩大检验。检验数量应符合下列规定：（</a:t>
            </a:r>
            <a:r>
              <a:rPr lang="zh-CN" b="0">
                <a:ea typeface="宋体" panose="02010600030101010101" pitchFamily="2" charset="-122"/>
                <a:cs typeface="Times New Roman" panose="02020603050405020304" pitchFamily="18" charset="0"/>
              </a:rPr>
              <a:t>1）当出现1个不合格焊缝时，应再检验该焊工所焊的同一检验批的2个焊缝；</a:t>
            </a:r>
            <a:r>
              <a:rPr lang="zh-CN" b="0">
                <a:ea typeface="宋体" panose="02010600030101010101" pitchFamily="2" charset="-122"/>
              </a:rPr>
              <a:t>（</a:t>
            </a:r>
            <a:r>
              <a:rPr lang="zh-CN" b="0">
                <a:ea typeface="宋体" panose="02010600030101010101" pitchFamily="2" charset="-122"/>
                <a:cs typeface="Times New Roman" panose="02020603050405020304" pitchFamily="18" charset="0"/>
              </a:rPr>
              <a:t>2）当2个焊缝中任何1个又出现不合格时，每个不合格焊缝应再检验该焊工所焊的同一检验批的2个焊缝。(3)当再次检验又出现不合格时，应对该焊工的同一检验批的焊缝进行100%检验。</a:t>
            </a:r>
            <a:endParaRPr lang="zh-CN" altLang="en-US"/>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07415" y="1462405"/>
            <a:ext cx="7534275" cy="2676525"/>
          </a:xfrm>
          <a:prstGeom prst="rect">
            <a:avLst/>
          </a:prstGeom>
          <a:noFill/>
          <a:ln w="9525">
            <a:noFill/>
          </a:ln>
        </p:spPr>
        <p:txBody>
          <a:bodyPr wrap="square">
            <a:spAutoFit/>
          </a:bodyPr>
          <a:p>
            <a:pPr marL="0" indent="0"/>
            <a:r>
              <a:rPr lang="en-US" altLang="zh-CN" b="1">
                <a:ea typeface="宋体" panose="02010600030101010101" pitchFamily="2" charset="-122"/>
              </a:rPr>
              <a:t>8.5 </a:t>
            </a:r>
            <a:r>
              <a:rPr lang="zh-CN" b="1">
                <a:ea typeface="宋体" panose="02010600030101010101" pitchFamily="2" charset="-122"/>
              </a:rPr>
              <a:t>硬度检验及其他检验</a:t>
            </a:r>
            <a:endParaRPr lang="en-US" b="1">
              <a:latin typeface="宋体" panose="02010600030101010101" pitchFamily="2" charset="-122"/>
              <a:ea typeface="宋体" panose="02010600030101010101" pitchFamily="2" charset="-122"/>
              <a:cs typeface="Times New Roman" panose="02020603050405020304" pitchFamily="18" charset="0"/>
            </a:endParaRPr>
          </a:p>
          <a:p>
            <a:pPr marL="0" indent="0"/>
            <a:r>
              <a:rPr lang="en-US" altLang="zh-CN" b="0">
                <a:ea typeface="宋体" panose="02010600030101010101" pitchFamily="2" charset="-122"/>
              </a:rPr>
              <a:t>8.5.1 </a:t>
            </a:r>
            <a:r>
              <a:rPr lang="zh-CN" b="0">
                <a:ea typeface="宋体" panose="02010600030101010101" pitchFamily="2" charset="-122"/>
              </a:rPr>
              <a:t>要求热处理的焊缝和管道组成件，热处理后应进行硬度检验。焊缝的硬度检验区域应包括焊缝和热影响区。对于异种金属的焊缝，两侧母材热影响区均应进行硬度检验。并应填写</a:t>
            </a:r>
            <a:r>
              <a:rPr lang="zh-CN" b="0">
                <a:ea typeface="宋体" panose="02010600030101010101" pitchFamily="2" charset="-122"/>
                <a:cs typeface="Times New Roman" panose="02020603050405020304" pitchFamily="18" charset="0"/>
              </a:rPr>
              <a:t>“管道热处理硬度检测报告”。</a:t>
            </a:r>
            <a:endParaRPr lang="zh-CN" altLang="en-US"/>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18540" y="1360170"/>
            <a:ext cx="6654800" cy="1630045"/>
          </a:xfrm>
          <a:prstGeom prst="rect">
            <a:avLst/>
          </a:prstGeom>
          <a:noFill/>
          <a:ln w="9525">
            <a:noFill/>
          </a:ln>
        </p:spPr>
        <p:txBody>
          <a:bodyPr wrap="square">
            <a:spAutoFit/>
          </a:bodyPr>
          <a:p>
            <a:pPr marL="0" indent="334645"/>
            <a:r>
              <a:rPr lang="zh-CN" sz="2000" b="0">
                <a:ea typeface="宋体" panose="02010600030101010101" pitchFamily="2" charset="-122"/>
              </a:rPr>
              <a:t>除设计另有规定外，热处理后的硬度值应符合下</a:t>
            </a:r>
            <a:r>
              <a:rPr lang="zh-CN" sz="2000" b="0">
                <a:ea typeface="宋体" panose="02010600030101010101" pitchFamily="2" charset="-122"/>
              </a:rPr>
              <a:t>表的规定。表中未列入的材料，其焊接接头的焊缝和热影响区硬度值：碳素钢不应大于母材硬度值的</a:t>
            </a:r>
            <a:r>
              <a:rPr lang="zh-CN" sz="2000" b="0">
                <a:ea typeface="宋体" panose="02010600030101010101" pitchFamily="2" charset="-122"/>
                <a:cs typeface="Times New Roman" panose="02020603050405020304" pitchFamily="18" charset="0"/>
              </a:rPr>
              <a:t>120%；合金钢不应大于母材硬度值的125%。</a:t>
            </a:r>
            <a:r>
              <a:rPr lang="zh-CN" sz="2000" b="0">
                <a:ea typeface="宋体" panose="02010600030101010101" pitchFamily="2" charset="-122"/>
              </a:rPr>
              <a:t>表：热处理焊缝和管道组成件的硬度合格标准</a:t>
            </a:r>
            <a:endParaRPr lang="zh-CN" altLang="en-US" sz="2000"/>
          </a:p>
        </p:txBody>
      </p:sp>
      <p:graphicFrame>
        <p:nvGraphicFramePr>
          <p:cNvPr id="2" name="表格 1"/>
          <p:cNvGraphicFramePr/>
          <p:nvPr/>
        </p:nvGraphicFramePr>
        <p:xfrm>
          <a:off x="1018540" y="3090228"/>
          <a:ext cx="5414010" cy="274320"/>
        </p:xfrm>
        <a:graphic>
          <a:graphicData uri="http://schemas.openxmlformats.org/drawingml/2006/table">
            <a:tbl>
              <a:tblPr firstRow="1" bandRow="1">
                <a:tableStyleId>{5940675A-B579-460E-94D1-54222C63F5DA}</a:tableStyleId>
              </a:tblPr>
              <a:tblGrid>
                <a:gridCol w="2706688"/>
                <a:gridCol w="2706687"/>
              </a:tblGrid>
              <a:tr h="27432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母材类别</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布氏硬度HB</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碳钼钢（C-Mo）、锰钼钢（Mn-Mo）、铬钼钢（Cr-Mo）：Cr≤0.5%</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225</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（Cr-Mo）：0.5＜Cr≤2%</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225</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（Cr-Mo）：2＜Cr≤10%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241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马氏体不锈钢</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241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17600" y="1280160"/>
            <a:ext cx="7023100" cy="3107690"/>
          </a:xfrm>
          <a:prstGeom prst="rect">
            <a:avLst/>
          </a:prstGeom>
          <a:noFill/>
        </p:spPr>
        <p:txBody>
          <a:bodyPr wrap="square" rtlCol="0" anchor="t">
            <a:spAutoFit/>
          </a:bodyPr>
          <a:p>
            <a:r>
              <a:rPr lang="zh-CN" altLang="en-US"/>
              <a:t>8. 5. 2当检查发现热处理后的硬度值超标或热处理工艺存在问题时，可采用其他检测手段进行复查与评估。</a:t>
            </a:r>
            <a:endParaRPr lang="zh-CN" altLang="en-US"/>
          </a:p>
          <a:p>
            <a:r>
              <a:rPr lang="zh-CN" altLang="en-US"/>
              <a:t>8. 5. 3当规定进行管道焊缝金属化学成分分析、焊缝铁素体含量测定、焊接接头金相检验、产品试件力学性能等检验时，应符合设</a:t>
            </a:r>
            <a:endParaRPr lang="zh-CN" altLang="en-US"/>
          </a:p>
          <a:p>
            <a:r>
              <a:rPr lang="zh-CN" altLang="en-US"/>
              <a:t>计文件和国家现行有关标准的规定。</a:t>
            </a:r>
            <a:endParaRPr lang="zh-CN" altLang="en-US"/>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0260" y="1565275"/>
            <a:ext cx="7874000" cy="4246245"/>
          </a:xfrm>
          <a:prstGeom prst="rect">
            <a:avLst/>
          </a:prstGeom>
          <a:noFill/>
          <a:ln w="9525">
            <a:noFill/>
          </a:ln>
        </p:spPr>
        <p:txBody>
          <a:bodyPr wrap="square">
            <a:spAutoFit/>
          </a:bodyPr>
          <a:p>
            <a:pPr marL="0" indent="0"/>
            <a:r>
              <a:rPr lang="en-US" altLang="zh-CN" sz="1800" b="1">
                <a:ea typeface="宋体" panose="02010600030101010101" pitchFamily="2" charset="-122"/>
                <a:cs typeface="Times New Roman" panose="02020603050405020304" pitchFamily="18" charset="0"/>
              </a:rPr>
              <a:t>8.6</a:t>
            </a:r>
            <a:r>
              <a:rPr lang="zh-CN" sz="1800" b="1">
                <a:ea typeface="宋体" panose="02010600030101010101" pitchFamily="2" charset="-122"/>
                <a:cs typeface="Times New Roman" panose="02020603050405020304" pitchFamily="18" charset="0"/>
              </a:rPr>
              <a:t>压力试验</a:t>
            </a:r>
            <a:r>
              <a:rPr lang="en-US" sz="1800" b="1">
                <a:latin typeface="宋体" panose="02010600030101010101" pitchFamily="2" charset="-122"/>
                <a:ea typeface="宋体" panose="02010600030101010101" pitchFamily="2" charset="-122"/>
                <a:cs typeface="Times New Roman" panose="02020603050405020304" pitchFamily="18" charset="0"/>
              </a:rPr>
              <a:t>8.6.1 </a:t>
            </a:r>
            <a:r>
              <a:rPr lang="zh-CN" sz="1800" b="0">
                <a:ea typeface="宋体" panose="02010600030101010101" pitchFamily="2" charset="-122"/>
              </a:rPr>
              <a:t>管道安装完毕、热处理和无损检测合格后，应进行压力试验。压力试验应符合下列规定：</a:t>
            </a:r>
            <a:r>
              <a:rPr lang="zh-CN" sz="1800" b="0">
                <a:ea typeface="宋体" panose="02010600030101010101" pitchFamily="2" charset="-122"/>
                <a:cs typeface="Times New Roman" panose="02020603050405020304" pitchFamily="18" charset="0"/>
              </a:rPr>
              <a:t>(1)压力试验应以液体为试验介质。当管道的设计压力小于或等于0.6MPa时，也可采用气体为试验介质，但应采取有效的安全措施。</a:t>
            </a:r>
            <a:r>
              <a:rPr lang="zh-CN" sz="1800" b="1">
                <a:ea typeface="宋体" panose="02010600030101010101" pitchFamily="2" charset="-122"/>
                <a:cs typeface="Times New Roman" panose="02020603050405020304" pitchFamily="18" charset="0"/>
              </a:rPr>
              <a:t>(2)脆性材料严禁使用气体进行压力试验。压力试验温度严禁接近金属材料的脆性转变温度。</a:t>
            </a:r>
            <a:r>
              <a:rPr lang="zh-CN" sz="1800" b="0">
                <a:ea typeface="宋体" panose="02010600030101010101" pitchFamily="2" charset="-122"/>
                <a:cs typeface="Times New Roman" panose="02020603050405020304" pitchFamily="18" charset="0"/>
              </a:rPr>
              <a:t>(3)当进行压力试验时，应划定禁区，无关人员不得入内。(4)试验过程中发现泄漏时，不得带压处理。消除缺陷后应重新进行试验。(5)试验结束后，应及时拆除盲板、膨胀节临时约束装置。试验介质的排放应符合安全、环保要求。(6)压力试验完毕，不得在管道上进行修补或增添物件。当在管道上进行修补或增添物件时，应重新进行压力试验。经设计或建设单位同意，对采取预防措施并能保证结构完好的小修补或增添物件，可不重新进行压力试验。(7)压力试验合格后，应填写“管道系统压力试验和泄漏性试验记录”。</a:t>
            </a:r>
            <a:endParaRPr lang="zh-CN" altLang="en-US" sz="18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0570" y="1235075"/>
            <a:ext cx="8253095" cy="5631180"/>
          </a:xfrm>
          <a:prstGeom prst="rect">
            <a:avLst/>
          </a:prstGeom>
          <a:noFill/>
          <a:ln w="9525">
            <a:noFill/>
          </a:ln>
        </p:spPr>
        <p:txBody>
          <a:bodyPr wrap="square">
            <a:spAutoFit/>
          </a:bodyPr>
          <a:p>
            <a:pPr marL="0" indent="334645"/>
            <a:r>
              <a:rPr lang="en-US" altLang="zh-CN" sz="1800" b="0">
                <a:ea typeface="宋体" panose="02010600030101010101" pitchFamily="2" charset="-122"/>
              </a:rPr>
              <a:t>8.6.2</a:t>
            </a:r>
            <a:r>
              <a:rPr lang="zh-CN" sz="1800" b="0">
                <a:ea typeface="宋体" panose="02010600030101010101" pitchFamily="2" charset="-122"/>
              </a:rPr>
              <a:t>压力试验的替代应符合下列规定：</a:t>
            </a:r>
            <a:endParaRPr lang="zh-CN" sz="1800" b="0">
              <a:ea typeface="宋体" panose="02010600030101010101" pitchFamily="2" charset="-122"/>
            </a:endParaRPr>
          </a:p>
          <a:p>
            <a:pPr marL="0" indent="334645"/>
            <a:r>
              <a:rPr lang="en-US" altLang="zh-CN" sz="1800" b="0">
                <a:ea typeface="宋体" panose="02010600030101010101" pitchFamily="2" charset="-122"/>
              </a:rPr>
              <a:t>1</a:t>
            </a:r>
            <a:r>
              <a:rPr lang="zh-CN" sz="1800" b="0">
                <a:solidFill>
                  <a:srgbClr val="FF0000"/>
                </a:solidFill>
                <a:ea typeface="宋体" panose="02010600030101010101" pitchFamily="2" charset="-122"/>
                <a:cs typeface="Times New Roman" panose="02020603050405020304" pitchFamily="18" charset="0"/>
              </a:rPr>
              <a:t>对GC3级管道，经设计和建设单位同意，可在试车时用管道输送的流体进行压力试验。输送的流体是气体或蒸汽时，压力试压前按气压试验的规定进行预试验。</a:t>
            </a:r>
            <a:endParaRPr lang="zh-CN" sz="1800" b="0">
              <a:solidFill>
                <a:srgbClr val="FF0000"/>
              </a:solidFill>
              <a:ea typeface="宋体" panose="02010600030101010101" pitchFamily="2" charset="-122"/>
            </a:endParaRPr>
          </a:p>
          <a:p>
            <a:pPr marL="0" indent="334645"/>
            <a:r>
              <a:rPr lang="en-US" altLang="zh-CN" sz="1800" b="0">
                <a:ea typeface="宋体" panose="02010600030101010101" pitchFamily="2" charset="-122"/>
              </a:rPr>
              <a:t>2</a:t>
            </a:r>
            <a:r>
              <a:rPr lang="zh-CN" sz="1800" b="0">
                <a:ea typeface="宋体" panose="02010600030101010101" pitchFamily="2" charset="-122"/>
                <a:cs typeface="Times New Roman" panose="02020603050405020304" pitchFamily="18" charset="0"/>
              </a:rPr>
              <a:t>当管道的设计压力大于0.6MPa，设计和建设单位认为液压试验不切实际时，可采用气压试验来替代液压试验。</a:t>
            </a:r>
            <a:endParaRPr lang="zh-CN" sz="1800" b="0">
              <a:ea typeface="宋体" panose="02010600030101010101" pitchFamily="2" charset="-122"/>
            </a:endParaRPr>
          </a:p>
          <a:p>
            <a:pPr marL="0" indent="334645"/>
            <a:r>
              <a:rPr lang="en-US" altLang="zh-CN" sz="1800" b="0">
                <a:ea typeface="宋体" panose="02010600030101010101" pitchFamily="2" charset="-122"/>
              </a:rPr>
              <a:t>3</a:t>
            </a:r>
            <a:r>
              <a:rPr lang="zh-CN" sz="1800" b="0">
                <a:ea typeface="宋体" panose="02010600030101010101" pitchFamily="2" charset="-122"/>
                <a:cs typeface="Times New Roman" panose="02020603050405020304" pitchFamily="18" charset="0"/>
              </a:rPr>
              <a:t>经设计和建设单位同意，也可用液压-气压试验代替气压试验。液压-气压试验应符合气压试验的的规定，被液体充填部分管道的压力不应大于液压试验的规定。</a:t>
            </a:r>
            <a:endParaRPr lang="zh-CN" sz="1800" b="0">
              <a:ea typeface="宋体" panose="02010600030101010101" pitchFamily="2" charset="-122"/>
            </a:endParaRPr>
          </a:p>
          <a:p>
            <a:pPr marL="0" indent="334645"/>
            <a:r>
              <a:rPr lang="en-US" altLang="zh-CN" sz="1800" b="0">
                <a:ea typeface="宋体" panose="02010600030101010101" pitchFamily="2" charset="-122"/>
              </a:rPr>
              <a:t>4</a:t>
            </a:r>
            <a:r>
              <a:rPr lang="zh-CN" sz="1800" b="0">
                <a:ea typeface="宋体" panose="02010600030101010101" pitchFamily="2" charset="-122"/>
                <a:cs typeface="Times New Roman" panose="02020603050405020304" pitchFamily="18" charset="0"/>
              </a:rPr>
              <a:t>现场条件不允许进行管道液压和气压试验时，可同时采用下列方法代替压力试验，但应经建设单位和设计单位同意：1）所有环向、纵向对接焊缝和螺旋焊焊缝应进行100%射线检测或100%超声检测。2）</a:t>
            </a:r>
            <a:r>
              <a:rPr lang="zh-CN" sz="1800" b="0">
                <a:highlight>
                  <a:srgbClr val="FFFF00"/>
                </a:highlight>
                <a:ea typeface="宋体" panose="02010600030101010101" pitchFamily="2" charset="-122"/>
              </a:rPr>
              <a:t>除</a:t>
            </a:r>
            <a:r>
              <a:rPr lang="zh-CN" sz="1800" b="0">
                <a:highlight>
                  <a:srgbClr val="FFFF00"/>
                </a:highlight>
                <a:ea typeface="宋体" panose="02010600030101010101" pitchFamily="2" charset="-122"/>
                <a:cs typeface="Times New Roman" panose="02020603050405020304" pitchFamily="18" charset="0"/>
              </a:rPr>
              <a:t>1）以外，</a:t>
            </a:r>
            <a:r>
              <a:rPr lang="zh-CN" sz="1800" b="0">
                <a:ea typeface="宋体" panose="02010600030101010101" pitchFamily="2" charset="-122"/>
              </a:rPr>
              <a:t>所有焊缝（包括管道支承件与管道组成件连接的焊缝），应进行</a:t>
            </a:r>
            <a:r>
              <a:rPr lang="zh-CN" sz="1800" b="0">
                <a:ea typeface="宋体" panose="02010600030101010101" pitchFamily="2" charset="-122"/>
                <a:cs typeface="Times New Roman" panose="02020603050405020304" pitchFamily="18" charset="0"/>
              </a:rPr>
              <a:t>100%渗透检测或100%磁粉检测。3）应由设计单位进行管道系统的柔性分析。4）管道系统应采用敏感气体或侵入液体的方法进行泄漏试验，试验要求应在设计文件中明确规定。5）未经液压和气压试验的管道焊缝及法兰密封部位，生产车间可配备相应的预保带压密封夹具。</a:t>
            </a:r>
            <a:endParaRPr lang="zh-CN" altLang="en-US" sz="18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53465" y="1149985"/>
            <a:ext cx="7371080" cy="5323205"/>
          </a:xfrm>
          <a:prstGeom prst="rect">
            <a:avLst/>
          </a:prstGeom>
          <a:noFill/>
          <a:ln w="9525">
            <a:noFill/>
          </a:ln>
        </p:spPr>
        <p:txBody>
          <a:bodyPr wrap="square">
            <a:spAutoFit/>
          </a:bodyPr>
          <a:p>
            <a:pPr marL="0" indent="304800" algn="just"/>
            <a:r>
              <a:rPr lang="zh-CN" sz="2000" b="0">
                <a:ea typeface="宋体" panose="02010600030101010101" pitchFamily="2" charset="-122"/>
              </a:rPr>
              <a:t>第六十一条 管道安装工程竣工后，安装单位及其无损检测单位应当将工程项目中的管道安装及其检测资料单独组卷，向管道使用单位(或者其委托方技术负责人)提交安装质量证明文件，并且由管道使用单位在管道使用寿命期内保存。安装质量证明文件至少应当包括下列内容：(一) 管道安装质量证明书，其内容和格式参照附件D；(二) 管道安装竣工图，至少包括管道轴测图、设计修改文件和材料代用单等；(三)</a:t>
            </a:r>
            <a:r>
              <a:rPr lang="en-US" sz="2000" b="0">
                <a:latin typeface="Times New Roman" panose="02020603050405020304" pitchFamily="18" charset="0"/>
                <a:ea typeface="宋体" panose="02010600030101010101" pitchFamily="2" charset="-122"/>
              </a:rPr>
              <a:t> </a:t>
            </a:r>
            <a:r>
              <a:rPr lang="zh-CN" sz="2000" b="1">
                <a:solidFill>
                  <a:srgbClr val="FF0000"/>
                </a:solidFill>
                <a:ea typeface="宋体" panose="02010600030101010101" pitchFamily="2" charset="-122"/>
              </a:rPr>
              <a:t>管道轴测图上标明管道受压元件的材质和规格、焊缝位置、焊缝编号</a:t>
            </a:r>
            <a:r>
              <a:rPr lang="en-US" sz="2000" b="1">
                <a:solidFill>
                  <a:srgbClr val="FF0000"/>
                </a:solidFill>
                <a:latin typeface="宋体" panose="02010600030101010101" pitchFamily="2" charset="-122"/>
                <a:ea typeface="宋体" panose="02010600030101010101" pitchFamily="2" charset="-122"/>
              </a:rPr>
              <a:t>(</a:t>
            </a:r>
            <a:r>
              <a:rPr lang="zh-CN" sz="2000" b="1">
                <a:solidFill>
                  <a:srgbClr val="FF0000"/>
                </a:solidFill>
                <a:ea typeface="宋体" panose="02010600030101010101" pitchFamily="2" charset="-122"/>
              </a:rPr>
              <a:t>区别现场固定焊的焊缝和预制焊缝</a:t>
            </a:r>
            <a:r>
              <a:rPr lang="en-US" sz="2000" b="1">
                <a:solidFill>
                  <a:srgbClr val="FF0000"/>
                </a:solidFill>
                <a:latin typeface="Times New Roman" panose="02020603050405020304" pitchFamily="18" charset="0"/>
                <a:ea typeface="宋体" panose="02010600030101010101" pitchFamily="2" charset="-122"/>
              </a:rPr>
              <a:t>)</a:t>
            </a:r>
            <a:r>
              <a:rPr lang="zh-CN" sz="2000" b="1">
                <a:solidFill>
                  <a:srgbClr val="FF0000"/>
                </a:solidFill>
                <a:ea typeface="宋体" panose="02010600030101010101" pitchFamily="2" charset="-122"/>
              </a:rPr>
              <a:t>、焊工代号、无损检测方法、局部或者抽样无损检测焊缝的位置、焊缝补焊位置、热处理焊缝位置等</a:t>
            </a:r>
            <a:r>
              <a:rPr lang="zh-CN" sz="2000" b="0">
                <a:ea typeface="宋体" panose="02010600030101010101" pitchFamily="2" charset="-122"/>
              </a:rPr>
              <a:t>，并且能够清楚地反映和追溯管道组成件和支承件；(四)</a:t>
            </a:r>
            <a:r>
              <a:rPr lang="en-US" sz="2000" b="0">
                <a:latin typeface="Times New Roman" panose="02020603050405020304" pitchFamily="18" charset="0"/>
                <a:ea typeface="宋体" panose="02010600030101010101" pitchFamily="2" charset="-122"/>
              </a:rPr>
              <a:t> </a:t>
            </a:r>
            <a:r>
              <a:rPr lang="zh-CN" sz="2000" b="0">
                <a:ea typeface="宋体" panose="02010600030101010101" pitchFamily="2" charset="-122"/>
              </a:rPr>
              <a:t>管道元件的产品合格证、质量证明书或者复验、试验报告</a:t>
            </a:r>
            <a:r>
              <a:rPr lang="en-US" sz="2000" b="0">
                <a:latin typeface="宋体" panose="02010600030101010101" pitchFamily="2" charset="-122"/>
                <a:ea typeface="宋体" panose="02010600030101010101" pitchFamily="2" charset="-122"/>
              </a:rPr>
              <a:t>(</a:t>
            </a:r>
            <a:r>
              <a:rPr lang="zh-CN" sz="2000" b="0">
                <a:ea typeface="宋体" panose="02010600030101010101" pitchFamily="2" charset="-122"/>
              </a:rPr>
              <a:t>由使用单位或其委托方采购的管道元件除外</a:t>
            </a:r>
            <a:r>
              <a:rPr lang="en-US" sz="2000" b="0">
                <a:latin typeface="Times New Roman" panose="02020603050405020304" pitchFamily="18" charset="0"/>
                <a:ea typeface="宋体" panose="02010600030101010101" pitchFamily="2" charset="-122"/>
              </a:rPr>
              <a:t>)</a:t>
            </a:r>
            <a:r>
              <a:rPr lang="zh-CN" sz="2000" b="0">
                <a:ea typeface="宋体" panose="02010600030101010101" pitchFamily="2" charset="-122"/>
              </a:rPr>
              <a:t>；(五)</a:t>
            </a:r>
            <a:r>
              <a:rPr lang="en-US" sz="2000" b="0">
                <a:latin typeface="Times New Roman" panose="02020603050405020304" pitchFamily="18" charset="0"/>
                <a:ea typeface="宋体" panose="02010600030101010101" pitchFamily="2" charset="-122"/>
              </a:rPr>
              <a:t> </a:t>
            </a:r>
            <a:r>
              <a:rPr lang="zh-CN" sz="2000" b="0">
                <a:ea typeface="宋体" panose="02010600030101010101" pitchFamily="2" charset="-122"/>
              </a:rPr>
              <a:t>管道施工检查记录、无损检测报告、检验和试验报告；</a:t>
            </a:r>
            <a:endParaRPr lang="zh-CN" sz="2000" b="0">
              <a:ea typeface="宋体" panose="02010600030101010101" pitchFamily="2" charset="-122"/>
            </a:endParaRPr>
          </a:p>
          <a:p>
            <a:pPr marL="0" indent="304800" algn="just"/>
            <a:r>
              <a:rPr lang="zh-CN" sz="2000" b="1">
                <a:solidFill>
                  <a:srgbClr val="FF0000"/>
                </a:solidFill>
                <a:ea typeface="宋体" panose="02010600030101010101" pitchFamily="2" charset="-122"/>
              </a:rPr>
              <a:t>提交安装质量证明文件时，同时还需要提交安装监督检验报告。</a:t>
            </a:r>
            <a:endParaRPr lang="zh-CN" altLang="en-US" sz="2000" b="1">
              <a:solidFill>
                <a:srgbClr val="FF0000"/>
              </a:solidFill>
              <a:ea typeface="宋体" panose="02010600030101010101" pitchFamily="2" charset="-122"/>
            </a:endParaRPr>
          </a:p>
        </p:txBody>
      </p:sp>
      <p:sp>
        <p:nvSpPr>
          <p:cNvPr id="2" name="文本框 1"/>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2945" y="1243330"/>
            <a:ext cx="8000365" cy="5631180"/>
          </a:xfrm>
          <a:prstGeom prst="rect">
            <a:avLst/>
          </a:prstGeom>
          <a:noFill/>
          <a:ln w="9525">
            <a:noFill/>
          </a:ln>
        </p:spPr>
        <p:txBody>
          <a:bodyPr wrap="square">
            <a:spAutoFit/>
          </a:bodyPr>
          <a:p>
            <a:pPr marL="0" indent="401320"/>
            <a:r>
              <a:rPr lang="en-US" sz="2000" b="1">
                <a:latin typeface="宋体" panose="02010600030101010101" pitchFamily="2" charset="-122"/>
                <a:ea typeface="宋体" panose="02010600030101010101" pitchFamily="2" charset="-122"/>
                <a:cs typeface="Times New Roman" panose="02020603050405020304" pitchFamily="18" charset="0"/>
              </a:rPr>
              <a:t>8.6.3  </a:t>
            </a:r>
            <a:r>
              <a:rPr lang="zh-CN" sz="2000" b="0">
                <a:ea typeface="宋体" panose="02010600030101010101" pitchFamily="2" charset="-122"/>
              </a:rPr>
              <a:t>压力试验前应具备下列条件：</a:t>
            </a:r>
            <a:endParaRPr lang="zh-CN" sz="2000" b="0">
              <a:ea typeface="宋体" panose="02010600030101010101" pitchFamily="2" charset="-122"/>
            </a:endParaRPr>
          </a:p>
          <a:p>
            <a:pPr marL="0" indent="401320"/>
            <a:r>
              <a:rPr lang="en-US" altLang="zh-CN" sz="2000" b="0">
                <a:ea typeface="宋体" panose="02010600030101010101" pitchFamily="2" charset="-122"/>
              </a:rPr>
              <a:t>1</a:t>
            </a:r>
            <a:r>
              <a:rPr lang="zh-CN" sz="2000" b="0">
                <a:ea typeface="宋体" panose="02010600030101010101" pitchFamily="2" charset="-122"/>
                <a:cs typeface="Times New Roman" panose="02020603050405020304" pitchFamily="18" charset="0"/>
              </a:rPr>
              <a:t>试验范围内的管道安装工程除防腐、绝热外，已按设计图纸全部完成，安装质量符合有关规定。</a:t>
            </a:r>
            <a:endParaRPr lang="zh-CN" sz="2000" b="0">
              <a:ea typeface="宋体" panose="02010600030101010101" pitchFamily="2" charset="-122"/>
            </a:endParaRPr>
          </a:p>
          <a:p>
            <a:pPr marL="0" indent="401320"/>
            <a:r>
              <a:rPr lang="en-US" altLang="zh-CN" sz="2000" b="0">
                <a:ea typeface="宋体" panose="02010600030101010101" pitchFamily="2" charset="-122"/>
              </a:rPr>
              <a:t>2</a:t>
            </a:r>
            <a:r>
              <a:rPr lang="zh-CN" sz="2000" b="0">
                <a:ea typeface="宋体" panose="02010600030101010101" pitchFamily="2" charset="-122"/>
                <a:cs typeface="Times New Roman" panose="02020603050405020304" pitchFamily="18" charset="0"/>
              </a:rPr>
              <a:t>焊缝及其他待检部位尚未防腐和绝热。</a:t>
            </a:r>
            <a:endParaRPr lang="zh-CN" sz="2000" b="0">
              <a:ea typeface="宋体" panose="02010600030101010101" pitchFamily="2" charset="-122"/>
            </a:endParaRPr>
          </a:p>
          <a:p>
            <a:pPr marL="0" indent="401320"/>
            <a:r>
              <a:rPr lang="en-US" altLang="zh-CN" sz="2000" b="0">
                <a:ea typeface="宋体" panose="02010600030101010101" pitchFamily="2" charset="-122"/>
              </a:rPr>
              <a:t>3</a:t>
            </a:r>
            <a:r>
              <a:rPr lang="zh-CN" sz="2000" b="0">
                <a:ea typeface="宋体" panose="02010600030101010101" pitchFamily="2" charset="-122"/>
                <a:cs typeface="Times New Roman" panose="02020603050405020304" pitchFamily="18" charset="0"/>
              </a:rPr>
              <a:t>管道上的膨胀节已设置临时约束装置。</a:t>
            </a:r>
            <a:endParaRPr lang="zh-CN" sz="2000" b="0">
              <a:ea typeface="宋体" panose="02010600030101010101" pitchFamily="2" charset="-122"/>
            </a:endParaRPr>
          </a:p>
          <a:p>
            <a:pPr marL="0" indent="401320"/>
            <a:r>
              <a:rPr lang="en-US" altLang="zh-CN" sz="2000" b="0">
                <a:ea typeface="宋体" panose="02010600030101010101" pitchFamily="2" charset="-122"/>
              </a:rPr>
              <a:t>4</a:t>
            </a:r>
            <a:r>
              <a:rPr lang="zh-CN" sz="2000" b="0">
                <a:ea typeface="宋体" panose="02010600030101010101" pitchFamily="2" charset="-122"/>
                <a:cs typeface="Times New Roman" panose="02020603050405020304" pitchFamily="18" charset="0"/>
              </a:rPr>
              <a:t>试验用压力表已校验，并在有效期内，其精度不得低于1.6级，表的满刻度应为被测最大压力的1.5倍</a:t>
            </a:r>
            <a:r>
              <a:rPr lang="en-US" sz="2000" b="0">
                <a:latin typeface="Times New Roman" panose="02020603050405020304" pitchFamily="18" charset="0"/>
                <a:ea typeface="宋体" panose="02010600030101010101" pitchFamily="2" charset="-122"/>
              </a:rPr>
              <a:t>~</a:t>
            </a:r>
            <a:r>
              <a:rPr lang="zh-CN" sz="2000" b="0">
                <a:ea typeface="宋体" panose="02010600030101010101" pitchFamily="2" charset="-122"/>
                <a:cs typeface="Times New Roman" panose="02020603050405020304" pitchFamily="18" charset="0"/>
              </a:rPr>
              <a:t>2倍，压力表不得少于2块。</a:t>
            </a:r>
            <a:endParaRPr lang="zh-CN" sz="2000" b="0">
              <a:ea typeface="宋体" panose="02010600030101010101" pitchFamily="2" charset="-122"/>
            </a:endParaRPr>
          </a:p>
          <a:p>
            <a:pPr marL="0" indent="401320"/>
            <a:r>
              <a:rPr lang="en-US" altLang="zh-CN" sz="2000" b="0">
                <a:ea typeface="宋体" panose="02010600030101010101" pitchFamily="2" charset="-122"/>
              </a:rPr>
              <a:t>5</a:t>
            </a:r>
            <a:r>
              <a:rPr lang="zh-CN" sz="2000" b="0">
                <a:ea typeface="宋体" panose="02010600030101010101" pitchFamily="2" charset="-122"/>
                <a:cs typeface="Times New Roman" panose="02020603050405020304" pitchFamily="18" charset="0"/>
              </a:rPr>
              <a:t>符合压力试验要求的液体或气体已备足。</a:t>
            </a:r>
            <a:endParaRPr lang="zh-CN" sz="2000" b="0">
              <a:ea typeface="宋体" panose="02010600030101010101" pitchFamily="2" charset="-122"/>
            </a:endParaRPr>
          </a:p>
          <a:p>
            <a:pPr marL="0" indent="401320"/>
            <a:r>
              <a:rPr lang="en-US" altLang="zh-CN" sz="2000" b="0">
                <a:ea typeface="宋体" panose="02010600030101010101" pitchFamily="2" charset="-122"/>
              </a:rPr>
              <a:t>6</a:t>
            </a:r>
            <a:r>
              <a:rPr lang="zh-CN" sz="2000" b="0">
                <a:ea typeface="宋体" panose="02010600030101010101" pitchFamily="2" charset="-122"/>
                <a:cs typeface="Times New Roman" panose="02020603050405020304" pitchFamily="18" charset="0"/>
              </a:rPr>
              <a:t>管道已按试验的要求进行加固。</a:t>
            </a:r>
            <a:endParaRPr lang="zh-CN" sz="2000" b="0">
              <a:ea typeface="宋体" panose="02010600030101010101" pitchFamily="2" charset="-122"/>
            </a:endParaRPr>
          </a:p>
          <a:p>
            <a:pPr marL="0" indent="401320"/>
            <a:r>
              <a:rPr lang="en-US" altLang="zh-CN" sz="2000" b="0">
                <a:ea typeface="宋体" panose="02010600030101010101" pitchFamily="2" charset="-122"/>
              </a:rPr>
              <a:t>7</a:t>
            </a:r>
            <a:r>
              <a:rPr lang="zh-CN" sz="2000" b="0">
                <a:ea typeface="宋体" panose="02010600030101010101" pitchFamily="2" charset="-122"/>
                <a:cs typeface="Times New Roman" panose="02020603050405020304" pitchFamily="18" charset="0"/>
              </a:rPr>
              <a:t>下列资料已经建设单位和有关部门复查：1）管道元件的质量证明文件。2）管道元件的检验或试验记录。3）管道加工和安装记录。4）焊接检查记录、检验报告及材料代用文件。5）管道轴测图、设计变更及材料代用文件。8待试管道与无关系统已采用盲板或其他措施隔离。9待试管道上的安全阀、爆破片及仪表元件等已经拆下或已隔离。10试验方案已批准，并已进行技术和安全交底。</a:t>
            </a:r>
            <a:endParaRPr lang="zh-CN" altLang="en-US" sz="20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8200" y="1605915"/>
            <a:ext cx="7560945" cy="3784600"/>
          </a:xfrm>
          <a:prstGeom prst="rect">
            <a:avLst/>
          </a:prstGeom>
          <a:noFill/>
          <a:ln w="9525">
            <a:noFill/>
          </a:ln>
        </p:spPr>
        <p:txBody>
          <a:bodyPr wrap="square">
            <a:spAutoFit/>
          </a:bodyPr>
          <a:p>
            <a:pPr marL="0" indent="334645"/>
            <a:r>
              <a:rPr lang="en-US" sz="2000" b="1">
                <a:latin typeface="宋体" panose="02010600030101010101" pitchFamily="2" charset="-122"/>
                <a:ea typeface="宋体" panose="02010600030101010101" pitchFamily="2" charset="-122"/>
                <a:cs typeface="Times New Roman" panose="02020603050405020304" pitchFamily="18" charset="0"/>
              </a:rPr>
              <a:t>8.6.4 </a:t>
            </a:r>
            <a:r>
              <a:rPr lang="zh-CN" sz="2000" b="0">
                <a:ea typeface="宋体" panose="02010600030101010101" pitchFamily="2" charset="-122"/>
              </a:rPr>
              <a:t>液压试验应符合下列规定：</a:t>
            </a:r>
            <a:endParaRPr lang="zh-CN" sz="2000" b="0">
              <a:ea typeface="宋体" panose="02010600030101010101" pitchFamily="2" charset="-122"/>
            </a:endParaRPr>
          </a:p>
          <a:p>
            <a:pPr marL="0" indent="334645"/>
            <a:r>
              <a:rPr lang="en-US" altLang="zh-CN" sz="2000" b="0">
                <a:ea typeface="宋体" panose="02010600030101010101" pitchFamily="2" charset="-122"/>
              </a:rPr>
              <a:t>1</a:t>
            </a:r>
            <a:r>
              <a:rPr lang="zh-CN" sz="2000" b="0">
                <a:ea typeface="宋体" panose="02010600030101010101" pitchFamily="2" charset="-122"/>
                <a:cs typeface="Times New Roman" panose="02020603050405020304" pitchFamily="18" charset="0"/>
              </a:rPr>
              <a:t>液压试验应使用洁净水。当对不锈钢、镍及镍合金管道，或对连有不锈钢、镍及镍合金管道或设备的管道进行试验时，水中氯离子含量不得超过25×10</a:t>
            </a:r>
            <a:r>
              <a:rPr lang="en-US" sz="2000" b="0" baseline="30000">
                <a:latin typeface="宋体" panose="02010600030101010101" pitchFamily="2" charset="-122"/>
                <a:ea typeface="宋体" panose="02010600030101010101" pitchFamily="2" charset="-122"/>
                <a:cs typeface="Times New Roman" panose="02020603050405020304" pitchFamily="18" charset="0"/>
              </a:rPr>
              <a:t>-6</a:t>
            </a:r>
            <a:r>
              <a:rPr lang="zh-CN" sz="2000" b="0">
                <a:ea typeface="宋体" panose="02010600030101010101" pitchFamily="2" charset="-122"/>
              </a:rPr>
              <a:t>（</a:t>
            </a:r>
            <a:r>
              <a:rPr lang="zh-CN" sz="2000" b="0">
                <a:ea typeface="宋体" panose="02010600030101010101" pitchFamily="2" charset="-122"/>
                <a:cs typeface="Times New Roman" panose="02020603050405020304" pitchFamily="18" charset="0"/>
              </a:rPr>
              <a:t>25ppm）。也可采用其他无毒液体进行液压试验。当采用可燃液体介质进行试验时，其闪点不得低于50℃，并应采取安全防护措施。</a:t>
            </a:r>
            <a:endParaRPr lang="zh-CN" sz="2000" b="0">
              <a:ea typeface="宋体" panose="02010600030101010101" pitchFamily="2" charset="-122"/>
            </a:endParaRPr>
          </a:p>
          <a:p>
            <a:pPr marL="0" indent="334645"/>
            <a:r>
              <a:rPr lang="en-US" altLang="zh-CN" sz="2000" b="0">
                <a:ea typeface="宋体" panose="02010600030101010101" pitchFamily="2" charset="-122"/>
              </a:rPr>
              <a:t>2</a:t>
            </a:r>
            <a:r>
              <a:rPr lang="zh-CN" sz="2000" b="0">
                <a:ea typeface="宋体" panose="02010600030101010101" pitchFamily="2" charset="-122"/>
                <a:cs typeface="Times New Roman" panose="02020603050405020304" pitchFamily="18" charset="0"/>
              </a:rPr>
              <a:t>试验前，注入液体时应排尽空气。</a:t>
            </a:r>
            <a:endParaRPr lang="zh-CN" sz="2000" b="0">
              <a:ea typeface="宋体" panose="02010600030101010101" pitchFamily="2" charset="-122"/>
            </a:endParaRPr>
          </a:p>
          <a:p>
            <a:pPr marL="0" indent="334645"/>
            <a:r>
              <a:rPr lang="en-US" altLang="zh-CN" sz="2000" b="0">
                <a:ea typeface="宋体" panose="02010600030101010101" pitchFamily="2" charset="-122"/>
              </a:rPr>
              <a:t>3</a:t>
            </a:r>
            <a:r>
              <a:rPr lang="zh-CN" sz="2000" b="0">
                <a:ea typeface="宋体" panose="02010600030101010101" pitchFamily="2" charset="-122"/>
                <a:cs typeface="Times New Roman" panose="02020603050405020304" pitchFamily="18" charset="0"/>
              </a:rPr>
              <a:t>试验时，环境温度不宜低于5℃。当环境温度</a:t>
            </a:r>
            <a:r>
              <a:rPr lang="zh-CN" sz="2000" b="0">
                <a:highlight>
                  <a:srgbClr val="FFFF00"/>
                </a:highlight>
                <a:ea typeface="宋体" panose="02010600030101010101" pitchFamily="2" charset="-122"/>
              </a:rPr>
              <a:t>低</a:t>
            </a:r>
            <a:r>
              <a:rPr lang="zh-CN" sz="2000" b="0">
                <a:ea typeface="宋体" panose="02010600030101010101" pitchFamily="2" charset="-122"/>
              </a:rPr>
              <a:t>于</a:t>
            </a:r>
            <a:r>
              <a:rPr lang="zh-CN" sz="2000" b="0">
                <a:ea typeface="宋体" panose="02010600030101010101" pitchFamily="2" charset="-122"/>
                <a:cs typeface="Times New Roman" panose="02020603050405020304" pitchFamily="18" charset="0"/>
              </a:rPr>
              <a:t>5℃时，应采取防冻措施。</a:t>
            </a:r>
            <a:endParaRPr lang="zh-CN" sz="2000" b="0">
              <a:ea typeface="宋体" panose="02010600030101010101" pitchFamily="2" charset="-122"/>
            </a:endParaRPr>
          </a:p>
          <a:p>
            <a:pPr marL="0" indent="334645"/>
            <a:r>
              <a:rPr lang="en-US" altLang="zh-CN" sz="2000" b="0">
                <a:ea typeface="宋体" panose="02010600030101010101" pitchFamily="2" charset="-122"/>
              </a:rPr>
              <a:t>4</a:t>
            </a:r>
            <a:r>
              <a:rPr lang="zh-CN" sz="2000" b="0">
                <a:ea typeface="宋体" panose="02010600030101010101" pitchFamily="2" charset="-122"/>
                <a:cs typeface="Times New Roman" panose="02020603050405020304" pitchFamily="18" charset="0"/>
              </a:rPr>
              <a:t>承受内压的地上钢管道及有色金属管道试验压力应为设计压力的1.5倍。埋地钢管道的试验压力应为设计压力的1.5倍，并不得低于0.4MPa。</a:t>
            </a:r>
            <a:endParaRPr lang="zh-CN" altLang="en-US" sz="2000"/>
          </a:p>
        </p:txBody>
      </p:sp>
    </p:spTree>
  </p:cSld>
  <p:clrMapOvr>
    <a:masterClrMapping/>
  </p:clrMapOvr>
  <p:transition advClick="0">
    <p:random/>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82295" y="1417320"/>
            <a:ext cx="8203565" cy="2461260"/>
          </a:xfrm>
          <a:prstGeom prst="rect">
            <a:avLst/>
          </a:prstGeom>
          <a:noFill/>
          <a:ln w="9525">
            <a:noFill/>
          </a:ln>
        </p:spPr>
        <p:txBody>
          <a:bodyPr wrap="square">
            <a:spAutoFit/>
          </a:bodyPr>
          <a:p>
            <a:pPr marL="457200" indent="-457200"/>
            <a:r>
              <a:rPr lang="en-US" altLang="zh-CN" sz="1400" b="0">
                <a:ea typeface="宋体" panose="02010600030101010101" pitchFamily="2" charset="-122"/>
              </a:rPr>
              <a:t>    </a:t>
            </a:r>
            <a:r>
              <a:rPr lang="en-US" altLang="zh-CN" sz="1400" b="0">
                <a:solidFill>
                  <a:srgbClr val="FF0000"/>
                </a:solidFill>
                <a:ea typeface="宋体" panose="02010600030101010101" pitchFamily="2" charset="-122"/>
              </a:rPr>
              <a:t>  5</a:t>
            </a:r>
            <a:r>
              <a:rPr lang="en-US" sz="1400" b="0">
                <a:latin typeface="宋体" panose="02010600030101010101" pitchFamily="2" charset="-122"/>
                <a:ea typeface="宋体" panose="02010600030101010101" pitchFamily="2" charset="-122"/>
              </a:rPr>
              <a:t> </a:t>
            </a:r>
            <a:r>
              <a:rPr lang="zh-CN" sz="1400" b="0">
                <a:ea typeface="宋体" panose="02010600030101010101" pitchFamily="2" charset="-122"/>
              </a:rPr>
              <a:t>当管道的设计温度高于试验温度时，试验压力应符合下列规定：</a:t>
            </a:r>
            <a:r>
              <a:rPr lang="zh-CN" sz="1400" b="0">
                <a:ea typeface="宋体" panose="02010600030101010101" pitchFamily="2" charset="-122"/>
                <a:cs typeface="Times New Roman" panose="02020603050405020304" pitchFamily="18" charset="0"/>
              </a:rPr>
              <a:t>1）试验压力应按下列计算：</a:t>
            </a:r>
            <a:r>
              <a:rPr lang="en-US" sz="1400" b="0">
                <a:latin typeface="宋体" panose="02010600030101010101" pitchFamily="2" charset="-122"/>
                <a:ea typeface="宋体" panose="02010600030101010101" pitchFamily="2" charset="-122"/>
                <a:cs typeface="Times New Roman" panose="02020603050405020304" pitchFamily="18" charset="0"/>
              </a:rPr>
              <a:t>               P</a:t>
            </a:r>
            <a:r>
              <a:rPr lang="en-US" sz="1400" b="0" baseline="-25000">
                <a:latin typeface="宋体" panose="02010600030101010101" pitchFamily="2" charset="-122"/>
                <a:ea typeface="宋体" panose="02010600030101010101" pitchFamily="2" charset="-122"/>
                <a:cs typeface="Times New Roman" panose="02020603050405020304" pitchFamily="18" charset="0"/>
              </a:rPr>
              <a:t>T</a:t>
            </a:r>
            <a:r>
              <a:rPr lang="en-US" sz="1400" b="0">
                <a:latin typeface="宋体" panose="02010600030101010101" pitchFamily="2" charset="-122"/>
                <a:ea typeface="宋体" panose="02010600030101010101" pitchFamily="2" charset="-122"/>
                <a:cs typeface="Times New Roman" panose="02020603050405020304" pitchFamily="18" charset="0"/>
              </a:rPr>
              <a:t>=1.5P[σ]</a:t>
            </a:r>
            <a:r>
              <a:rPr lang="en-US" sz="1400" b="0" baseline="-25000">
                <a:latin typeface="宋体" panose="02010600030101010101" pitchFamily="2" charset="-122"/>
                <a:ea typeface="宋体" panose="02010600030101010101" pitchFamily="2" charset="-122"/>
                <a:cs typeface="Times New Roman" panose="02020603050405020304" pitchFamily="18" charset="0"/>
              </a:rPr>
              <a:t>T</a:t>
            </a:r>
            <a:r>
              <a:rPr lang="en-US" sz="1400" b="0">
                <a:latin typeface="宋体" panose="02010600030101010101" pitchFamily="2" charset="-122"/>
                <a:ea typeface="宋体" panose="02010600030101010101" pitchFamily="2" charset="-122"/>
                <a:cs typeface="Times New Roman" panose="02020603050405020304" pitchFamily="18" charset="0"/>
              </a:rPr>
              <a:t>/[σ]</a:t>
            </a:r>
            <a:r>
              <a:rPr lang="en-US" sz="1400" b="0" baseline="30000">
                <a:latin typeface="宋体" panose="02010600030101010101" pitchFamily="2" charset="-122"/>
                <a:ea typeface="宋体" panose="02010600030101010101" pitchFamily="2" charset="-122"/>
                <a:cs typeface="Times New Roman" panose="02020603050405020304" pitchFamily="18" charset="0"/>
              </a:rPr>
              <a:t>t</a:t>
            </a:r>
            <a:r>
              <a:rPr lang="zh-CN" sz="1400" b="0">
                <a:ea typeface="宋体" panose="02010600030101010101" pitchFamily="2" charset="-122"/>
              </a:rPr>
              <a:t>式中：</a:t>
            </a:r>
            <a:r>
              <a:rPr lang="en-US" sz="1400" b="0">
                <a:latin typeface="宋体" panose="02010600030101010101" pitchFamily="2" charset="-122"/>
                <a:ea typeface="宋体" panose="02010600030101010101" pitchFamily="2" charset="-122"/>
                <a:cs typeface="Times New Roman" panose="02020603050405020304" pitchFamily="18" charset="0"/>
              </a:rPr>
              <a:t>P</a:t>
            </a:r>
            <a:r>
              <a:rPr lang="en-US" sz="1400" b="0" baseline="-25000">
                <a:latin typeface="宋体" panose="02010600030101010101" pitchFamily="2" charset="-122"/>
                <a:ea typeface="宋体" panose="02010600030101010101" pitchFamily="2" charset="-122"/>
                <a:cs typeface="Times New Roman" panose="02020603050405020304" pitchFamily="18" charset="0"/>
              </a:rPr>
              <a:t>T——</a:t>
            </a:r>
            <a:r>
              <a:rPr lang="zh-CN" sz="1400" b="0">
                <a:ea typeface="宋体" panose="02010600030101010101" pitchFamily="2" charset="-122"/>
              </a:rPr>
              <a:t>试验压力（表压）（</a:t>
            </a:r>
            <a:r>
              <a:rPr lang="zh-CN" sz="1400" b="0">
                <a:ea typeface="宋体" panose="02010600030101010101" pitchFamily="2" charset="-122"/>
                <a:cs typeface="Times New Roman" panose="02020603050405020304" pitchFamily="18" charset="0"/>
              </a:rPr>
              <a:t>MPa）；</a:t>
            </a:r>
            <a:r>
              <a:rPr lang="en-US" sz="1400" b="0">
                <a:latin typeface="宋体" panose="02010600030101010101" pitchFamily="2" charset="-122"/>
                <a:ea typeface="宋体" panose="02010600030101010101" pitchFamily="2" charset="-122"/>
                <a:cs typeface="Times New Roman" panose="02020603050405020304" pitchFamily="18" charset="0"/>
              </a:rPr>
              <a:t>  P </a:t>
            </a:r>
            <a:r>
              <a:rPr lang="en-US" sz="1400" b="0" baseline="-25000">
                <a:latin typeface="宋体" panose="02010600030101010101" pitchFamily="2" charset="-122"/>
                <a:ea typeface="宋体" panose="02010600030101010101" pitchFamily="2" charset="-122"/>
                <a:cs typeface="Times New Roman" panose="02020603050405020304" pitchFamily="18" charset="0"/>
              </a:rPr>
              <a:t>——</a:t>
            </a:r>
            <a:r>
              <a:rPr lang="zh-CN" sz="1400" b="0">
                <a:ea typeface="宋体" panose="02010600030101010101" pitchFamily="2" charset="-122"/>
              </a:rPr>
              <a:t>设计压力（表压）（</a:t>
            </a:r>
            <a:r>
              <a:rPr lang="zh-CN" sz="1400" b="0">
                <a:ea typeface="宋体" panose="02010600030101010101" pitchFamily="2" charset="-122"/>
                <a:cs typeface="Times New Roman" panose="02020603050405020304" pitchFamily="18" charset="0"/>
              </a:rPr>
              <a:t>MPa）；</a:t>
            </a:r>
            <a:r>
              <a:rPr lang="en-US" sz="1400" b="0">
                <a:latin typeface="宋体" panose="02010600030101010101" pitchFamily="2" charset="-122"/>
                <a:ea typeface="宋体" panose="02010600030101010101" pitchFamily="2" charset="-122"/>
                <a:cs typeface="Times New Roman" panose="02020603050405020304" pitchFamily="18" charset="0"/>
              </a:rPr>
              <a:t>  [σ]</a:t>
            </a:r>
            <a:r>
              <a:rPr lang="en-US" sz="1400" b="0" baseline="-25000">
                <a:latin typeface="宋体" panose="02010600030101010101" pitchFamily="2" charset="-122"/>
                <a:ea typeface="宋体" panose="02010600030101010101" pitchFamily="2" charset="-122"/>
                <a:cs typeface="Times New Roman" panose="02020603050405020304" pitchFamily="18" charset="0"/>
              </a:rPr>
              <a:t>T——</a:t>
            </a:r>
            <a:r>
              <a:rPr lang="zh-CN" sz="1400" b="0">
                <a:ea typeface="宋体" panose="02010600030101010101" pitchFamily="2" charset="-122"/>
              </a:rPr>
              <a:t>试验温度下，管材的许用应力（</a:t>
            </a:r>
            <a:r>
              <a:rPr lang="zh-CN" sz="1400" b="0">
                <a:ea typeface="宋体" panose="02010600030101010101" pitchFamily="2" charset="-122"/>
                <a:cs typeface="Times New Roman" panose="02020603050405020304" pitchFamily="18" charset="0"/>
              </a:rPr>
              <a:t>MPa）；</a:t>
            </a:r>
            <a:r>
              <a:rPr lang="en-US" sz="1400" b="0">
                <a:latin typeface="宋体" panose="02010600030101010101" pitchFamily="2" charset="-122"/>
                <a:ea typeface="宋体" panose="02010600030101010101" pitchFamily="2" charset="-122"/>
                <a:cs typeface="Times New Roman" panose="02020603050405020304" pitchFamily="18" charset="0"/>
              </a:rPr>
              <a:t>  [σ]</a:t>
            </a:r>
            <a:r>
              <a:rPr lang="en-US" sz="1400" b="0" baseline="30000">
                <a:latin typeface="宋体" panose="02010600030101010101" pitchFamily="2" charset="-122"/>
                <a:ea typeface="宋体" panose="02010600030101010101" pitchFamily="2" charset="-122"/>
                <a:cs typeface="Times New Roman" panose="02020603050405020304" pitchFamily="18" charset="0"/>
              </a:rPr>
              <a:t>t</a:t>
            </a:r>
            <a:r>
              <a:rPr lang="en-US" sz="1400" b="0" baseline="-25000">
                <a:latin typeface="宋体" panose="02010600030101010101" pitchFamily="2" charset="-122"/>
                <a:ea typeface="宋体" panose="02010600030101010101" pitchFamily="2" charset="-122"/>
                <a:cs typeface="Times New Roman" panose="02020603050405020304" pitchFamily="18" charset="0"/>
              </a:rPr>
              <a:t>——</a:t>
            </a:r>
            <a:r>
              <a:rPr lang="zh-CN" sz="1400" b="0">
                <a:ea typeface="宋体" panose="02010600030101010101" pitchFamily="2" charset="-122"/>
              </a:rPr>
              <a:t>设计温度下，管材的许用应力（</a:t>
            </a:r>
            <a:r>
              <a:rPr lang="zh-CN" sz="1400" b="0">
                <a:ea typeface="宋体" panose="02010600030101010101" pitchFamily="2" charset="-122"/>
                <a:cs typeface="Times New Roman" panose="02020603050405020304" pitchFamily="18" charset="0"/>
              </a:rPr>
              <a:t>MPa）。2）当试验温度下管材的许用应力与设计温度下管材的许用应力的比值低于6.5时，应取6.5。3）应校对管道在试验压力条件下的应力。当试验压力在试验温度下产生超过屈服强度的应力时，应将试验压力降至不超过屈服强度时的最大压力。</a:t>
            </a:r>
            <a:endParaRPr lang="zh-CN" sz="1400" b="0">
              <a:ea typeface="宋体" panose="02010600030101010101" pitchFamily="2" charset="-122"/>
            </a:endParaRPr>
          </a:p>
          <a:p>
            <a:pPr marL="457200" indent="-457200"/>
            <a:endParaRPr lang="zh-CN" altLang="en-US" sz="14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
        <p:nvSpPr>
          <p:cNvPr id="2" name="文本框 1"/>
          <p:cNvSpPr txBox="1"/>
          <p:nvPr/>
        </p:nvSpPr>
        <p:spPr>
          <a:xfrm>
            <a:off x="1070610" y="3966210"/>
            <a:ext cx="6710680" cy="1014730"/>
          </a:xfrm>
          <a:prstGeom prst="rect">
            <a:avLst/>
          </a:prstGeom>
          <a:noFill/>
        </p:spPr>
        <p:txBody>
          <a:bodyPr wrap="square" rtlCol="0" anchor="t">
            <a:spAutoFit/>
          </a:bodyPr>
          <a:p>
            <a:r>
              <a:rPr lang="zh-CN" altLang="en-US" sz="2000">
                <a:solidFill>
                  <a:srgbClr val="FF0000"/>
                </a:solidFill>
              </a:rPr>
              <a:t>高温高压蒸汽管道压力试验？按照上述压力很高 。以当阳事故管道为例,温度约为530-540℃，蒸汽压力约8.8MPa,按照公式换算，水压试验压力</a:t>
            </a:r>
            <a:r>
              <a:rPr lang="en-US" altLang="zh-CN" sz="2000">
                <a:solidFill>
                  <a:srgbClr val="FF0000"/>
                </a:solidFill>
              </a:rPr>
              <a:t>24</a:t>
            </a:r>
            <a:r>
              <a:rPr lang="zh-CN" altLang="en-US" sz="2000">
                <a:solidFill>
                  <a:srgbClr val="FF0000"/>
                </a:solidFill>
              </a:rPr>
              <a:t>MPa</a:t>
            </a:r>
            <a:endParaRPr lang="zh-CN" altLang="en-US" sz="2000">
              <a:solidFill>
                <a:srgbClr val="FF0000"/>
              </a:solidFill>
            </a:endParaRPr>
          </a:p>
        </p:txBody>
      </p:sp>
      <p:sp>
        <p:nvSpPr>
          <p:cNvPr id="4" name="文本框 3"/>
          <p:cNvSpPr txBox="1"/>
          <p:nvPr/>
        </p:nvSpPr>
        <p:spPr>
          <a:xfrm>
            <a:off x="1053465" y="5078095"/>
            <a:ext cx="7037070" cy="1322070"/>
          </a:xfrm>
          <a:prstGeom prst="rect">
            <a:avLst/>
          </a:prstGeom>
          <a:noFill/>
          <a:ln w="9525">
            <a:noFill/>
          </a:ln>
        </p:spPr>
        <p:txBody>
          <a:bodyPr wrap="square">
            <a:spAutoFit/>
          </a:bodyPr>
          <a:p>
            <a:pPr marL="0" indent="406400" algn="just"/>
            <a:r>
              <a:rPr lang="zh-CN" sz="2000" b="0">
                <a:solidFill>
                  <a:srgbClr val="FF0000"/>
                </a:solidFill>
                <a:ea typeface="宋体" panose="02010600030101010101" pitchFamily="2" charset="-122"/>
                <a:cs typeface="Times New Roman" panose="02020603050405020304" pitchFamily="18" charset="0"/>
              </a:rPr>
              <a:t>DL/T 5190.5-2012. 6.2.11 规定：6.2.11  主蒸汽、再热蒸汽、高压给水管道系统焊口检验应符合DL/T 869《火力发电厂焊接技术规程》的规定，如焊口经100%检验合格，可不做水压试验。</a:t>
            </a:r>
            <a:endParaRPr lang="zh-CN" altLang="en-US" sz="2000" b="0">
              <a:solidFill>
                <a:srgbClr val="FF0000"/>
              </a:solidFill>
              <a:ea typeface="宋体" panose="02010600030101010101" pitchFamily="2" charset="-122"/>
              <a:cs typeface="Times New Roman" panose="02020603050405020304" pitchFamily="18" charset="0"/>
            </a:endParaRPr>
          </a:p>
        </p:txBody>
      </p:sp>
    </p:spTree>
  </p:cSld>
  <p:clrMapOvr>
    <a:masterClrMapping/>
  </p:clrMapOvr>
  <p:transition advClick="0">
    <p:random/>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4450" y="1167765"/>
            <a:ext cx="9024620" cy="3050540"/>
          </a:xfrm>
          <a:prstGeom prst="rect">
            <a:avLst/>
          </a:prstGeom>
        </p:spPr>
      </p:pic>
      <p:pic>
        <p:nvPicPr>
          <p:cNvPr id="3" name="图片 2"/>
          <p:cNvPicPr>
            <a:picLocks noChangeAspect="1"/>
          </p:cNvPicPr>
          <p:nvPr/>
        </p:nvPicPr>
        <p:blipFill>
          <a:blip r:embed="rId2"/>
          <a:stretch>
            <a:fillRect/>
          </a:stretch>
        </p:blipFill>
        <p:spPr>
          <a:xfrm>
            <a:off x="89535" y="4351655"/>
            <a:ext cx="8756650" cy="1358265"/>
          </a:xfrm>
          <a:prstGeom prst="rect">
            <a:avLst/>
          </a:prstGeom>
        </p:spPr>
      </p:pic>
    </p:spTree>
  </p:cSld>
  <p:clrMapOvr>
    <a:masterClrMapping/>
  </p:clrMapOvr>
  <p:transition advClick="0">
    <p:random/>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93775" y="1269365"/>
            <a:ext cx="7156450" cy="4523105"/>
          </a:xfrm>
          <a:prstGeom prst="rect">
            <a:avLst/>
          </a:prstGeom>
          <a:noFill/>
        </p:spPr>
        <p:txBody>
          <a:bodyPr wrap="square" rtlCol="0" anchor="t">
            <a:spAutoFit/>
          </a:bodyPr>
          <a:p>
            <a:pPr marL="457200" indent="-457200" algn="just"/>
            <a:r>
              <a:rPr lang="en-US" altLang="zh-CN" sz="2400">
                <a:ea typeface="宋体" panose="02010600030101010101" pitchFamily="2" charset="-122"/>
                <a:sym typeface="+mn-ea"/>
              </a:rPr>
              <a:t>  6  </a:t>
            </a:r>
            <a:r>
              <a:rPr lang="zh-CN" sz="2400">
                <a:ea typeface="宋体" panose="02010600030101010101" pitchFamily="2" charset="-122"/>
                <a:cs typeface="Times New Roman" panose="02020603050405020304" pitchFamily="18" charset="0"/>
                <a:sym typeface="+mn-ea"/>
              </a:rPr>
              <a:t>当管道与设备作为一个系统进行试验，管道的试验压力等于或小于设备的试验压力时，应按管道的试验压力进行试验；当管道的试验压力大于设备的试验压力时，并无法将管道与设备隔开，以及设备的试验压力大于管道试验压力的77%时，经设计或建设单位同意，可按设备的试验压力进行试验。</a:t>
            </a:r>
            <a:endParaRPr lang="zh-CN" sz="2400" b="0">
              <a:ea typeface="宋体" panose="02010600030101010101" pitchFamily="2" charset="-122"/>
            </a:endParaRPr>
          </a:p>
          <a:p>
            <a:pPr marL="457200" indent="-457200" algn="just"/>
            <a:r>
              <a:rPr lang="en-US" altLang="zh-CN" sz="2400">
                <a:ea typeface="宋体" panose="02010600030101010101" pitchFamily="2" charset="-122"/>
                <a:sym typeface="+mn-ea"/>
              </a:rPr>
              <a:t>   7 </a:t>
            </a:r>
            <a:r>
              <a:rPr lang="zh-CN" sz="2400">
                <a:ea typeface="宋体" panose="02010600030101010101" pitchFamily="2" charset="-122"/>
                <a:cs typeface="Times New Roman" panose="02020603050405020304" pitchFamily="18" charset="0"/>
                <a:sym typeface="+mn-ea"/>
              </a:rPr>
              <a:t>承受内压的埋地铸铁管道的试验压力，当设计压力等于或小于0.5MPa时，应为设计压力的2倍；当设计压力大于0.5MPa时，应为</a:t>
            </a:r>
            <a:r>
              <a:rPr lang="zh-CN" sz="2400">
                <a:solidFill>
                  <a:srgbClr val="FF0000"/>
                </a:solidFill>
                <a:ea typeface="宋体" panose="02010600030101010101" pitchFamily="2" charset="-122"/>
                <a:cs typeface="Times New Roman" panose="02020603050405020304" pitchFamily="18" charset="0"/>
                <a:sym typeface="+mn-ea"/>
              </a:rPr>
              <a:t>设计压力加0.5MPa。</a:t>
            </a:r>
            <a:endParaRPr lang="zh-CN" sz="2400" b="0">
              <a:ea typeface="宋体" panose="02010600030101010101" pitchFamily="2" charset="-122"/>
            </a:endParaRPr>
          </a:p>
          <a:p>
            <a:pPr marL="457200" indent="-457200" algn="just"/>
            <a:endParaRPr lang="zh-CN" altLang="en-US" sz="2400"/>
          </a:p>
        </p:txBody>
      </p:sp>
    </p:spTree>
  </p:cSld>
  <p:clrMapOvr>
    <a:masterClrMapping/>
  </p:clrMapOvr>
  <p:transition advClick="0">
    <p:random/>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08380" y="1466215"/>
            <a:ext cx="7445375" cy="4892675"/>
          </a:xfrm>
          <a:prstGeom prst="rect">
            <a:avLst/>
          </a:prstGeom>
          <a:noFill/>
        </p:spPr>
        <p:txBody>
          <a:bodyPr wrap="square" rtlCol="0" anchor="t">
            <a:spAutoFit/>
          </a:bodyPr>
          <a:p>
            <a:pPr marL="457200" indent="-457200" algn="just"/>
            <a:r>
              <a:rPr lang="en-US" altLang="zh-CN" sz="2400">
                <a:ea typeface="宋体" panose="02010600030101010101" pitchFamily="2" charset="-122"/>
                <a:sym typeface="+mn-ea"/>
              </a:rPr>
              <a:t>8     </a:t>
            </a:r>
            <a:r>
              <a:rPr lang="zh-CN" sz="2400">
                <a:ea typeface="宋体" panose="02010600030101010101" pitchFamily="2" charset="-122"/>
                <a:cs typeface="Times New Roman" panose="02020603050405020304" pitchFamily="18" charset="0"/>
                <a:sym typeface="+mn-ea"/>
              </a:rPr>
              <a:t>对位差较大的管道，应将试验介质的静压计入试验压力中。液体管道的试验压力应以最高点的压力为准，最低点的压力不得超过规定组成件的承受力。</a:t>
            </a:r>
            <a:endParaRPr lang="zh-CN" sz="2400" b="0">
              <a:ea typeface="宋体" panose="02010600030101010101" pitchFamily="2" charset="-122"/>
            </a:endParaRPr>
          </a:p>
          <a:p>
            <a:pPr marL="457200" indent="-457200" algn="just"/>
            <a:r>
              <a:rPr lang="en-US" altLang="zh-CN" sz="2400">
                <a:ea typeface="宋体" panose="02010600030101010101" pitchFamily="2" charset="-122"/>
                <a:sym typeface="+mn-ea"/>
              </a:rPr>
              <a:t>9     </a:t>
            </a:r>
            <a:r>
              <a:rPr lang="zh-CN" sz="2400">
                <a:ea typeface="宋体" panose="02010600030101010101" pitchFamily="2" charset="-122"/>
                <a:cs typeface="Times New Roman" panose="02020603050405020304" pitchFamily="18" charset="0"/>
                <a:sym typeface="+mn-ea"/>
              </a:rPr>
              <a:t>对承受外压的管道，试验压力应为设计内、外压力之差的1.5倍，并不得低于0.2MPa。</a:t>
            </a:r>
            <a:endParaRPr lang="zh-CN" sz="2400" b="0">
              <a:ea typeface="宋体" panose="02010600030101010101" pitchFamily="2" charset="-122"/>
            </a:endParaRPr>
          </a:p>
          <a:p>
            <a:pPr marL="457200" indent="-457200" algn="just"/>
            <a:r>
              <a:rPr lang="en-US" sz="2400">
                <a:ea typeface="宋体" panose="02010600030101010101" pitchFamily="2" charset="-122"/>
                <a:sym typeface="+mn-ea"/>
              </a:rPr>
              <a:t>10  </a:t>
            </a:r>
            <a:r>
              <a:rPr lang="zh-CN" sz="2400">
                <a:ea typeface="宋体" panose="02010600030101010101" pitchFamily="2" charset="-122"/>
                <a:sym typeface="+mn-ea"/>
              </a:rPr>
              <a:t>夹套管内管的试验压力应按内部或外部设计压力的最高值确定。夹套管外管的试验压力除设计文件另有规定外，应按本节规定执行。</a:t>
            </a:r>
            <a:r>
              <a:rPr lang="zh-CN" sz="2400">
                <a:ea typeface="宋体" panose="02010600030101010101" pitchFamily="2" charset="-122"/>
                <a:cs typeface="Times New Roman" panose="02020603050405020304" pitchFamily="18" charset="0"/>
                <a:sym typeface="+mn-ea"/>
              </a:rPr>
              <a:t>(11)液压试验应缓慢升压，等达到试验压力后，稳压10min，再将试验压力降至设计压力，稳压30min，应检查压力表无压降、管道所有部位无渗漏。</a:t>
            </a:r>
            <a:endParaRPr lang="zh-CN" altLang="en-US" sz="2400"/>
          </a:p>
        </p:txBody>
      </p:sp>
    </p:spTree>
  </p:cSld>
  <p:clrMapOvr>
    <a:masterClrMapping/>
  </p:clrMapOvr>
  <p:transition advClick="0">
    <p:random/>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40690" y="1737360"/>
            <a:ext cx="8305165" cy="3169285"/>
          </a:xfrm>
          <a:prstGeom prst="rect">
            <a:avLst/>
          </a:prstGeom>
          <a:noFill/>
          <a:ln w="9525">
            <a:noFill/>
          </a:ln>
        </p:spPr>
        <p:txBody>
          <a:bodyPr wrap="square">
            <a:spAutoFit/>
          </a:bodyPr>
          <a:p>
            <a:pPr marL="0" indent="334645"/>
            <a:r>
              <a:rPr lang="en-US" sz="2000" b="1">
                <a:latin typeface="宋体" panose="02010600030101010101" pitchFamily="2" charset="-122"/>
                <a:ea typeface="宋体" panose="02010600030101010101" pitchFamily="2" charset="-122"/>
                <a:cs typeface="Times New Roman" panose="02020603050405020304" pitchFamily="18" charset="0"/>
              </a:rPr>
              <a:t>8.6.5</a:t>
            </a:r>
            <a:r>
              <a:rPr lang="zh-CN" sz="2000" b="0">
                <a:ea typeface="宋体" panose="02010600030101010101" pitchFamily="2" charset="-122"/>
              </a:rPr>
              <a:t>气压试验应符合下列规定：</a:t>
            </a:r>
            <a:endParaRPr lang="zh-CN" sz="2000" b="0">
              <a:ea typeface="宋体" panose="02010600030101010101" pitchFamily="2" charset="-122"/>
              <a:cs typeface="Times New Roman" panose="02020603050405020304" pitchFamily="18" charset="0"/>
            </a:endParaRPr>
          </a:p>
          <a:p>
            <a:pPr marL="0" indent="334645"/>
            <a:r>
              <a:rPr lang="en-US" altLang="zh-CN" sz="2000" b="0">
                <a:ea typeface="宋体" panose="02010600030101010101" pitchFamily="2" charset="-122"/>
                <a:cs typeface="Times New Roman" panose="02020603050405020304" pitchFamily="18" charset="0"/>
              </a:rPr>
              <a:t>1</a:t>
            </a:r>
            <a:r>
              <a:rPr lang="zh-CN" sz="2000" b="0">
                <a:ea typeface="宋体" panose="02010600030101010101" pitchFamily="2" charset="-122"/>
                <a:cs typeface="Times New Roman" panose="02020603050405020304" pitchFamily="18" charset="0"/>
              </a:rPr>
              <a:t>承受内压钢管及有色金属管的试验压力应为设计压力的1.15倍。真空管道的试验压力应为0.2MPa。</a:t>
            </a:r>
            <a:endParaRPr lang="zh-CN" sz="2000" b="0">
              <a:ea typeface="宋体" panose="02010600030101010101" pitchFamily="2" charset="-122"/>
            </a:endParaRPr>
          </a:p>
          <a:p>
            <a:pPr marL="0" indent="334645"/>
            <a:r>
              <a:rPr lang="en-US" altLang="zh-CN" sz="2000" b="0">
                <a:ea typeface="宋体" panose="02010600030101010101" pitchFamily="2" charset="-122"/>
              </a:rPr>
              <a:t>2</a:t>
            </a:r>
            <a:r>
              <a:rPr lang="zh-CN" sz="2000" b="0">
                <a:ea typeface="宋体" panose="02010600030101010101" pitchFamily="2" charset="-122"/>
                <a:cs typeface="Times New Roman" panose="02020603050405020304" pitchFamily="18" charset="0"/>
              </a:rPr>
              <a:t>试验介质应采用干燥洁净的空气、氮气或其他不易燃和无毒的气体。</a:t>
            </a:r>
            <a:endParaRPr lang="zh-CN" sz="2000" b="0">
              <a:ea typeface="宋体" panose="02010600030101010101" pitchFamily="2" charset="-122"/>
            </a:endParaRPr>
          </a:p>
          <a:p>
            <a:pPr marL="0" indent="334645"/>
            <a:r>
              <a:rPr lang="en-US" altLang="zh-CN" sz="2000" b="0">
                <a:ea typeface="宋体" panose="02010600030101010101" pitchFamily="2" charset="-122"/>
              </a:rPr>
              <a:t>3</a:t>
            </a:r>
            <a:r>
              <a:rPr lang="zh-CN" sz="2000" b="0">
                <a:ea typeface="宋体" panose="02010600030101010101" pitchFamily="2" charset="-122"/>
                <a:cs typeface="Times New Roman" panose="02020603050405020304" pitchFamily="18" charset="0"/>
              </a:rPr>
              <a:t>试验时应装有压力泄放装置，其设定压力不得高于试验压力的1.1倍。</a:t>
            </a:r>
            <a:endParaRPr lang="zh-CN" sz="2000" b="0">
              <a:ea typeface="宋体" panose="02010600030101010101" pitchFamily="2" charset="-122"/>
            </a:endParaRPr>
          </a:p>
          <a:p>
            <a:pPr marL="0" indent="334645"/>
            <a:r>
              <a:rPr lang="en-US" altLang="zh-CN" sz="2000" b="0">
                <a:ea typeface="宋体" panose="02010600030101010101" pitchFamily="2" charset="-122"/>
              </a:rPr>
              <a:t>4</a:t>
            </a:r>
            <a:r>
              <a:rPr lang="zh-CN" sz="2000" b="0">
                <a:ea typeface="宋体" panose="02010600030101010101" pitchFamily="2" charset="-122"/>
                <a:cs typeface="Times New Roman" panose="02020603050405020304" pitchFamily="18" charset="0"/>
              </a:rPr>
              <a:t>试验前，应用空气进行预试验，试验压力宜为0.2MPa。</a:t>
            </a:r>
            <a:endParaRPr lang="zh-CN" sz="2000" b="0">
              <a:ea typeface="宋体" panose="02010600030101010101" pitchFamily="2" charset="-122"/>
            </a:endParaRPr>
          </a:p>
          <a:p>
            <a:pPr marL="0" indent="334645"/>
            <a:r>
              <a:rPr lang="en-US" altLang="zh-CN" sz="2000" b="0">
                <a:ea typeface="宋体" panose="02010600030101010101" pitchFamily="2" charset="-122"/>
              </a:rPr>
              <a:t>5</a:t>
            </a:r>
            <a:r>
              <a:rPr lang="zh-CN" sz="2000" b="0">
                <a:ea typeface="宋体" panose="02010600030101010101" pitchFamily="2" charset="-122"/>
                <a:cs typeface="Times New Roman" panose="02020603050405020304" pitchFamily="18" charset="0"/>
              </a:rPr>
              <a:t>试验时，应缓慢升压，当升压至试验压力的50%时，如未发现异常或泄漏，应继续按试验压力的10%逐步升压，每级稳压3min，直至试验压力。应在试验压力下稳压10 min，再将压力降至设计压力，采用发泡剂检验应无泄漏，停压时间应根据查漏工作需要确定。</a:t>
            </a:r>
            <a:endParaRPr lang="zh-CN" altLang="en-US" sz="20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8200" y="1737360"/>
            <a:ext cx="7740650" cy="4399915"/>
          </a:xfrm>
          <a:prstGeom prst="rect">
            <a:avLst/>
          </a:prstGeom>
          <a:noFill/>
          <a:ln w="9525">
            <a:noFill/>
          </a:ln>
        </p:spPr>
        <p:txBody>
          <a:bodyPr wrap="square">
            <a:spAutoFit/>
          </a:bodyPr>
          <a:p>
            <a:pPr marL="0" indent="334645"/>
            <a:r>
              <a:rPr lang="en-US" sz="2000" b="1">
                <a:latin typeface="宋体" panose="02010600030101010101" pitchFamily="2" charset="-122"/>
                <a:ea typeface="宋体" panose="02010600030101010101" pitchFamily="2" charset="-122"/>
                <a:cs typeface="Times New Roman" panose="02020603050405020304" pitchFamily="18" charset="0"/>
              </a:rPr>
              <a:t>8.6.6</a:t>
            </a:r>
            <a:r>
              <a:rPr lang="zh-CN" sz="2000" b="0">
                <a:ea typeface="宋体" panose="02010600030101010101" pitchFamily="2" charset="-122"/>
              </a:rPr>
              <a:t>泄漏性试验应按设计文件的规定进行，并应符合下列规定：</a:t>
            </a:r>
            <a:endParaRPr lang="zh-CN" sz="2000" b="1">
              <a:ea typeface="宋体" panose="02010600030101010101" pitchFamily="2" charset="-122"/>
            </a:endParaRPr>
          </a:p>
          <a:p>
            <a:pPr marL="0" indent="334645"/>
            <a:r>
              <a:rPr lang="en-US" altLang="zh-CN" sz="2000" b="1">
                <a:ea typeface="宋体" panose="02010600030101010101" pitchFamily="2" charset="-122"/>
              </a:rPr>
              <a:t>1</a:t>
            </a:r>
            <a:r>
              <a:rPr lang="zh-CN" sz="2000" b="1">
                <a:ea typeface="宋体" panose="02010600030101010101" pitchFamily="2" charset="-122"/>
                <a:cs typeface="Times New Roman" panose="02020603050405020304" pitchFamily="18" charset="0"/>
              </a:rPr>
              <a:t>输送极度和高度危害介质以及可燃介质的管道，必须进行泄漏性试验。</a:t>
            </a:r>
            <a:endParaRPr lang="zh-CN" sz="2000" b="0">
              <a:ea typeface="宋体" panose="02010600030101010101" pitchFamily="2" charset="-122"/>
            </a:endParaRPr>
          </a:p>
          <a:p>
            <a:pPr marL="0" indent="334645"/>
            <a:r>
              <a:rPr lang="en-US" altLang="zh-CN" sz="2000" b="0">
                <a:ea typeface="宋体" panose="02010600030101010101" pitchFamily="2" charset="-122"/>
              </a:rPr>
              <a:t>2</a:t>
            </a:r>
            <a:r>
              <a:rPr lang="zh-CN" sz="2000" b="1">
                <a:ea typeface="宋体" panose="02010600030101010101" pitchFamily="2" charset="-122"/>
                <a:cs typeface="Times New Roman" panose="02020603050405020304" pitchFamily="18" charset="0"/>
              </a:rPr>
              <a:t>泄漏性试验压力应在压力试验合格后进行。试验介质宜采用空气。</a:t>
            </a:r>
            <a:endParaRPr lang="zh-CN" sz="2000" b="1">
              <a:ea typeface="宋体" panose="02010600030101010101" pitchFamily="2" charset="-122"/>
            </a:endParaRPr>
          </a:p>
          <a:p>
            <a:pPr marL="0" indent="334645"/>
            <a:r>
              <a:rPr lang="en-US" altLang="zh-CN" sz="2000" b="0">
                <a:ea typeface="宋体" panose="02010600030101010101" pitchFamily="2" charset="-122"/>
              </a:rPr>
              <a:t>3</a:t>
            </a:r>
            <a:r>
              <a:rPr lang="zh-CN" sz="2000" b="0">
                <a:ea typeface="宋体" panose="02010600030101010101" pitchFamily="2" charset="-122"/>
                <a:cs typeface="Times New Roman" panose="02020603050405020304" pitchFamily="18" charset="0"/>
              </a:rPr>
              <a:t>泄漏性试验压力应为设计压力。</a:t>
            </a:r>
            <a:endParaRPr lang="zh-CN" sz="2000" b="0">
              <a:ea typeface="宋体" panose="02010600030101010101" pitchFamily="2" charset="-122"/>
            </a:endParaRPr>
          </a:p>
          <a:p>
            <a:pPr marL="0" indent="334645"/>
            <a:r>
              <a:rPr lang="en-US" altLang="zh-CN" sz="2000" b="0">
                <a:ea typeface="宋体" panose="02010600030101010101" pitchFamily="2" charset="-122"/>
              </a:rPr>
              <a:t>4</a:t>
            </a:r>
            <a:r>
              <a:rPr lang="zh-CN" sz="2000" b="0">
                <a:ea typeface="宋体" panose="02010600030101010101" pitchFamily="2" charset="-122"/>
                <a:cs typeface="Times New Roman" panose="02020603050405020304" pitchFamily="18" charset="0"/>
              </a:rPr>
              <a:t>泄漏性试验可结合试车工作一并进行。</a:t>
            </a:r>
            <a:endParaRPr lang="zh-CN" sz="2000" b="0">
              <a:ea typeface="宋体" panose="02010600030101010101" pitchFamily="2" charset="-122"/>
            </a:endParaRPr>
          </a:p>
          <a:p>
            <a:pPr marL="0" indent="334645"/>
            <a:r>
              <a:rPr lang="en-US" altLang="zh-CN" sz="2000" b="0">
                <a:ea typeface="宋体" panose="02010600030101010101" pitchFamily="2" charset="-122"/>
              </a:rPr>
              <a:t>5</a:t>
            </a:r>
            <a:r>
              <a:rPr lang="zh-CN" sz="2000" b="0">
                <a:ea typeface="宋体" panose="02010600030101010101" pitchFamily="2" charset="-122"/>
                <a:cs typeface="Times New Roman" panose="02020603050405020304" pitchFamily="18" charset="0"/>
              </a:rPr>
              <a:t>泄漏性试验应逐级缓慢升压，当达到试验压力，并停压10min后，应采用涂刷中性发泡剂等方法，巡回检查阀门填料函、法兰或螺纹连接处、放空阀、排气阀、排净阀等所有密封点应无泄漏。</a:t>
            </a:r>
            <a:endParaRPr lang="zh-CN" sz="2000" b="0">
              <a:ea typeface="宋体" panose="02010600030101010101" pitchFamily="2" charset="-122"/>
            </a:endParaRPr>
          </a:p>
          <a:p>
            <a:pPr marL="0" indent="334645"/>
            <a:r>
              <a:rPr lang="en-US" altLang="zh-CN" sz="2000" b="0">
                <a:ea typeface="宋体" panose="02010600030101010101" pitchFamily="2" charset="-122"/>
              </a:rPr>
              <a:t>6</a:t>
            </a:r>
            <a:r>
              <a:rPr lang="zh-CN" sz="2000" b="0">
                <a:ea typeface="宋体" panose="02010600030101010101" pitchFamily="2" charset="-122"/>
                <a:cs typeface="Times New Roman" panose="02020603050405020304" pitchFamily="18" charset="0"/>
              </a:rPr>
              <a:t>经气压试验合格，且在试验后未经拆卸过的管道可不进行泄漏性试验。</a:t>
            </a:r>
            <a:endParaRPr lang="zh-CN" sz="2000" b="0">
              <a:ea typeface="宋体" panose="02010600030101010101" pitchFamily="2" charset="-122"/>
            </a:endParaRPr>
          </a:p>
          <a:p>
            <a:pPr marL="0" indent="334645"/>
            <a:r>
              <a:rPr lang="en-US" altLang="zh-CN" sz="2000" b="0">
                <a:ea typeface="宋体" panose="02010600030101010101" pitchFamily="2" charset="-122"/>
              </a:rPr>
              <a:t>7</a:t>
            </a:r>
            <a:r>
              <a:rPr lang="zh-CN" sz="2000" b="0">
                <a:ea typeface="宋体" panose="02010600030101010101" pitchFamily="2" charset="-122"/>
                <a:cs typeface="Times New Roman" panose="02020603050405020304" pitchFamily="18" charset="0"/>
              </a:rPr>
              <a:t>泄漏性试验合格后，应及时缓慢泄压，并填写试验记录。</a:t>
            </a:r>
            <a:endParaRPr lang="zh-CN" altLang="en-US" sz="20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70585" y="1235075"/>
            <a:ext cx="8101330" cy="5569585"/>
          </a:xfrm>
          <a:prstGeom prst="rect">
            <a:avLst/>
          </a:prstGeom>
          <a:noFill/>
          <a:ln w="9525">
            <a:noFill/>
          </a:ln>
        </p:spPr>
        <p:txBody>
          <a:bodyPr wrap="square">
            <a:spAutoFit/>
          </a:bodyPr>
          <a:p>
            <a:pPr marL="0" indent="0"/>
            <a:r>
              <a:rPr lang="en-US" altLang="zh-CN" sz="2000" b="1">
                <a:ea typeface="宋体" panose="02010600030101010101" pitchFamily="2" charset="-122"/>
                <a:cs typeface="Times New Roman" panose="02020603050405020304" pitchFamily="18" charset="0"/>
              </a:rPr>
              <a:t>9</a:t>
            </a:r>
            <a:r>
              <a:rPr lang="zh-CN" sz="2000" b="1">
                <a:ea typeface="宋体" panose="02010600030101010101" pitchFamily="2" charset="-122"/>
                <a:cs typeface="Times New Roman" panose="02020603050405020304" pitchFamily="18" charset="0"/>
              </a:rPr>
              <a:t>管道吹扫与清洗</a:t>
            </a:r>
            <a:endParaRPr lang="zh-CN" sz="2000" b="0">
              <a:ea typeface="宋体" panose="02010600030101010101" pitchFamily="2" charset="-122"/>
              <a:cs typeface="Times New Roman" panose="02020603050405020304" pitchFamily="18" charset="0"/>
            </a:endParaRPr>
          </a:p>
          <a:p>
            <a:pPr marL="0" indent="0"/>
            <a:r>
              <a:rPr lang="en-US" altLang="zh-CN" sz="2000" b="0">
                <a:ea typeface="宋体" panose="02010600030101010101" pitchFamily="2" charset="-122"/>
                <a:cs typeface="Times New Roman" panose="02020603050405020304" pitchFamily="18" charset="0"/>
              </a:rPr>
              <a:t>9</a:t>
            </a:r>
            <a:r>
              <a:rPr lang="zh-CN" sz="2000" b="0">
                <a:ea typeface="宋体" panose="02010600030101010101" pitchFamily="2" charset="-122"/>
                <a:cs typeface="Times New Roman" panose="02020603050405020304" pitchFamily="18" charset="0"/>
              </a:rPr>
              <a:t>.1一般规定</a:t>
            </a:r>
            <a:r>
              <a:rPr lang="en-US" sz="2000" b="1">
                <a:latin typeface="宋体" panose="02010600030101010101" pitchFamily="2" charset="-122"/>
                <a:ea typeface="宋体" panose="02010600030101010101" pitchFamily="2" charset="-122"/>
                <a:cs typeface="Times New Roman" panose="02020603050405020304" pitchFamily="18" charset="0"/>
              </a:rPr>
              <a:t>9.1.1</a:t>
            </a:r>
            <a:r>
              <a:rPr lang="zh-CN" sz="2000" b="0">
                <a:ea typeface="宋体" panose="02010600030101010101" pitchFamily="2" charset="-122"/>
              </a:rPr>
              <a:t>管道在压力试验合格后，应进行吹扫与清洗。并应编制管道吹扫与清洗方案。</a:t>
            </a:r>
            <a:r>
              <a:rPr lang="en-US" sz="2000" b="1">
                <a:latin typeface="宋体" panose="02010600030101010101" pitchFamily="2" charset="-122"/>
                <a:ea typeface="宋体" panose="02010600030101010101" pitchFamily="2" charset="-122"/>
                <a:cs typeface="Times New Roman" panose="02020603050405020304" pitchFamily="18" charset="0"/>
              </a:rPr>
              <a:t>9.1.2</a:t>
            </a:r>
            <a:r>
              <a:rPr lang="zh-CN" sz="2000" b="0">
                <a:ea typeface="宋体" panose="02010600030101010101" pitchFamily="2" charset="-122"/>
              </a:rPr>
              <a:t>管道吹扫与清洗方法，应根据管道的使用要求、工作介质、系统回路、现场条件及管道内表面脏污程度确定，并应符合下列规定：（</a:t>
            </a:r>
            <a:r>
              <a:rPr lang="zh-CN" sz="2000" b="0">
                <a:ea typeface="宋体" panose="02010600030101010101" pitchFamily="2" charset="-122"/>
                <a:cs typeface="Times New Roman" panose="02020603050405020304" pitchFamily="18" charset="0"/>
              </a:rPr>
              <a:t>1）公称尺寸大于或等于600mm的液体或气体管道，宜采用人工清理</a:t>
            </a:r>
            <a:r>
              <a:rPr lang="zh-CN" sz="2000" b="0">
                <a:ea typeface="宋体" panose="02010600030101010101" pitchFamily="2" charset="-122"/>
              </a:rPr>
              <a:t>（</a:t>
            </a:r>
            <a:r>
              <a:rPr lang="zh-CN" sz="2000" b="0">
                <a:ea typeface="宋体" panose="02010600030101010101" pitchFamily="2" charset="-122"/>
                <a:cs typeface="Times New Roman" panose="02020603050405020304" pitchFamily="18" charset="0"/>
              </a:rPr>
              <a:t>2）公称尺寸小于600mm的液体管道宜采用水冲洗。</a:t>
            </a:r>
            <a:r>
              <a:rPr lang="zh-CN" sz="2000" b="0">
                <a:ea typeface="宋体" panose="02010600030101010101" pitchFamily="2" charset="-122"/>
              </a:rPr>
              <a:t>（</a:t>
            </a:r>
            <a:r>
              <a:rPr lang="zh-CN" sz="2000" b="0">
                <a:ea typeface="宋体" panose="02010600030101010101" pitchFamily="2" charset="-122"/>
                <a:cs typeface="Times New Roman" panose="02020603050405020304" pitchFamily="18" charset="0"/>
              </a:rPr>
              <a:t>3）公称尺寸小于600mm的气体管道宜采用压缩空气吹扫。</a:t>
            </a:r>
            <a:r>
              <a:rPr lang="zh-CN" sz="2000" b="0">
                <a:ea typeface="宋体" panose="02010600030101010101" pitchFamily="2" charset="-122"/>
              </a:rPr>
              <a:t>（</a:t>
            </a:r>
            <a:r>
              <a:rPr lang="zh-CN" sz="2000" b="0">
                <a:ea typeface="宋体" panose="02010600030101010101" pitchFamily="2" charset="-122"/>
                <a:cs typeface="Times New Roman" panose="02020603050405020304" pitchFamily="18" charset="0"/>
              </a:rPr>
              <a:t>4）</a:t>
            </a:r>
            <a:r>
              <a:rPr lang="zh-CN" sz="2000" b="0">
                <a:solidFill>
                  <a:srgbClr val="FF0000"/>
                </a:solidFill>
                <a:ea typeface="宋体" panose="02010600030101010101" pitchFamily="2" charset="-122"/>
                <a:cs typeface="Times New Roman" panose="02020603050405020304" pitchFamily="18" charset="0"/>
              </a:rPr>
              <a:t>蒸汽管道应采用蒸汽吹扫，非热力管道不得采用蒸汽吹扫。</a:t>
            </a:r>
            <a:r>
              <a:rPr lang="zh-CN" sz="2000" b="0">
                <a:ea typeface="宋体" panose="02010600030101010101" pitchFamily="2" charset="-122"/>
              </a:rPr>
              <a:t>（</a:t>
            </a:r>
            <a:r>
              <a:rPr lang="zh-CN" sz="2000" b="0">
                <a:ea typeface="宋体" panose="02010600030101010101" pitchFamily="2" charset="-122"/>
                <a:cs typeface="Times New Roman" panose="02020603050405020304" pitchFamily="18" charset="0"/>
              </a:rPr>
              <a:t>5）对有特殊要求的管道，应按设计文件规定采用相应的吹扫与清洗方法。</a:t>
            </a:r>
            <a:r>
              <a:rPr lang="zh-CN" sz="2000" b="0">
                <a:ea typeface="宋体" panose="02010600030101010101" pitchFamily="2" charset="-122"/>
              </a:rPr>
              <a:t>（</a:t>
            </a:r>
            <a:r>
              <a:rPr lang="zh-CN" sz="2000" b="0">
                <a:ea typeface="宋体" panose="02010600030101010101" pitchFamily="2" charset="-122"/>
                <a:cs typeface="Times New Roman" panose="02020603050405020304" pitchFamily="18" charset="0"/>
              </a:rPr>
              <a:t>6）需要时可采用高压水冲洗、空气爆破吹扫或其他吹扫与清洗方法。</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1">
                <a:latin typeface="宋体" panose="02010600030101010101" pitchFamily="2" charset="-122"/>
                <a:ea typeface="宋体" panose="02010600030101010101" pitchFamily="2" charset="-122"/>
                <a:cs typeface="Times New Roman" panose="02020603050405020304" pitchFamily="18" charset="0"/>
                <a:sym typeface="+mn-ea"/>
              </a:rPr>
              <a:t>9.1.</a:t>
            </a:r>
            <a:r>
              <a:rPr lang="en-US" sz="2000" b="1">
                <a:latin typeface="宋体" panose="02010600030101010101" pitchFamily="2" charset="-122"/>
                <a:ea typeface="宋体" panose="02010600030101010101" pitchFamily="2" charset="-122"/>
                <a:cs typeface="Times New Roman" panose="02020603050405020304" pitchFamily="18" charset="0"/>
              </a:rPr>
              <a:t>3</a:t>
            </a:r>
            <a:r>
              <a:rPr lang="zh-CN" sz="2000" b="0">
                <a:ea typeface="宋体" panose="02010600030101010101" pitchFamily="2" charset="-122"/>
              </a:rPr>
              <a:t>管道吹扫与清洗前，应仔细检查管道支吊架的牢固程度，</a:t>
            </a:r>
            <a:r>
              <a:rPr lang="zh-CN" sz="2000" b="0">
                <a:highlight>
                  <a:srgbClr val="FFFF00"/>
                </a:highlight>
                <a:ea typeface="宋体" panose="02010600030101010101" pitchFamily="2" charset="-122"/>
              </a:rPr>
              <a:t>对有异议的部位应进行加固。</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1">
                <a:latin typeface="宋体" panose="02010600030101010101" pitchFamily="2" charset="-122"/>
                <a:ea typeface="宋体" panose="02010600030101010101" pitchFamily="2" charset="-122"/>
                <a:cs typeface="Times New Roman" panose="02020603050405020304" pitchFamily="18" charset="0"/>
                <a:sym typeface="+mn-ea"/>
              </a:rPr>
              <a:t>9.1.</a:t>
            </a:r>
            <a:r>
              <a:rPr lang="en-US" sz="2000" b="1">
                <a:latin typeface="宋体" panose="02010600030101010101" pitchFamily="2" charset="-122"/>
                <a:ea typeface="宋体" panose="02010600030101010101" pitchFamily="2" charset="-122"/>
                <a:cs typeface="Times New Roman" panose="02020603050405020304" pitchFamily="18" charset="0"/>
              </a:rPr>
              <a:t>4</a:t>
            </a:r>
            <a:r>
              <a:rPr lang="zh-CN" sz="2000" b="0">
                <a:ea typeface="宋体" panose="02010600030101010101" pitchFamily="2" charset="-122"/>
              </a:rPr>
              <a:t>对不允许吹扫与清洗的设备及管道，应进行隔离。</a:t>
            </a:r>
            <a:endParaRPr lang="en-US" sz="1600" b="1">
              <a:latin typeface="宋体" panose="02010600030101010101" pitchFamily="2" charset="-122"/>
              <a:ea typeface="宋体" panose="02010600030101010101" pitchFamily="2" charset="-122"/>
              <a:cs typeface="Times New Roman" panose="02020603050405020304" pitchFamily="18" charset="0"/>
            </a:endParaRPr>
          </a:p>
          <a:p>
            <a:endParaRPr lang="zh-CN" altLang="en-US" sz="16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27760" y="1276350"/>
            <a:ext cx="7388860" cy="3784600"/>
          </a:xfrm>
          <a:prstGeom prst="rect">
            <a:avLst/>
          </a:prstGeom>
          <a:noFill/>
        </p:spPr>
        <p:txBody>
          <a:bodyPr wrap="square" rtlCol="0" anchor="t">
            <a:spAutoFit/>
          </a:bodyPr>
          <a:p>
            <a:pPr marL="0" indent="0"/>
            <a:r>
              <a:rPr lang="en-US" sz="2400" b="1">
                <a:latin typeface="宋体" panose="02010600030101010101" pitchFamily="2" charset="-122"/>
                <a:ea typeface="宋体" panose="02010600030101010101" pitchFamily="2" charset="-122"/>
                <a:cs typeface="Times New Roman" panose="02020603050405020304" pitchFamily="18" charset="0"/>
                <a:sym typeface="+mn-ea"/>
              </a:rPr>
              <a:t>9.1.5</a:t>
            </a:r>
            <a:r>
              <a:rPr lang="zh-CN" sz="2400">
                <a:ea typeface="宋体" panose="02010600030101010101" pitchFamily="2" charset="-122"/>
                <a:sym typeface="+mn-ea"/>
              </a:rPr>
              <a:t>管道吹扫与清洗前，应将系统内的仪表、孔板、喷嘴、滤网、节流阀、调节阀、电磁阀、安全阀、止回阀（止回阀阀芯）等管道组成件暂时拆除，并应以模拟体或临时短接替代，等管道吹洗合格后应重新复位。对以焊接形式连接的上述阀门、仪表等部位，应采取流经旁路或卸掉阀头及阀座加保护套等保护措施后再进行吹扫与清洗。</a:t>
            </a:r>
            <a:endParaRPr lang="en-US" sz="2400" b="1">
              <a:latin typeface="宋体" panose="02010600030101010101" pitchFamily="2" charset="-122"/>
              <a:ea typeface="宋体" panose="02010600030101010101" pitchFamily="2" charset="-122"/>
              <a:cs typeface="Times New Roman" panose="02020603050405020304" pitchFamily="18" charset="0"/>
              <a:sym typeface="+mn-ea"/>
            </a:endParaRPr>
          </a:p>
          <a:p>
            <a:pPr marL="0" indent="0"/>
            <a:r>
              <a:rPr lang="en-US" sz="2400" b="1">
                <a:latin typeface="宋体" panose="02010600030101010101" pitchFamily="2" charset="-122"/>
                <a:ea typeface="宋体" panose="02010600030101010101" pitchFamily="2" charset="-122"/>
                <a:cs typeface="Times New Roman" panose="02020603050405020304" pitchFamily="18" charset="0"/>
                <a:sym typeface="+mn-ea"/>
              </a:rPr>
              <a:t>9.1.6</a:t>
            </a:r>
            <a:r>
              <a:rPr lang="zh-CN" sz="2400">
                <a:ea typeface="宋体" panose="02010600030101010101" pitchFamily="2" charset="-122"/>
                <a:sym typeface="+mn-ea"/>
              </a:rPr>
              <a:t>吹扫与清洗的顺序应按主管、支管、疏排管依次进行。吹洗出的脏物不得进入吹扫与清洗合格的管道。</a:t>
            </a:r>
            <a:endParaRPr lang="zh-CN" altLang="en-US" sz="24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0260" y="1562735"/>
            <a:ext cx="7292340" cy="3046095"/>
          </a:xfrm>
          <a:prstGeom prst="rect">
            <a:avLst/>
          </a:prstGeom>
          <a:noFill/>
          <a:ln w="9525">
            <a:noFill/>
          </a:ln>
        </p:spPr>
        <p:txBody>
          <a:bodyPr wrap="square">
            <a:spAutoFit/>
          </a:bodyPr>
          <a:p>
            <a:pPr marL="0" indent="304800" algn="just"/>
            <a:r>
              <a:rPr lang="zh-CN" sz="2400" b="0">
                <a:ea typeface="宋体" panose="02010600030101010101" pitchFamily="2" charset="-122"/>
              </a:rPr>
              <a:t>第六十二条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所有管道受压元件的焊接以及受压元件与非受压元件之间的焊接，必须采用经评定合格的焊接工艺，施焊单位必须对焊接工艺严格管理。    管道受压元件的焊接工艺评定应当符合有关安全技术规范及其相关标准的规定。</a:t>
            </a:r>
            <a:r>
              <a:rPr lang="zh-CN" sz="2400" b="1">
                <a:solidFill>
                  <a:srgbClr val="FF0000"/>
                </a:solidFill>
                <a:ea typeface="宋体" panose="02010600030101010101" pitchFamily="2" charset="-122"/>
              </a:rPr>
              <a:t>焊接工艺评定完成后，焊接工艺评定报告和焊接工艺指导书应当经过施焊单位焊接责任工程师审核，质量保证工程师批准，并且存入技术档案。</a:t>
            </a:r>
            <a:endParaRPr lang="zh-CN" altLang="en-US" sz="2400" b="1">
              <a:solidFill>
                <a:srgbClr val="FF0000"/>
              </a:solidFill>
              <a:ea typeface="宋体" panose="02010600030101010101" pitchFamily="2" charset="-122"/>
            </a:endParaRPr>
          </a:p>
        </p:txBody>
      </p:sp>
      <p:sp>
        <p:nvSpPr>
          <p:cNvPr id="2" name="文本框 1"/>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
        <p:nvSpPr>
          <p:cNvPr id="3" name="文本框 2"/>
          <p:cNvSpPr txBox="1"/>
          <p:nvPr/>
        </p:nvSpPr>
        <p:spPr>
          <a:xfrm>
            <a:off x="1056005" y="4946015"/>
            <a:ext cx="7252970" cy="521970"/>
          </a:xfrm>
          <a:prstGeom prst="rect">
            <a:avLst/>
          </a:prstGeom>
          <a:noFill/>
        </p:spPr>
        <p:txBody>
          <a:bodyPr wrap="square" rtlCol="0" anchor="t">
            <a:spAutoFit/>
          </a:bodyPr>
          <a:p>
            <a:r>
              <a:rPr lang="zh-CN" altLang="en-US">
                <a:solidFill>
                  <a:srgbClr val="92D050"/>
                </a:solidFill>
              </a:rPr>
              <a:t>NB／T47014-2011承压设备用焊接工艺评定</a:t>
            </a:r>
            <a:endParaRPr lang="zh-CN" altLang="en-US">
              <a:solidFill>
                <a:srgbClr val="92D050"/>
              </a:solidFill>
            </a:endParaRPr>
          </a:p>
        </p:txBody>
      </p:sp>
    </p:spTree>
  </p:cSld>
  <p:clrMapOvr>
    <a:masterClrMapping/>
  </p:clrMapOvr>
  <p:transition advClick="0">
    <p:random/>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1850" y="1558290"/>
            <a:ext cx="7792720" cy="4707890"/>
          </a:xfrm>
          <a:prstGeom prst="rect">
            <a:avLst/>
          </a:prstGeom>
          <a:noFill/>
          <a:ln w="9525">
            <a:noFill/>
          </a:ln>
        </p:spPr>
        <p:txBody>
          <a:bodyPr wrap="square">
            <a:spAutoFit/>
          </a:bodyPr>
          <a:p>
            <a:pPr marL="0" indent="267970"/>
            <a:r>
              <a:rPr lang="en-US" sz="2000" b="1">
                <a:latin typeface="宋体" panose="02010600030101010101" pitchFamily="2" charset="-122"/>
                <a:ea typeface="宋体" panose="02010600030101010101" pitchFamily="2" charset="-122"/>
                <a:cs typeface="Times New Roman" panose="02020603050405020304" pitchFamily="18" charset="0"/>
              </a:rPr>
              <a:t>9.1.7</a:t>
            </a:r>
            <a:r>
              <a:rPr lang="zh-CN" sz="2000" b="0">
                <a:ea typeface="宋体" panose="02010600030101010101" pitchFamily="2" charset="-122"/>
              </a:rPr>
              <a:t>为管道吹扫与清洗的临时供水、供气管及排放管道，应预先吹扫与清洗干净后再使用。</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267970"/>
            <a:r>
              <a:rPr lang="en-US" sz="2000" b="1">
                <a:latin typeface="宋体" panose="02010600030101010101" pitchFamily="2" charset="-122"/>
                <a:ea typeface="宋体" panose="02010600030101010101" pitchFamily="2" charset="-122"/>
                <a:cs typeface="Times New Roman" panose="02020603050405020304" pitchFamily="18" charset="0"/>
                <a:sym typeface="+mn-ea"/>
              </a:rPr>
              <a:t>9.1.</a:t>
            </a:r>
            <a:r>
              <a:rPr lang="en-US" sz="2000" b="1">
                <a:latin typeface="宋体" panose="02010600030101010101" pitchFamily="2" charset="-122"/>
                <a:ea typeface="宋体" panose="02010600030101010101" pitchFamily="2" charset="-122"/>
                <a:cs typeface="Times New Roman" panose="02020603050405020304" pitchFamily="18" charset="0"/>
              </a:rPr>
              <a:t>8</a:t>
            </a:r>
            <a:r>
              <a:rPr lang="zh-CN" sz="2000" b="0">
                <a:ea typeface="宋体" panose="02010600030101010101" pitchFamily="2" charset="-122"/>
              </a:rPr>
              <a:t>管道吹扫与清洗时应设置禁区和警戒线，并应挂警示牌。</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267970"/>
            <a:r>
              <a:rPr lang="en-US" sz="2000" b="1">
                <a:latin typeface="宋体" panose="02010600030101010101" pitchFamily="2" charset="-122"/>
                <a:ea typeface="宋体" panose="02010600030101010101" pitchFamily="2" charset="-122"/>
                <a:cs typeface="Times New Roman" panose="02020603050405020304" pitchFamily="18" charset="0"/>
                <a:sym typeface="+mn-ea"/>
              </a:rPr>
              <a:t>9.1.</a:t>
            </a:r>
            <a:r>
              <a:rPr lang="en-US" sz="2000" b="1">
                <a:latin typeface="宋体" panose="02010600030101010101" pitchFamily="2" charset="-122"/>
                <a:ea typeface="宋体" panose="02010600030101010101" pitchFamily="2" charset="-122"/>
                <a:cs typeface="Times New Roman" panose="02020603050405020304" pitchFamily="18" charset="0"/>
              </a:rPr>
              <a:t>9</a:t>
            </a:r>
            <a:r>
              <a:rPr lang="zh-CN" sz="2000" b="0">
                <a:ea typeface="宋体" panose="02010600030101010101" pitchFamily="2" charset="-122"/>
              </a:rPr>
              <a:t>空气爆破吹扫和蒸汽吹扫时，应采取在排放口安装消音器等措施。</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267970"/>
            <a:r>
              <a:rPr lang="en-US" sz="2000" b="1">
                <a:latin typeface="宋体" panose="02010600030101010101" pitchFamily="2" charset="-122"/>
                <a:ea typeface="宋体" panose="02010600030101010101" pitchFamily="2" charset="-122"/>
                <a:cs typeface="Times New Roman" panose="02020603050405020304" pitchFamily="18" charset="0"/>
                <a:sym typeface="+mn-ea"/>
              </a:rPr>
              <a:t>9.1.</a:t>
            </a:r>
            <a:r>
              <a:rPr lang="en-US" sz="2000" b="1">
                <a:latin typeface="宋体" panose="02010600030101010101" pitchFamily="2" charset="-122"/>
                <a:ea typeface="宋体" panose="02010600030101010101" pitchFamily="2" charset="-122"/>
                <a:cs typeface="Times New Roman" panose="02020603050405020304" pitchFamily="18" charset="0"/>
              </a:rPr>
              <a:t>10</a:t>
            </a:r>
            <a:r>
              <a:rPr lang="zh-CN" sz="2000" b="0">
                <a:ea typeface="宋体" panose="02010600030101010101" pitchFamily="2" charset="-122"/>
              </a:rPr>
              <a:t>化学清洗废液、脱脂残夜及其他废液、污水的处理和排放，应符合国家现行有关标准的规定，不得随地排放。</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267970"/>
            <a:r>
              <a:rPr lang="en-US" sz="2000" b="1">
                <a:latin typeface="宋体" panose="02010600030101010101" pitchFamily="2" charset="-122"/>
                <a:ea typeface="宋体" panose="02010600030101010101" pitchFamily="2" charset="-122"/>
                <a:cs typeface="Times New Roman" panose="02020603050405020304" pitchFamily="18" charset="0"/>
                <a:sym typeface="+mn-ea"/>
              </a:rPr>
              <a:t>9.1.</a:t>
            </a:r>
            <a:r>
              <a:rPr lang="en-US" sz="2000" b="1">
                <a:latin typeface="宋体" panose="02010600030101010101" pitchFamily="2" charset="-122"/>
                <a:ea typeface="宋体" panose="02010600030101010101" pitchFamily="2" charset="-122"/>
                <a:cs typeface="Times New Roman" panose="02020603050405020304" pitchFamily="18" charset="0"/>
              </a:rPr>
              <a:t>11</a:t>
            </a:r>
            <a:r>
              <a:rPr lang="zh-CN" sz="2000" b="0">
                <a:ea typeface="宋体" panose="02010600030101010101" pitchFamily="2" charset="-122"/>
              </a:rPr>
              <a:t>管道吹扫与清洗合格后，除规定的检查和恢复工作外，不得再进行其他影响管内清洁的作业。</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267970"/>
            <a:r>
              <a:rPr lang="en-US" sz="2000" b="1">
                <a:latin typeface="宋体" panose="02010600030101010101" pitchFamily="2" charset="-122"/>
                <a:ea typeface="宋体" panose="02010600030101010101" pitchFamily="2" charset="-122"/>
                <a:cs typeface="Times New Roman" panose="02020603050405020304" pitchFamily="18" charset="0"/>
                <a:sym typeface="+mn-ea"/>
              </a:rPr>
              <a:t>9.1.</a:t>
            </a:r>
            <a:r>
              <a:rPr lang="en-US" sz="2000" b="1">
                <a:latin typeface="宋体" panose="02010600030101010101" pitchFamily="2" charset="-122"/>
                <a:ea typeface="宋体" panose="02010600030101010101" pitchFamily="2" charset="-122"/>
                <a:cs typeface="Times New Roman" panose="02020603050405020304" pitchFamily="18" charset="0"/>
              </a:rPr>
              <a:t>12</a:t>
            </a:r>
            <a:r>
              <a:rPr lang="zh-CN" sz="2000" b="0">
                <a:ea typeface="宋体" panose="02010600030101010101" pitchFamily="2" charset="-122"/>
              </a:rPr>
              <a:t>化学清洗和脱脂作业时，操作人员应按规定穿戴专用防护服装，并应根据不同清洗液对人体的危害程度佩戴防护眼镜、防毒面具等防护用品。</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267970"/>
            <a:r>
              <a:rPr lang="en-US" sz="2000" b="1">
                <a:latin typeface="宋体" panose="02010600030101010101" pitchFamily="2" charset="-122"/>
                <a:ea typeface="宋体" panose="02010600030101010101" pitchFamily="2" charset="-122"/>
                <a:cs typeface="Times New Roman" panose="02020603050405020304" pitchFamily="18" charset="0"/>
                <a:sym typeface="+mn-ea"/>
              </a:rPr>
              <a:t>9.1.</a:t>
            </a:r>
            <a:r>
              <a:rPr lang="en-US" sz="2000" b="1">
                <a:latin typeface="宋体" panose="02010600030101010101" pitchFamily="2" charset="-122"/>
                <a:ea typeface="宋体" panose="02010600030101010101" pitchFamily="2" charset="-122"/>
                <a:cs typeface="Times New Roman" panose="02020603050405020304" pitchFamily="18" charset="0"/>
              </a:rPr>
              <a:t>13</a:t>
            </a:r>
            <a:r>
              <a:rPr lang="zh-CN" sz="2000" b="0">
                <a:ea typeface="宋体" panose="02010600030101010101" pitchFamily="2" charset="-122"/>
              </a:rPr>
              <a:t>管道吹扫与清洗合格后，施工单位应会同建设单位或监理单位共同检查确认，并应填写</a:t>
            </a:r>
            <a:r>
              <a:rPr lang="zh-CN" sz="2000" b="0">
                <a:ea typeface="宋体" panose="02010600030101010101" pitchFamily="2" charset="-122"/>
                <a:cs typeface="Times New Roman" panose="02020603050405020304" pitchFamily="18" charset="0"/>
              </a:rPr>
              <a:t>“管道系统吹扫与清洗检查记录”及“管道隐蔽工程（封闭）记录”</a:t>
            </a:r>
            <a:endParaRPr lang="zh-CN" altLang="en-US" sz="20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8045" y="1411605"/>
            <a:ext cx="7754620" cy="4892675"/>
          </a:xfrm>
          <a:prstGeom prst="rect">
            <a:avLst/>
          </a:prstGeom>
          <a:noFill/>
          <a:ln w="9525">
            <a:noFill/>
          </a:ln>
        </p:spPr>
        <p:txBody>
          <a:bodyPr wrap="square">
            <a:spAutoFit/>
          </a:bodyPr>
          <a:p>
            <a:pPr marL="0" indent="0"/>
            <a:r>
              <a:rPr lang="en-US" altLang="zh-CN" sz="2400" b="1">
                <a:ea typeface="宋体" panose="02010600030101010101" pitchFamily="2" charset="-122"/>
                <a:cs typeface="Times New Roman" panose="02020603050405020304" pitchFamily="18" charset="0"/>
              </a:rPr>
              <a:t>9</a:t>
            </a:r>
            <a:r>
              <a:rPr lang="zh-CN" sz="2400" b="1">
                <a:ea typeface="宋体" panose="02010600030101010101" pitchFamily="2" charset="-122"/>
                <a:cs typeface="Times New Roman" panose="02020603050405020304" pitchFamily="18" charset="0"/>
              </a:rPr>
              <a:t>.2水冲洗</a:t>
            </a:r>
            <a:r>
              <a:rPr lang="en-US" sz="2400" b="1">
                <a:latin typeface="宋体" panose="02010600030101010101" pitchFamily="2" charset="-122"/>
                <a:ea typeface="宋体" panose="02010600030101010101" pitchFamily="2" charset="-122"/>
                <a:cs typeface="Times New Roman" panose="02020603050405020304" pitchFamily="18" charset="0"/>
              </a:rPr>
              <a:t>9.2.1</a:t>
            </a:r>
            <a:r>
              <a:rPr lang="zh-CN" sz="2400" b="0">
                <a:ea typeface="宋体" panose="02010600030101010101" pitchFamily="2" charset="-122"/>
              </a:rPr>
              <a:t>管道冲洗应使用洁净水。冲洗不锈钢、镍及镍合金管道时，水中氯离子含量不得超过</a:t>
            </a:r>
            <a:r>
              <a:rPr lang="en-US" sz="2400" b="0">
                <a:latin typeface="宋体" panose="02010600030101010101" pitchFamily="2" charset="-122"/>
                <a:ea typeface="宋体" panose="02010600030101010101" pitchFamily="2" charset="-122"/>
                <a:cs typeface="Times New Roman" panose="02020603050405020304" pitchFamily="18" charset="0"/>
              </a:rPr>
              <a:t>25×10</a:t>
            </a:r>
            <a:r>
              <a:rPr lang="en-US" sz="2400" b="0" baseline="30000">
                <a:latin typeface="宋体" panose="02010600030101010101" pitchFamily="2" charset="-122"/>
                <a:ea typeface="宋体" panose="02010600030101010101" pitchFamily="2" charset="-122"/>
                <a:cs typeface="Times New Roman" panose="02020603050405020304" pitchFamily="18" charset="0"/>
              </a:rPr>
              <a:t>-6</a:t>
            </a:r>
            <a:r>
              <a:rPr lang="zh-CN" sz="2400" b="0">
                <a:ea typeface="宋体" panose="02010600030101010101" pitchFamily="2" charset="-122"/>
              </a:rPr>
              <a:t>（</a:t>
            </a:r>
            <a:r>
              <a:rPr lang="zh-CN" sz="2400" b="0">
                <a:ea typeface="宋体" panose="02010600030101010101" pitchFamily="2" charset="-122"/>
                <a:cs typeface="Times New Roman" panose="02020603050405020304" pitchFamily="18" charset="0"/>
              </a:rPr>
              <a:t>25ppm）。</a:t>
            </a:r>
            <a:endParaRPr lang="en-US" sz="24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400" b="1">
                <a:latin typeface="宋体" panose="02010600030101010101" pitchFamily="2" charset="-122"/>
                <a:ea typeface="宋体" panose="02010600030101010101" pitchFamily="2" charset="-122"/>
                <a:cs typeface="Times New Roman" panose="02020603050405020304" pitchFamily="18" charset="0"/>
                <a:sym typeface="+mn-ea"/>
              </a:rPr>
              <a:t>9.2.</a:t>
            </a:r>
            <a:r>
              <a:rPr lang="en-US" sz="2400" b="1">
                <a:latin typeface="宋体" panose="02010600030101010101" pitchFamily="2" charset="-122"/>
                <a:ea typeface="宋体" panose="02010600030101010101" pitchFamily="2" charset="-122"/>
                <a:cs typeface="Times New Roman" panose="02020603050405020304" pitchFamily="18" charset="0"/>
              </a:rPr>
              <a:t>2</a:t>
            </a:r>
            <a:r>
              <a:rPr lang="zh-CN" sz="2400" b="0">
                <a:ea typeface="宋体" panose="02010600030101010101" pitchFamily="2" charset="-122"/>
              </a:rPr>
              <a:t>管道水冲洗的流速不应低于</a:t>
            </a:r>
            <a:r>
              <a:rPr lang="zh-CN" sz="2400" b="0">
                <a:ea typeface="宋体" panose="02010600030101010101" pitchFamily="2" charset="-122"/>
                <a:cs typeface="Times New Roman" panose="02020603050405020304" pitchFamily="18" charset="0"/>
              </a:rPr>
              <a:t>1.5m/s，冲洗压力不得超过管道的设计压力。</a:t>
            </a:r>
            <a:endParaRPr lang="en-US" sz="24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400" b="1">
                <a:latin typeface="宋体" panose="02010600030101010101" pitchFamily="2" charset="-122"/>
                <a:ea typeface="宋体" panose="02010600030101010101" pitchFamily="2" charset="-122"/>
                <a:cs typeface="Times New Roman" panose="02020603050405020304" pitchFamily="18" charset="0"/>
                <a:sym typeface="+mn-ea"/>
              </a:rPr>
              <a:t>9.2.</a:t>
            </a:r>
            <a:r>
              <a:rPr lang="en-US" sz="2400" b="1">
                <a:latin typeface="宋体" panose="02010600030101010101" pitchFamily="2" charset="-122"/>
                <a:ea typeface="宋体" panose="02010600030101010101" pitchFamily="2" charset="-122"/>
                <a:cs typeface="Times New Roman" panose="02020603050405020304" pitchFamily="18" charset="0"/>
              </a:rPr>
              <a:t>3</a:t>
            </a:r>
            <a:r>
              <a:rPr lang="zh-CN" sz="2400" b="0">
                <a:ea typeface="宋体" panose="02010600030101010101" pitchFamily="2" charset="-122"/>
              </a:rPr>
              <a:t>冲洗排放管的截面积不应小于被冲洗管截面积的</a:t>
            </a:r>
            <a:r>
              <a:rPr lang="zh-CN" sz="2400" b="0">
                <a:ea typeface="宋体" panose="02010600030101010101" pitchFamily="2" charset="-122"/>
                <a:cs typeface="Times New Roman" panose="02020603050405020304" pitchFamily="18" charset="0"/>
              </a:rPr>
              <a:t>60%。排水时，不得形成负压。</a:t>
            </a:r>
            <a:endParaRPr lang="en-US" sz="24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400" b="1">
                <a:latin typeface="宋体" panose="02010600030101010101" pitchFamily="2" charset="-122"/>
                <a:ea typeface="宋体" panose="02010600030101010101" pitchFamily="2" charset="-122"/>
                <a:cs typeface="Times New Roman" panose="02020603050405020304" pitchFamily="18" charset="0"/>
                <a:sym typeface="+mn-ea"/>
              </a:rPr>
              <a:t>9.2.</a:t>
            </a:r>
            <a:r>
              <a:rPr lang="en-US" sz="2400" b="1">
                <a:latin typeface="宋体" panose="02010600030101010101" pitchFamily="2" charset="-122"/>
                <a:ea typeface="宋体" panose="02010600030101010101" pitchFamily="2" charset="-122"/>
                <a:cs typeface="Times New Roman" panose="02020603050405020304" pitchFamily="18" charset="0"/>
              </a:rPr>
              <a:t>4</a:t>
            </a:r>
            <a:r>
              <a:rPr lang="zh-CN" sz="2400" b="0">
                <a:ea typeface="宋体" panose="02010600030101010101" pitchFamily="2" charset="-122"/>
              </a:rPr>
              <a:t>管道水冲洗应连续进行，当设计无规定时，排出口的水色和透明度应与入口处的水色和透明度目测一致。</a:t>
            </a:r>
            <a:endParaRPr lang="en-US" sz="24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400" b="1">
                <a:latin typeface="宋体" panose="02010600030101010101" pitchFamily="2" charset="-122"/>
                <a:ea typeface="宋体" panose="02010600030101010101" pitchFamily="2" charset="-122"/>
                <a:cs typeface="Times New Roman" panose="02020603050405020304" pitchFamily="18" charset="0"/>
                <a:sym typeface="+mn-ea"/>
              </a:rPr>
              <a:t>9.2.</a:t>
            </a:r>
            <a:r>
              <a:rPr lang="en-US" sz="2400" b="1">
                <a:latin typeface="宋体" panose="02010600030101010101" pitchFamily="2" charset="-122"/>
                <a:ea typeface="宋体" panose="02010600030101010101" pitchFamily="2" charset="-122"/>
                <a:cs typeface="Times New Roman" panose="02020603050405020304" pitchFamily="18" charset="0"/>
              </a:rPr>
              <a:t>5</a:t>
            </a:r>
            <a:r>
              <a:rPr lang="zh-CN" sz="2400" b="0">
                <a:ea typeface="宋体" panose="02010600030101010101" pitchFamily="2" charset="-122"/>
              </a:rPr>
              <a:t>对有严重锈蚀和污染的管道，当使用一般清洗方法未能达到要求时，可采取将管道分段进行高压水冲洗。</a:t>
            </a:r>
            <a:endParaRPr lang="en-US" sz="24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400" b="1">
                <a:latin typeface="宋体" panose="02010600030101010101" pitchFamily="2" charset="-122"/>
                <a:ea typeface="宋体" panose="02010600030101010101" pitchFamily="2" charset="-122"/>
                <a:cs typeface="Times New Roman" panose="02020603050405020304" pitchFamily="18" charset="0"/>
                <a:sym typeface="+mn-ea"/>
              </a:rPr>
              <a:t>9.2.</a:t>
            </a:r>
            <a:r>
              <a:rPr lang="en-US" sz="2400" b="1">
                <a:latin typeface="宋体" panose="02010600030101010101" pitchFamily="2" charset="-122"/>
                <a:ea typeface="宋体" panose="02010600030101010101" pitchFamily="2" charset="-122"/>
                <a:cs typeface="Times New Roman" panose="02020603050405020304" pitchFamily="18" charset="0"/>
              </a:rPr>
              <a:t>6</a:t>
            </a:r>
            <a:r>
              <a:rPr lang="zh-CN" sz="2400" b="0">
                <a:ea typeface="宋体" panose="02010600030101010101" pitchFamily="2" charset="-122"/>
              </a:rPr>
              <a:t>管道冲洗合格后，应及时将管道内积水排尽，并及时吹干。</a:t>
            </a:r>
            <a:endParaRPr lang="zh-CN" altLang="en-US" sz="24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48360" y="1767840"/>
            <a:ext cx="7712710" cy="4399915"/>
          </a:xfrm>
          <a:prstGeom prst="rect">
            <a:avLst/>
          </a:prstGeom>
          <a:noFill/>
          <a:ln w="9525">
            <a:noFill/>
          </a:ln>
        </p:spPr>
        <p:txBody>
          <a:bodyPr wrap="square">
            <a:spAutoFit/>
          </a:bodyPr>
          <a:p>
            <a:pPr marL="0" indent="0"/>
            <a:r>
              <a:rPr lang="en-US" altLang="zh-CN" sz="2000" b="0">
                <a:ea typeface="宋体" panose="02010600030101010101" pitchFamily="2" charset="-122"/>
                <a:cs typeface="Times New Roman" panose="02020603050405020304" pitchFamily="18" charset="0"/>
              </a:rPr>
              <a:t>9</a:t>
            </a:r>
            <a:r>
              <a:rPr lang="zh-CN" sz="2000" b="0">
                <a:ea typeface="宋体" panose="02010600030101010101" pitchFamily="2" charset="-122"/>
                <a:cs typeface="Times New Roman" panose="02020603050405020304" pitchFamily="18" charset="0"/>
              </a:rPr>
              <a:t>.3空气吹扫</a:t>
            </a:r>
            <a:r>
              <a:rPr lang="en-US" sz="2000" b="1">
                <a:latin typeface="宋体" panose="02010600030101010101" pitchFamily="2" charset="-122"/>
                <a:ea typeface="宋体" panose="02010600030101010101" pitchFamily="2" charset="-122"/>
                <a:cs typeface="Times New Roman" panose="02020603050405020304" pitchFamily="18" charset="0"/>
              </a:rPr>
              <a:t>9.3.1</a:t>
            </a:r>
            <a:r>
              <a:rPr lang="zh-CN" sz="2000" b="0">
                <a:ea typeface="宋体" panose="02010600030101010101" pitchFamily="2" charset="-122"/>
              </a:rPr>
              <a:t>空气吹扫宜利用工厂生产装置的大型压缩空气或大型储气罐进行间断</a:t>
            </a:r>
            <a:r>
              <a:rPr lang="zh-CN" sz="2000" b="0">
                <a:highlight>
                  <a:srgbClr val="FFFF00"/>
                </a:highlight>
                <a:ea typeface="宋体" panose="02010600030101010101" pitchFamily="2" charset="-122"/>
              </a:rPr>
              <a:t>性</a:t>
            </a:r>
            <a:r>
              <a:rPr lang="zh-CN" sz="2000" b="0">
                <a:ea typeface="宋体" panose="02010600030101010101" pitchFamily="2" charset="-122"/>
              </a:rPr>
              <a:t>吹扫。吹扫压力不得大于系统容器和管道的设计压力，吹扫流速不宜小于</a:t>
            </a:r>
            <a:r>
              <a:rPr lang="zh-CN" sz="2000" b="0">
                <a:ea typeface="宋体" panose="02010600030101010101" pitchFamily="2" charset="-122"/>
                <a:cs typeface="Times New Roman" panose="02020603050405020304" pitchFamily="18" charset="0"/>
              </a:rPr>
              <a:t>20m/s。</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1">
                <a:latin typeface="宋体" panose="02010600030101010101" pitchFamily="2" charset="-122"/>
                <a:ea typeface="宋体" panose="02010600030101010101" pitchFamily="2" charset="-122"/>
                <a:cs typeface="Times New Roman" panose="02020603050405020304" pitchFamily="18" charset="0"/>
                <a:sym typeface="+mn-ea"/>
              </a:rPr>
              <a:t>9.3.</a:t>
            </a:r>
            <a:r>
              <a:rPr lang="en-US" sz="2000" b="1">
                <a:latin typeface="宋体" panose="02010600030101010101" pitchFamily="2" charset="-122"/>
                <a:ea typeface="宋体" panose="02010600030101010101" pitchFamily="2" charset="-122"/>
                <a:cs typeface="Times New Roman" panose="02020603050405020304" pitchFamily="18" charset="0"/>
              </a:rPr>
              <a:t>2</a:t>
            </a:r>
            <a:r>
              <a:rPr lang="zh-CN" sz="2000" b="0">
                <a:ea typeface="宋体" panose="02010600030101010101" pitchFamily="2" charset="-122"/>
              </a:rPr>
              <a:t>吹扫忌油管道时，应使用无油压缩空气或其他不含油的气体进行吹扫。</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1">
                <a:latin typeface="宋体" panose="02010600030101010101" pitchFamily="2" charset="-122"/>
                <a:ea typeface="宋体" panose="02010600030101010101" pitchFamily="2" charset="-122"/>
                <a:cs typeface="Times New Roman" panose="02020603050405020304" pitchFamily="18" charset="0"/>
                <a:sym typeface="+mn-ea"/>
              </a:rPr>
              <a:t>9.3.</a:t>
            </a:r>
            <a:r>
              <a:rPr lang="en-US" sz="2000" b="1">
                <a:latin typeface="宋体" panose="02010600030101010101" pitchFamily="2" charset="-122"/>
                <a:ea typeface="宋体" panose="02010600030101010101" pitchFamily="2" charset="-122"/>
                <a:cs typeface="Times New Roman" panose="02020603050405020304" pitchFamily="18" charset="0"/>
              </a:rPr>
              <a:t>3</a:t>
            </a:r>
            <a:r>
              <a:rPr lang="zh-CN" sz="2000" b="0">
                <a:ea typeface="宋体" panose="02010600030101010101" pitchFamily="2" charset="-122"/>
              </a:rPr>
              <a:t>空气吹扫时，应在排气口设置贴有白布或涂刷白色涂料的木靶板进行检验，吹扫</a:t>
            </a:r>
            <a:r>
              <a:rPr lang="zh-CN" sz="2000" b="0">
                <a:ea typeface="宋体" panose="02010600030101010101" pitchFamily="2" charset="-122"/>
                <a:cs typeface="Times New Roman" panose="02020603050405020304" pitchFamily="18" charset="0"/>
              </a:rPr>
              <a:t>5min后靶板上应无铁锈、灰土、水分及其他杂物。</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1">
                <a:latin typeface="宋体" panose="02010600030101010101" pitchFamily="2" charset="-122"/>
                <a:ea typeface="宋体" panose="02010600030101010101" pitchFamily="2" charset="-122"/>
                <a:cs typeface="Times New Roman" panose="02020603050405020304" pitchFamily="18" charset="0"/>
                <a:sym typeface="+mn-ea"/>
              </a:rPr>
              <a:t>9.3.</a:t>
            </a:r>
            <a:r>
              <a:rPr lang="en-US" sz="2000" b="1">
                <a:latin typeface="宋体" panose="02010600030101010101" pitchFamily="2" charset="-122"/>
                <a:ea typeface="宋体" panose="02010600030101010101" pitchFamily="2" charset="-122"/>
                <a:cs typeface="Times New Roman" panose="02020603050405020304" pitchFamily="18" charset="0"/>
              </a:rPr>
              <a:t>4</a:t>
            </a:r>
            <a:r>
              <a:rPr lang="zh-CN" sz="2000" b="0">
                <a:ea typeface="宋体" panose="02010600030101010101" pitchFamily="2" charset="-122"/>
              </a:rPr>
              <a:t>当吹扫的系统容积大、管线长、口径大，并不宜用水冲洗时，可采取</a:t>
            </a:r>
            <a:r>
              <a:rPr lang="zh-CN" sz="2000" b="0">
                <a:ea typeface="宋体" panose="02010600030101010101" pitchFamily="2" charset="-122"/>
                <a:cs typeface="Times New Roman" panose="02020603050405020304" pitchFamily="18" charset="0"/>
              </a:rPr>
              <a:t>“空气爆破法”进行吹扫。爆破吹扫时，向系统充注的气体压力不得超过0.5MPa，并应采取相应的安全措施。</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1">
                <a:latin typeface="宋体" panose="02010600030101010101" pitchFamily="2" charset="-122"/>
                <a:ea typeface="宋体" panose="02010600030101010101" pitchFamily="2" charset="-122"/>
                <a:cs typeface="Times New Roman" panose="02020603050405020304" pitchFamily="18" charset="0"/>
                <a:sym typeface="+mn-ea"/>
              </a:rPr>
              <a:t>9.3.</a:t>
            </a:r>
            <a:r>
              <a:rPr lang="en-US" sz="2000" b="1">
                <a:latin typeface="宋体" panose="02010600030101010101" pitchFamily="2" charset="-122"/>
                <a:ea typeface="宋体" panose="02010600030101010101" pitchFamily="2" charset="-122"/>
                <a:cs typeface="Times New Roman" panose="02020603050405020304" pitchFamily="18" charset="0"/>
              </a:rPr>
              <a:t>5</a:t>
            </a:r>
            <a:r>
              <a:rPr lang="zh-CN" sz="2000" b="0">
                <a:ea typeface="宋体" panose="02010600030101010101" pitchFamily="2" charset="-122"/>
              </a:rPr>
              <a:t>吹扫合格后的管道在投入使用前，应按设计文件的规定进行封闭。</a:t>
            </a:r>
            <a:endParaRPr lang="zh-CN" altLang="en-US" sz="20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78205" y="1498600"/>
            <a:ext cx="7678420" cy="5015865"/>
          </a:xfrm>
          <a:prstGeom prst="rect">
            <a:avLst/>
          </a:prstGeom>
          <a:noFill/>
          <a:ln w="9525">
            <a:noFill/>
          </a:ln>
        </p:spPr>
        <p:txBody>
          <a:bodyPr wrap="square">
            <a:spAutoFit/>
          </a:bodyPr>
          <a:p>
            <a:pPr marL="0" indent="0"/>
            <a:r>
              <a:rPr lang="en-US" altLang="zh-CN" sz="2000" b="1">
                <a:ea typeface="宋体" panose="02010600030101010101" pitchFamily="2" charset="-122"/>
                <a:cs typeface="Times New Roman" panose="02020603050405020304" pitchFamily="18" charset="0"/>
              </a:rPr>
              <a:t>9</a:t>
            </a:r>
            <a:r>
              <a:rPr lang="zh-CN" sz="2000" b="1">
                <a:ea typeface="宋体" panose="02010600030101010101" pitchFamily="2" charset="-122"/>
                <a:cs typeface="Times New Roman" panose="02020603050405020304" pitchFamily="18" charset="0"/>
              </a:rPr>
              <a:t>.4蒸汽吹扫</a:t>
            </a:r>
            <a:r>
              <a:rPr lang="en-US" sz="2000" b="1">
                <a:latin typeface="宋体" panose="02010600030101010101" pitchFamily="2" charset="-122"/>
                <a:ea typeface="宋体" panose="02010600030101010101" pitchFamily="2" charset="-122"/>
                <a:cs typeface="Times New Roman" panose="02020603050405020304" pitchFamily="18" charset="0"/>
              </a:rPr>
              <a:t>9.4.1</a:t>
            </a:r>
            <a:r>
              <a:rPr lang="zh-CN" sz="2000" b="0">
                <a:ea typeface="宋体" panose="02010600030101010101" pitchFamily="2" charset="-122"/>
              </a:rPr>
              <a:t>蒸汽管道吹扫前，管道系统的绝热工程应已完成。</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1">
                <a:latin typeface="宋体" panose="02010600030101010101" pitchFamily="2" charset="-122"/>
                <a:ea typeface="宋体" panose="02010600030101010101" pitchFamily="2" charset="-122"/>
                <a:cs typeface="Times New Roman" panose="02020603050405020304" pitchFamily="18" charset="0"/>
                <a:sym typeface="+mn-ea"/>
              </a:rPr>
              <a:t>9.4.</a:t>
            </a:r>
            <a:r>
              <a:rPr lang="en-US" sz="2000" b="1">
                <a:latin typeface="宋体" panose="02010600030101010101" pitchFamily="2" charset="-122"/>
                <a:ea typeface="宋体" panose="02010600030101010101" pitchFamily="2" charset="-122"/>
                <a:cs typeface="Times New Roman" panose="02020603050405020304" pitchFamily="18" charset="0"/>
              </a:rPr>
              <a:t>2</a:t>
            </a:r>
            <a:r>
              <a:rPr lang="zh-CN" sz="2000" b="0">
                <a:ea typeface="宋体" panose="02010600030101010101" pitchFamily="2" charset="-122"/>
              </a:rPr>
              <a:t>为蒸汽吹扫安装的临时管道，应按正式蒸汽管道安装技术要求进行施工。临时管道吹扫干净后，再用于正式蒸汽管道的吹扫。</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1">
                <a:latin typeface="宋体" panose="02010600030101010101" pitchFamily="2" charset="-122"/>
                <a:ea typeface="宋体" panose="02010600030101010101" pitchFamily="2" charset="-122"/>
                <a:cs typeface="Times New Roman" panose="02020603050405020304" pitchFamily="18" charset="0"/>
                <a:sym typeface="+mn-ea"/>
              </a:rPr>
              <a:t>9.4.</a:t>
            </a:r>
            <a:r>
              <a:rPr lang="en-US" sz="2000" b="1">
                <a:latin typeface="宋体" panose="02010600030101010101" pitchFamily="2" charset="-122"/>
                <a:ea typeface="宋体" panose="02010600030101010101" pitchFamily="2" charset="-122"/>
                <a:cs typeface="Times New Roman" panose="02020603050405020304" pitchFamily="18" charset="0"/>
              </a:rPr>
              <a:t>3</a:t>
            </a:r>
            <a:r>
              <a:rPr lang="zh-CN" sz="2000" b="0">
                <a:ea typeface="宋体" panose="02010600030101010101" pitchFamily="2" charset="-122"/>
              </a:rPr>
              <a:t>蒸汽管道应以大流量蒸汽进行吹扫，流速不应小于</a:t>
            </a:r>
            <a:r>
              <a:rPr lang="zh-CN" sz="2000" b="0">
                <a:ea typeface="宋体" panose="02010600030101010101" pitchFamily="2" charset="-122"/>
                <a:cs typeface="Times New Roman" panose="02020603050405020304" pitchFamily="18" charset="0"/>
              </a:rPr>
              <a:t>30m/s。</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1">
                <a:latin typeface="宋体" panose="02010600030101010101" pitchFamily="2" charset="-122"/>
                <a:ea typeface="宋体" panose="02010600030101010101" pitchFamily="2" charset="-122"/>
                <a:cs typeface="Times New Roman" panose="02020603050405020304" pitchFamily="18" charset="0"/>
                <a:sym typeface="+mn-ea"/>
              </a:rPr>
              <a:t>9.4.</a:t>
            </a:r>
            <a:r>
              <a:rPr lang="en-US" sz="2000" b="1">
                <a:latin typeface="宋体" panose="02010600030101010101" pitchFamily="2" charset="-122"/>
                <a:ea typeface="宋体" panose="02010600030101010101" pitchFamily="2" charset="-122"/>
                <a:cs typeface="Times New Roman" panose="02020603050405020304" pitchFamily="18" charset="0"/>
              </a:rPr>
              <a:t>4</a:t>
            </a:r>
            <a:r>
              <a:rPr lang="zh-CN" sz="2000" b="0">
                <a:ea typeface="宋体" panose="02010600030101010101" pitchFamily="2" charset="-122"/>
              </a:rPr>
              <a:t>蒸汽吹扫时，应先进行暖管，并应及时疏水。暖管时，应检查管道的热位移，</a:t>
            </a:r>
            <a:r>
              <a:rPr lang="zh-CN" sz="2000" b="0">
                <a:highlight>
                  <a:srgbClr val="FFFF00"/>
                </a:highlight>
                <a:ea typeface="宋体" panose="02010600030101010101" pitchFamily="2" charset="-122"/>
              </a:rPr>
              <a:t>当有异常时，应及时进行处理。</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1">
                <a:latin typeface="宋体" panose="02010600030101010101" pitchFamily="2" charset="-122"/>
                <a:ea typeface="宋体" panose="02010600030101010101" pitchFamily="2" charset="-122"/>
                <a:cs typeface="Times New Roman" panose="02020603050405020304" pitchFamily="18" charset="0"/>
                <a:sym typeface="+mn-ea"/>
              </a:rPr>
              <a:t>9.4.</a:t>
            </a:r>
            <a:r>
              <a:rPr lang="en-US" sz="2000" b="1">
                <a:latin typeface="宋体" panose="02010600030101010101" pitchFamily="2" charset="-122"/>
                <a:ea typeface="宋体" panose="02010600030101010101" pitchFamily="2" charset="-122"/>
                <a:cs typeface="Times New Roman" panose="02020603050405020304" pitchFamily="18" charset="0"/>
              </a:rPr>
              <a:t>5</a:t>
            </a:r>
            <a:r>
              <a:rPr lang="zh-CN" sz="2000" b="0">
                <a:ea typeface="宋体" panose="02010600030101010101" pitchFamily="2" charset="-122"/>
              </a:rPr>
              <a:t>蒸汽吹扫时，管道上极其附近不得放置易燃、易爆物品及其他杂物。</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1">
                <a:latin typeface="宋体" panose="02010600030101010101" pitchFamily="2" charset="-122"/>
                <a:ea typeface="宋体" panose="02010600030101010101" pitchFamily="2" charset="-122"/>
                <a:cs typeface="Times New Roman" panose="02020603050405020304" pitchFamily="18" charset="0"/>
                <a:sym typeface="+mn-ea"/>
              </a:rPr>
              <a:t>9.4.</a:t>
            </a:r>
            <a:r>
              <a:rPr lang="en-US" sz="2000" b="1">
                <a:latin typeface="宋体" panose="02010600030101010101" pitchFamily="2" charset="-122"/>
                <a:ea typeface="宋体" panose="02010600030101010101" pitchFamily="2" charset="-122"/>
                <a:cs typeface="Times New Roman" panose="02020603050405020304" pitchFamily="18" charset="0"/>
              </a:rPr>
              <a:t>6</a:t>
            </a:r>
            <a:r>
              <a:rPr lang="zh-CN" sz="2000" b="0">
                <a:ea typeface="宋体" panose="02010600030101010101" pitchFamily="2" charset="-122"/>
              </a:rPr>
              <a:t>蒸汽吹扫应按加热、冷却、再加热的顺序循环进行。吹扫时宜采取每次一根和轮流吹扫的方法。</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1">
                <a:latin typeface="宋体" panose="02010600030101010101" pitchFamily="2" charset="-122"/>
                <a:ea typeface="宋体" panose="02010600030101010101" pitchFamily="2" charset="-122"/>
                <a:cs typeface="Times New Roman" panose="02020603050405020304" pitchFamily="18" charset="0"/>
                <a:sym typeface="+mn-ea"/>
              </a:rPr>
              <a:t>9.4.</a:t>
            </a:r>
            <a:r>
              <a:rPr lang="en-US" sz="2000" b="1">
                <a:latin typeface="宋体" panose="02010600030101010101" pitchFamily="2" charset="-122"/>
                <a:ea typeface="宋体" panose="02010600030101010101" pitchFamily="2" charset="-122"/>
                <a:cs typeface="Times New Roman" panose="02020603050405020304" pitchFamily="18" charset="0"/>
              </a:rPr>
              <a:t>7</a:t>
            </a:r>
            <a:r>
              <a:rPr lang="zh-CN" sz="2000" b="0">
                <a:ea typeface="宋体" panose="02010600030101010101" pitchFamily="2" charset="-122"/>
              </a:rPr>
              <a:t>排放管应固定在室外，管口应斜朝上。排放管直径不应小于被吹扫管的直径。</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1">
                <a:latin typeface="宋体" panose="02010600030101010101" pitchFamily="2" charset="-122"/>
                <a:ea typeface="宋体" panose="02010600030101010101" pitchFamily="2" charset="-122"/>
                <a:cs typeface="Times New Roman" panose="02020603050405020304" pitchFamily="18" charset="0"/>
                <a:sym typeface="+mn-ea"/>
              </a:rPr>
              <a:t>9.4.</a:t>
            </a:r>
            <a:r>
              <a:rPr lang="en-US" sz="2000" b="1">
                <a:latin typeface="宋体" panose="02010600030101010101" pitchFamily="2" charset="-122"/>
                <a:ea typeface="宋体" panose="02010600030101010101" pitchFamily="2" charset="-122"/>
                <a:cs typeface="Times New Roman" panose="02020603050405020304" pitchFamily="18" charset="0"/>
              </a:rPr>
              <a:t>8</a:t>
            </a:r>
            <a:r>
              <a:rPr lang="zh-CN" sz="2000" b="0">
                <a:ea typeface="宋体" panose="02010600030101010101" pitchFamily="2" charset="-122"/>
              </a:rPr>
              <a:t>通往汽轮机或设计文件有规定的蒸汽管道，经蒸汽管道吹扫后应对吹靶板进行检验。最终验收的靶板应做好标识，并应妥善保管。</a:t>
            </a:r>
            <a:endParaRPr lang="zh-CN" altLang="en-US" sz="20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23925" y="1423670"/>
            <a:ext cx="7466965" cy="1014730"/>
          </a:xfrm>
          <a:prstGeom prst="rect">
            <a:avLst/>
          </a:prstGeom>
          <a:noFill/>
          <a:ln w="9525">
            <a:noFill/>
          </a:ln>
        </p:spPr>
        <p:txBody>
          <a:bodyPr wrap="square">
            <a:spAutoFit/>
          </a:bodyPr>
          <a:p>
            <a:pPr marL="0" indent="267970"/>
            <a:r>
              <a:rPr lang="en-US" sz="2000" b="1">
                <a:latin typeface="宋体" panose="02010600030101010101" pitchFamily="2" charset="-122"/>
                <a:ea typeface="宋体" panose="02010600030101010101" pitchFamily="2" charset="-122"/>
                <a:cs typeface="Times New Roman" panose="02020603050405020304" pitchFamily="18" charset="0"/>
              </a:rPr>
              <a:t>9.4.9</a:t>
            </a:r>
            <a:r>
              <a:rPr lang="zh-CN" sz="2000" b="0">
                <a:ea typeface="宋体" panose="02010600030101010101" pitchFamily="2" charset="-122"/>
              </a:rPr>
              <a:t>当设计文件无规定时，蒸汽吹扫质量应符合表</a:t>
            </a:r>
            <a:r>
              <a:rPr lang="en-US" sz="2000" b="0">
                <a:latin typeface="宋体" panose="02010600030101010101" pitchFamily="2" charset="-122"/>
                <a:ea typeface="宋体" panose="02010600030101010101" pitchFamily="2" charset="-122"/>
                <a:cs typeface="Times New Roman" panose="02020603050405020304" pitchFamily="18" charset="0"/>
              </a:rPr>
              <a:t>11.3.14.4</a:t>
            </a:r>
            <a:r>
              <a:rPr lang="zh-CN" sz="2000" b="0">
                <a:ea typeface="宋体" panose="02010600030101010101" pitchFamily="2" charset="-122"/>
              </a:rPr>
              <a:t>的规定。表</a:t>
            </a:r>
            <a:r>
              <a:rPr lang="en-US" sz="2000" b="0">
                <a:latin typeface="宋体" panose="02010600030101010101" pitchFamily="2" charset="-122"/>
                <a:ea typeface="宋体" panose="02010600030101010101" pitchFamily="2" charset="-122"/>
                <a:cs typeface="Times New Roman" panose="02020603050405020304" pitchFamily="18" charset="0"/>
              </a:rPr>
              <a:t>11.3.14.4</a:t>
            </a:r>
            <a:r>
              <a:rPr lang="zh-CN" sz="2000" b="0">
                <a:ea typeface="宋体" panose="02010600030101010101" pitchFamily="2" charset="-122"/>
              </a:rPr>
              <a:t>蒸汽吹扫质量验收标准</a:t>
            </a:r>
            <a:endParaRPr lang="zh-CN" altLang="en-US" sz="2000"/>
          </a:p>
        </p:txBody>
      </p:sp>
      <p:graphicFrame>
        <p:nvGraphicFramePr>
          <p:cNvPr id="2" name="表格 1"/>
          <p:cNvGraphicFramePr/>
          <p:nvPr/>
        </p:nvGraphicFramePr>
        <p:xfrm>
          <a:off x="1083310" y="2508568"/>
          <a:ext cx="5415280" cy="137160"/>
        </p:xfrm>
        <a:graphic>
          <a:graphicData uri="http://schemas.openxmlformats.org/drawingml/2006/table">
            <a:tbl>
              <a:tblPr firstRow="1" bandRow="1">
                <a:tableStyleId>{5940675A-B579-460E-94D1-54222C63F5DA}</a:tableStyleId>
              </a:tblPr>
              <a:tblGrid>
                <a:gridCol w="525463"/>
                <a:gridCol w="1600200"/>
                <a:gridCol w="3289300"/>
              </a:tblGrid>
              <a:tr h="13716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序号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检验项目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质量标准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打靶次数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不少于3次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打靶持续时间</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每次吹扫15min（两次吹扫均应合格）</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靶板上痕迹大小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Φ0.6mm以下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靶板上痕迹深度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小于0.5mm</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痕迹点数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1个/cm</a:t>
                      </a:r>
                      <a:r>
                        <a:rPr lang="en-US" sz="1600" b="0" baseline="30000">
                          <a:latin typeface="宋体" panose="02010600030101010101" pitchFamily="2" charset="-122"/>
                          <a:ea typeface="宋体" panose="02010600030101010101" pitchFamily="2" charset="-122"/>
                          <a:cs typeface="宋体" panose="02010600030101010101" pitchFamily="2" charset="-122"/>
                        </a:rPr>
                        <a:t>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923925" y="4302125"/>
            <a:ext cx="7851140" cy="1322070"/>
          </a:xfrm>
          <a:prstGeom prst="rect">
            <a:avLst/>
          </a:prstGeom>
          <a:noFill/>
          <a:ln w="9525">
            <a:noFill/>
          </a:ln>
        </p:spPr>
        <p:txBody>
          <a:bodyPr wrap="square">
            <a:spAutoFit/>
          </a:bodyPr>
          <a:p>
            <a:pPr marL="0" indent="200660"/>
            <a:r>
              <a:rPr lang="en-US" sz="2000" b="1">
                <a:latin typeface="宋体" panose="02010600030101010101" pitchFamily="2" charset="-122"/>
                <a:ea typeface="宋体" panose="02010600030101010101" pitchFamily="2" charset="-122"/>
                <a:cs typeface="Times New Roman" panose="02020603050405020304" pitchFamily="18" charset="0"/>
              </a:rPr>
              <a:t>9.4.10</a:t>
            </a:r>
            <a:r>
              <a:rPr lang="zh-CN" sz="2000" b="0">
                <a:ea typeface="宋体" panose="02010600030101010101" pitchFamily="2" charset="-122"/>
              </a:rPr>
              <a:t>除按上表规定以外的蒸汽管道吹扫时，可用刨光涂刷白色涂料的木制靶板置于排汽口进行检验。吹扫</a:t>
            </a:r>
            <a:r>
              <a:rPr lang="zh-CN" sz="2000" b="0">
                <a:ea typeface="宋体" panose="02010600030101010101" pitchFamily="2" charset="-122"/>
                <a:cs typeface="Times New Roman" panose="02020603050405020304" pitchFamily="18" charset="0"/>
              </a:rPr>
              <a:t>15min后靶板上应无铁锈、污物等杂物。</a:t>
            </a:r>
            <a:endParaRPr lang="en-US" sz="2000" b="1">
              <a:latin typeface="宋体" panose="02010600030101010101" pitchFamily="2" charset="-122"/>
              <a:ea typeface="宋体" panose="02010600030101010101" pitchFamily="2" charset="-122"/>
              <a:cs typeface="Times New Roman" panose="02020603050405020304" pitchFamily="18" charset="0"/>
            </a:endParaRPr>
          </a:p>
          <a:p>
            <a:pPr marL="0" indent="200660"/>
            <a:r>
              <a:rPr lang="en-US" altLang="zh-CN" sz="2000" b="0">
                <a:ea typeface="宋体" panose="02010600030101010101" pitchFamily="2" charset="-122"/>
              </a:rPr>
              <a:t>9.4.11</a:t>
            </a:r>
            <a:r>
              <a:rPr lang="zh-CN" sz="2000" b="0">
                <a:ea typeface="宋体" panose="02010600030101010101" pitchFamily="2" charset="-122"/>
              </a:rPr>
              <a:t>蒸汽吹扫合格的管道在投入运行前，应进行系统封闭。</a:t>
            </a:r>
            <a:endParaRPr lang="zh-CN" altLang="en-US" sz="2000"/>
          </a:p>
        </p:txBody>
      </p:sp>
      <p:sp>
        <p:nvSpPr>
          <p:cNvPr id="4" name="文本框 3"/>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3605" y="1223645"/>
            <a:ext cx="7788275" cy="4831080"/>
          </a:xfrm>
          <a:prstGeom prst="rect">
            <a:avLst/>
          </a:prstGeom>
          <a:noFill/>
        </p:spPr>
        <p:txBody>
          <a:bodyPr wrap="square" rtlCol="0" anchor="t">
            <a:spAutoFit/>
          </a:bodyPr>
          <a:p>
            <a:r>
              <a:rPr lang="zh-CN" altLang="en-US"/>
              <a:t>9. 5脱脂</a:t>
            </a:r>
            <a:endParaRPr lang="zh-CN" altLang="en-US"/>
          </a:p>
          <a:p>
            <a:r>
              <a:rPr lang="zh-CN" altLang="en-US">
                <a:solidFill>
                  <a:srgbClr val="FF0000"/>
                </a:solidFill>
              </a:rPr>
              <a:t>9. 5. 1忌油管道系统应按设计文件规定进行脱脂处理。</a:t>
            </a:r>
            <a:endParaRPr lang="zh-CN" altLang="en-US">
              <a:solidFill>
                <a:srgbClr val="FF0000"/>
              </a:solidFill>
            </a:endParaRPr>
          </a:p>
          <a:p>
            <a:r>
              <a:rPr lang="zh-CN" altLang="en-US">
                <a:solidFill>
                  <a:srgbClr val="FF0000"/>
                </a:solidFill>
              </a:rPr>
              <a:t>9. 5. 2脱脂液的配方应经试验鉴定后再采用。</a:t>
            </a:r>
            <a:endParaRPr lang="zh-CN" altLang="en-US"/>
          </a:p>
          <a:p>
            <a:r>
              <a:rPr lang="zh-CN" altLang="en-US"/>
              <a:t>9.5.3对有明显油渍或锈蚀严重的管子进行脱脂时，应先采用蒸汽吹扫、喷砂或其他方法清除油渍和锈蚀后，再进行脱脂。</a:t>
            </a:r>
            <a:endParaRPr lang="zh-CN" altLang="en-US"/>
          </a:p>
          <a:p>
            <a:r>
              <a:rPr lang="zh-CN" altLang="en-US"/>
              <a:t>9. 5. 4脱脂剂应按设计规定选用。当设计无规定时，应根据脱脂件的材质、结构、工作介质、脏污程度及现场条件选择相应的脱脂剂和脱脂方法。</a:t>
            </a:r>
            <a:endParaRPr lang="zh-CN" altLang="en-US"/>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对象 1"/>
          <p:cNvGraphicFramePr/>
          <p:nvPr/>
        </p:nvGraphicFramePr>
        <p:xfrm>
          <a:off x="1702435" y="1331595"/>
          <a:ext cx="5738495" cy="4194175"/>
        </p:xfrm>
        <a:graphic>
          <a:graphicData uri="http://schemas.openxmlformats.org/presentationml/2006/ole">
            <mc:AlternateContent xmlns:mc="http://schemas.openxmlformats.org/markup-compatibility/2006">
              <mc:Choice xmlns:v="urn:schemas-microsoft-com:vml" Requires="v">
                <p:oleObj spid="_x0000_s3" name="" r:id="rId1" imgW="5734050" imgH="4191000" progId="Paint.Picture">
                  <p:embed/>
                </p:oleObj>
              </mc:Choice>
              <mc:Fallback>
                <p:oleObj name="" r:id="rId1" imgW="5734050" imgH="4191000" progId="Paint.Picture">
                  <p:embed/>
                  <p:pic>
                    <p:nvPicPr>
                      <p:cNvPr id="0" name="图片 2"/>
                      <p:cNvPicPr/>
                      <p:nvPr/>
                    </p:nvPicPr>
                    <p:blipFill>
                      <a:blip r:embed="rId2"/>
                      <a:stretch>
                        <a:fillRect/>
                      </a:stretch>
                    </p:blipFill>
                    <p:spPr>
                      <a:xfrm>
                        <a:off x="1702435" y="1331595"/>
                        <a:ext cx="5738495" cy="4194175"/>
                      </a:xfrm>
                      <a:prstGeom prst="rect">
                        <a:avLst/>
                      </a:prstGeom>
                    </p:spPr>
                  </p:pic>
                </p:oleObj>
              </mc:Fallback>
            </mc:AlternateContent>
          </a:graphicData>
        </a:graphic>
      </p:graphicFrame>
      <p:sp>
        <p:nvSpPr>
          <p:cNvPr id="4" name="文本框 3"/>
          <p:cNvSpPr txBox="1"/>
          <p:nvPr/>
        </p:nvSpPr>
        <p:spPr>
          <a:xfrm>
            <a:off x="2585085" y="5703570"/>
            <a:ext cx="5516880" cy="521970"/>
          </a:xfrm>
          <a:prstGeom prst="rect">
            <a:avLst/>
          </a:prstGeom>
          <a:noFill/>
        </p:spPr>
        <p:txBody>
          <a:bodyPr wrap="none" rtlCol="0" anchor="t">
            <a:spAutoFit/>
          </a:bodyPr>
          <a:p>
            <a:r>
              <a:rPr lang="zh-CN" altLang="en-US" dirty="0">
                <a:latin typeface="Times New Roman" panose="02020603050405020304" pitchFamily="18" charset="0"/>
                <a:ea typeface="方正黑体简体" panose="02010601030101010101" pitchFamily="2" charset="-122"/>
                <a:sym typeface="+mn-ea"/>
              </a:rPr>
              <a:t>氧气管道没有完全脱脂，燃烧</a:t>
            </a:r>
            <a:r>
              <a:rPr lang="zh-CN" altLang="en-US" dirty="0">
                <a:latin typeface="Times New Roman" panose="02020603050405020304" pitchFamily="18" charset="0"/>
                <a:ea typeface="方正黑体简体" panose="02010601030101010101" pitchFamily="2" charset="-122"/>
                <a:sym typeface="+mn-ea"/>
              </a:rPr>
              <a:t>爆炸</a:t>
            </a:r>
            <a:endParaRPr lang="zh-CN" altLang="en-US" dirty="0">
              <a:latin typeface="Times New Roman" panose="02020603050405020304" pitchFamily="18" charset="0"/>
              <a:ea typeface="方正黑体简体" panose="02010601030101010101" pitchFamily="2" charset="-122"/>
              <a:sym typeface="+mn-ea"/>
            </a:endParaRPr>
          </a:p>
        </p:txBody>
      </p:sp>
    </p:spTree>
  </p:cSld>
  <p:clrMapOvr>
    <a:masterClrMapping/>
  </p:clrMapOvr>
  <p:transition advClick="0">
    <p:random/>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345" y="1452880"/>
            <a:ext cx="8075295" cy="4892675"/>
          </a:xfrm>
          <a:prstGeom prst="rect">
            <a:avLst/>
          </a:prstGeom>
          <a:noFill/>
        </p:spPr>
        <p:txBody>
          <a:bodyPr wrap="square" rtlCol="0" anchor="t">
            <a:spAutoFit/>
          </a:bodyPr>
          <a:p>
            <a:r>
              <a:rPr lang="zh-CN" altLang="en-US" sz="2400"/>
              <a:t>9. 5. 5脱脂剂或用于配制脱脂液的化学制品应具有产品质量证明文件。脱脂剂在使用前应按产品技术条件对其外观、不挥发物、水分、反应介质及油脂含量进行复验。脱脂剂应按规定进行妥善保管。</a:t>
            </a:r>
            <a:endParaRPr lang="zh-CN" altLang="en-US" sz="2400"/>
          </a:p>
          <a:p>
            <a:r>
              <a:rPr lang="zh-CN" altLang="en-US" sz="2400"/>
              <a:t>9. 5. 6脱脂、检验及安装使用的工器具、量具、仪表等，应按脱脂件的要求预先进行脱脂后再使用。</a:t>
            </a:r>
            <a:endParaRPr lang="zh-CN" altLang="en-US" sz="2400"/>
          </a:p>
          <a:p>
            <a:r>
              <a:rPr lang="zh-CN" altLang="en-US" sz="2400"/>
              <a:t>9.5.7脱脂后应及时将脱脂件内部的残液排净，并应用清洁、无油压缩空气或氮气吹干，不得采用自然蒸发的方法清除残液。当脱脂件允许时，可采用清洁无油的蒸汽将脱脂残液吹除干净。</a:t>
            </a:r>
            <a:endParaRPr lang="zh-CN" altLang="en-US" sz="2400"/>
          </a:p>
          <a:p>
            <a:r>
              <a:rPr lang="zh-CN" altLang="en-US" sz="2400"/>
              <a:t>9. 5. 8有防锈要求的脱脂件经脱脂处理后，宜采取充氮封存或采用气相防锈纸、气相防锈塑料薄膜等措施进行密封保护。</a:t>
            </a:r>
            <a:endParaRPr lang="zh-CN" altLang="en-US" sz="2400"/>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97255" y="1607820"/>
            <a:ext cx="7585710" cy="4154170"/>
          </a:xfrm>
          <a:prstGeom prst="rect">
            <a:avLst/>
          </a:prstGeom>
          <a:noFill/>
          <a:ln w="9525">
            <a:noFill/>
          </a:ln>
        </p:spPr>
        <p:txBody>
          <a:bodyPr wrap="square">
            <a:spAutoFit/>
          </a:bodyPr>
          <a:p>
            <a:pPr marL="0" indent="0"/>
            <a:r>
              <a:rPr lang="en-US" altLang="zh-CN" sz="2400" b="1">
                <a:ea typeface="宋体" panose="02010600030101010101" pitchFamily="2" charset="-122"/>
                <a:cs typeface="Times New Roman" panose="02020603050405020304" pitchFamily="18" charset="0"/>
              </a:rPr>
              <a:t>9.</a:t>
            </a:r>
            <a:r>
              <a:rPr lang="zh-CN" sz="2400" b="1">
                <a:ea typeface="宋体" panose="02010600030101010101" pitchFamily="2" charset="-122"/>
                <a:cs typeface="Times New Roman" panose="02020603050405020304" pitchFamily="18" charset="0"/>
              </a:rPr>
              <a:t>6化学清洗</a:t>
            </a:r>
            <a:endParaRPr lang="en-US" sz="24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altLang="zh-CN" sz="2400" b="1">
                <a:ea typeface="宋体" panose="02010600030101010101" pitchFamily="2" charset="-122"/>
                <a:cs typeface="Times New Roman" panose="02020603050405020304" pitchFamily="18" charset="0"/>
                <a:sym typeface="+mn-ea"/>
              </a:rPr>
              <a:t>9.6.</a:t>
            </a:r>
            <a:r>
              <a:rPr lang="en-US" sz="2400" b="1">
                <a:latin typeface="宋体" panose="02010600030101010101" pitchFamily="2" charset="-122"/>
                <a:ea typeface="宋体" panose="02010600030101010101" pitchFamily="2" charset="-122"/>
                <a:cs typeface="Times New Roman" panose="02020603050405020304" pitchFamily="18" charset="0"/>
              </a:rPr>
              <a:t>1</a:t>
            </a:r>
            <a:r>
              <a:rPr lang="zh-CN" sz="2400" b="0">
                <a:ea typeface="宋体" panose="02010600030101010101" pitchFamily="2" charset="-122"/>
              </a:rPr>
              <a:t>需要化学清洗的管道，其清洗范围和质量要求应符合设计文件规定。</a:t>
            </a:r>
            <a:endParaRPr lang="en-US" sz="24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altLang="zh-CN" sz="2400" b="1">
                <a:ea typeface="宋体" panose="02010600030101010101" pitchFamily="2" charset="-122"/>
                <a:cs typeface="Times New Roman" panose="02020603050405020304" pitchFamily="18" charset="0"/>
                <a:sym typeface="+mn-ea"/>
              </a:rPr>
              <a:t>9.6.</a:t>
            </a:r>
            <a:r>
              <a:rPr lang="en-US" sz="2400" b="1">
                <a:latin typeface="宋体" panose="02010600030101010101" pitchFamily="2" charset="-122"/>
                <a:ea typeface="宋体" panose="02010600030101010101" pitchFamily="2" charset="-122"/>
                <a:cs typeface="Times New Roman" panose="02020603050405020304" pitchFamily="18" charset="0"/>
              </a:rPr>
              <a:t>2</a:t>
            </a:r>
            <a:r>
              <a:rPr lang="zh-CN" sz="2400" b="1">
                <a:solidFill>
                  <a:srgbClr val="FF0000"/>
                </a:solidFill>
                <a:ea typeface="宋体" panose="02010600030101010101" pitchFamily="2" charset="-122"/>
              </a:rPr>
              <a:t>当进行管道化学清洗时，应与无关设备及管道进行隔离。</a:t>
            </a:r>
            <a:endParaRPr lang="en-US" sz="24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altLang="zh-CN" sz="2400" b="1">
                <a:ea typeface="宋体" panose="02010600030101010101" pitchFamily="2" charset="-122"/>
                <a:cs typeface="Times New Roman" panose="02020603050405020304" pitchFamily="18" charset="0"/>
                <a:sym typeface="+mn-ea"/>
              </a:rPr>
              <a:t>9.6.</a:t>
            </a:r>
            <a:r>
              <a:rPr lang="en-US" sz="2400" b="1">
                <a:latin typeface="宋体" panose="02010600030101010101" pitchFamily="2" charset="-122"/>
                <a:ea typeface="宋体" panose="02010600030101010101" pitchFamily="2" charset="-122"/>
                <a:cs typeface="Times New Roman" panose="02020603050405020304" pitchFamily="18" charset="0"/>
              </a:rPr>
              <a:t>3</a:t>
            </a:r>
            <a:r>
              <a:rPr lang="zh-CN" sz="2400" b="0">
                <a:ea typeface="宋体" panose="02010600030101010101" pitchFamily="2" charset="-122"/>
              </a:rPr>
              <a:t>管道酸洗钝化应按脱脂去油、酸洗、水洗、钝化、水洗、无油压缩空气吹干的顺序进行。当采用循环方式进行酸洗时，管道系统应预先进行</a:t>
            </a:r>
            <a:r>
              <a:rPr lang="zh-CN" sz="2400" b="0">
                <a:highlight>
                  <a:srgbClr val="FFFF00"/>
                </a:highlight>
                <a:ea typeface="宋体" panose="02010600030101010101" pitchFamily="2" charset="-122"/>
              </a:rPr>
              <a:t>空气试漏或液压试漏</a:t>
            </a:r>
            <a:r>
              <a:rPr lang="zh-CN" sz="2400" b="0">
                <a:ea typeface="宋体" panose="02010600030101010101" pitchFamily="2" charset="-122"/>
              </a:rPr>
              <a:t>检验合格。</a:t>
            </a:r>
            <a:endParaRPr lang="en-US" sz="2400" b="1">
              <a:latin typeface="宋体" panose="02010600030101010101" pitchFamily="2" charset="-122"/>
              <a:ea typeface="宋体" panose="02010600030101010101" pitchFamily="2" charset="-122"/>
              <a:cs typeface="Times New Roman" panose="02020603050405020304" pitchFamily="18" charset="0"/>
            </a:endParaRPr>
          </a:p>
          <a:p>
            <a:pPr marL="0" indent="0"/>
            <a:r>
              <a:rPr lang="en-US" altLang="zh-CN" sz="2400" b="1">
                <a:ea typeface="宋体" panose="02010600030101010101" pitchFamily="2" charset="-122"/>
                <a:cs typeface="Times New Roman" panose="02020603050405020304" pitchFamily="18" charset="0"/>
                <a:sym typeface="+mn-ea"/>
              </a:rPr>
              <a:t>9.6.</a:t>
            </a:r>
            <a:r>
              <a:rPr lang="en-US" sz="2400" b="1">
                <a:latin typeface="宋体" panose="02010600030101010101" pitchFamily="2" charset="-122"/>
                <a:ea typeface="宋体" panose="02010600030101010101" pitchFamily="2" charset="-122"/>
                <a:cs typeface="Times New Roman" panose="02020603050405020304" pitchFamily="18" charset="0"/>
              </a:rPr>
              <a:t>4</a:t>
            </a:r>
            <a:r>
              <a:rPr lang="zh-CN" sz="2400" b="0">
                <a:ea typeface="宋体" panose="02010600030101010101" pitchFamily="2" charset="-122"/>
              </a:rPr>
              <a:t>对不能及时投入运行的化学清洗合格的管道，应采取封闭或充氮保护措施。</a:t>
            </a:r>
            <a:endParaRPr lang="zh-CN" altLang="en-US" sz="2400"/>
          </a:p>
        </p:txBody>
      </p:sp>
    </p:spTree>
  </p:cSld>
  <p:clrMapOvr>
    <a:masterClrMapping/>
  </p:clrMapOvr>
  <p:transition advClick="0">
    <p:random/>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5500" y="1401445"/>
            <a:ext cx="7931785" cy="4399915"/>
          </a:xfrm>
          <a:prstGeom prst="rect">
            <a:avLst/>
          </a:prstGeom>
          <a:noFill/>
        </p:spPr>
        <p:txBody>
          <a:bodyPr wrap="square" rtlCol="0" anchor="t">
            <a:spAutoFit/>
          </a:bodyPr>
          <a:p>
            <a:r>
              <a:rPr lang="zh-CN" altLang="en-US" sz="2000"/>
              <a:t>9. 7油清洗</a:t>
            </a:r>
            <a:endParaRPr lang="zh-CN" altLang="en-US" sz="2000"/>
          </a:p>
          <a:p>
            <a:r>
              <a:rPr lang="zh-CN" altLang="en-US" sz="2000">
                <a:sym typeface="+mn-ea"/>
              </a:rPr>
              <a:t>9.7.</a:t>
            </a:r>
            <a:r>
              <a:rPr lang="zh-CN" altLang="en-US" sz="2000"/>
              <a:t>1润滑、密封及控制系统的油管道，应在机械设备和管道酸洗合格后、系统试运行前进行油清洗。不锈钢油系统管道宜采用蒸汽吹净后再进行油清洗。</a:t>
            </a:r>
            <a:endParaRPr lang="zh-CN" altLang="en-US" sz="2000"/>
          </a:p>
          <a:p>
            <a:r>
              <a:rPr lang="zh-CN" altLang="en-US" sz="2000" b="1">
                <a:solidFill>
                  <a:srgbClr val="FF0000"/>
                </a:solidFill>
              </a:rPr>
              <a:t>9.7.2经酸洗钝化或蒸汽吹扫合格的油管道，宜在两周内进行油清洗。</a:t>
            </a:r>
            <a:endParaRPr lang="zh-CN" altLang="en-US" sz="2000"/>
          </a:p>
          <a:p>
            <a:r>
              <a:rPr lang="zh-CN" altLang="en-US" sz="2000">
                <a:sym typeface="+mn-ea"/>
              </a:rPr>
              <a:t>9.7.</a:t>
            </a:r>
            <a:r>
              <a:rPr lang="zh-CN" altLang="en-US" sz="2000"/>
              <a:t>3当在冬季或环境温度较低的条件下进行油清洗时，应采取在线预热装置或临时加热器等升温措施。</a:t>
            </a:r>
            <a:endParaRPr lang="zh-CN" altLang="en-US" sz="2000"/>
          </a:p>
          <a:p>
            <a:r>
              <a:rPr lang="zh-CN" altLang="en-US" sz="2000">
                <a:sym typeface="+mn-ea"/>
              </a:rPr>
              <a:t>9.7.</a:t>
            </a:r>
            <a:r>
              <a:rPr lang="zh-CN" altLang="en-US" sz="2000"/>
              <a:t>4油清洗应采用循环方式进行。油循环过程中，每8h应在40 </a:t>
            </a:r>
            <a:r>
              <a:rPr lang="en-US" altLang="zh-CN" sz="2000"/>
              <a:t>~</a:t>
            </a:r>
            <a:r>
              <a:rPr lang="zh-CN" altLang="en-US" sz="2000"/>
              <a:t>70℃内反复升降油温2次一3次，并应及时清洗或更换滤芯。</a:t>
            </a:r>
            <a:endParaRPr lang="zh-CN" altLang="en-US" sz="2000"/>
          </a:p>
          <a:p>
            <a:r>
              <a:rPr lang="zh-CN" altLang="en-US" sz="2000">
                <a:sym typeface="+mn-ea"/>
              </a:rPr>
              <a:t>9.7.</a:t>
            </a:r>
            <a:r>
              <a:rPr lang="zh-CN" altLang="en-US" sz="2000"/>
              <a:t>5当设计文件或产品技术文件无规定时，管道油清洗后应采用滤网检验。</a:t>
            </a:r>
            <a:endParaRPr lang="zh-CN" altLang="en-US" sz="2000"/>
          </a:p>
          <a:p>
            <a:r>
              <a:rPr lang="zh-CN" altLang="en-US" sz="2000" b="1">
                <a:solidFill>
                  <a:srgbClr val="FF0000"/>
                </a:solidFill>
                <a:sym typeface="+mn-ea"/>
              </a:rPr>
              <a:t>9.7.</a:t>
            </a:r>
            <a:r>
              <a:rPr lang="zh-CN" altLang="en-US" sz="2000" b="1">
                <a:solidFill>
                  <a:srgbClr val="FF0000"/>
                </a:solidFill>
              </a:rPr>
              <a:t>6油清洗合格的管道，应采取封闭或充氮保护措施。</a:t>
            </a:r>
            <a:endParaRPr lang="zh-CN" altLang="en-US" sz="2000" b="1">
              <a:solidFill>
                <a:srgbClr val="FF0000"/>
              </a:solidFill>
            </a:endParaRPr>
          </a:p>
          <a:p>
            <a:r>
              <a:rPr lang="zh-CN" altLang="en-US" sz="2000" b="1">
                <a:solidFill>
                  <a:srgbClr val="FF0000"/>
                </a:solidFill>
                <a:sym typeface="+mn-ea"/>
              </a:rPr>
              <a:t>9.7.</a:t>
            </a:r>
            <a:r>
              <a:rPr lang="zh-CN" altLang="en-US" sz="2000" b="1">
                <a:solidFill>
                  <a:srgbClr val="FF0000"/>
                </a:solidFill>
              </a:rPr>
              <a:t>7油系统试运行时，应采用符合设计文件或产品技术文件的合格油品。</a:t>
            </a:r>
            <a:endParaRPr lang="zh-CN" altLang="en-US" sz="2000" b="1">
              <a:solidFill>
                <a:srgbClr val="FF0000"/>
              </a:solidFill>
            </a:endParaRPr>
          </a:p>
        </p:txBody>
      </p:sp>
    </p:spTree>
  </p:cSld>
  <p:clrMapOvr>
    <a:masterClrMapping/>
  </p:clrMapOvr>
  <p:transition advClick="0">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83615" y="1290320"/>
            <a:ext cx="7639050" cy="3046095"/>
          </a:xfrm>
          <a:prstGeom prst="rect">
            <a:avLst/>
          </a:prstGeom>
          <a:noFill/>
          <a:ln w="9525">
            <a:noFill/>
          </a:ln>
        </p:spPr>
        <p:txBody>
          <a:bodyPr wrap="square">
            <a:spAutoFit/>
          </a:bodyPr>
          <a:p>
            <a:pPr marL="0" indent="304800"/>
            <a:r>
              <a:rPr lang="zh-CN" sz="2400" b="0">
                <a:ea typeface="宋体" panose="02010600030101010101" pitchFamily="2" charset="-122"/>
              </a:rPr>
              <a:t>第六十三条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用于管道受压元件焊接的焊接材料，应当符合有关安全技术规范及其相关标准的规定。焊接材料应当有质量证明文件和相应标志，使用前应当进行检查和验收，不合格者不得使用。</a:t>
            </a:r>
            <a:r>
              <a:rPr lang="zh-CN" sz="2400" b="1">
                <a:solidFill>
                  <a:srgbClr val="FF0000"/>
                </a:solidFill>
                <a:ea typeface="宋体" panose="02010600030101010101" pitchFamily="2" charset="-122"/>
              </a:rPr>
              <a:t>施焊单位应当建立焊接材料的保管、烘干、清洗、发放和回收管理制度</a:t>
            </a:r>
            <a:r>
              <a:rPr lang="zh-CN" sz="2400" b="0">
                <a:ea typeface="宋体" panose="02010600030101010101" pitchFamily="2" charset="-122"/>
              </a:rPr>
              <a:t>。   第六十四条</a:t>
            </a:r>
            <a:r>
              <a:rPr lang="en-US" sz="2400" b="0">
                <a:latin typeface="宋体" panose="02010600030101010101" pitchFamily="2" charset="-122"/>
                <a:ea typeface="宋体" panose="02010600030101010101" pitchFamily="2" charset="-122"/>
              </a:rPr>
              <a:t> </a:t>
            </a:r>
            <a:r>
              <a:rPr lang="zh-CN" sz="2400" b="1">
                <a:solidFill>
                  <a:srgbClr val="FF0000"/>
                </a:solidFill>
                <a:ea typeface="宋体" panose="02010600030101010101" pitchFamily="2" charset="-122"/>
              </a:rPr>
              <a:t>焊接设备的电流表、电压表等仪器仪表，以及规范参数调节装置应当定期检定和校验</a:t>
            </a:r>
            <a:r>
              <a:rPr lang="zh-CN" sz="2400" b="0">
                <a:ea typeface="宋体" panose="02010600030101010101" pitchFamily="2" charset="-122"/>
              </a:rPr>
              <a:t>，否则不得用于管道受压元件的焊接。</a:t>
            </a:r>
            <a:endParaRPr lang="zh-CN" altLang="en-US" sz="2400"/>
          </a:p>
        </p:txBody>
      </p:sp>
      <p:sp>
        <p:nvSpPr>
          <p:cNvPr id="2" name="文本框 1"/>
          <p:cNvSpPr txBox="1"/>
          <p:nvPr/>
        </p:nvSpPr>
        <p:spPr>
          <a:xfrm>
            <a:off x="983615" y="4336415"/>
            <a:ext cx="7350760" cy="1753235"/>
          </a:xfrm>
          <a:prstGeom prst="rect">
            <a:avLst/>
          </a:prstGeom>
          <a:noFill/>
        </p:spPr>
        <p:txBody>
          <a:bodyPr wrap="square" rtlCol="0" anchor="t">
            <a:spAutoFit/>
          </a:bodyPr>
          <a:p>
            <a:r>
              <a:rPr lang="zh-CN" altLang="en-US" sz="2000">
                <a:solidFill>
                  <a:srgbClr val="00B050"/>
                </a:solidFill>
              </a:rPr>
              <a:t>校准——自行确定监视及测量装置量值是否准确。属自下而上的量值溯源，评定示值误差。</a:t>
            </a:r>
            <a:endParaRPr lang="zh-CN" altLang="en-US" sz="2000">
              <a:solidFill>
                <a:srgbClr val="00B050"/>
              </a:solidFill>
            </a:endParaRPr>
          </a:p>
          <a:p>
            <a:r>
              <a:rPr lang="zh-CN" altLang="en-US" sz="2000">
                <a:solidFill>
                  <a:srgbClr val="00B050"/>
                </a:solidFill>
              </a:rPr>
              <a:t>检定——对计量特性进行强制性的全面评定。属量值统一，检定是否符合规定要求。属自上而下的量值传递。</a:t>
            </a:r>
            <a:endParaRPr lang="zh-CN" altLang="en-US" sz="2000">
              <a:solidFill>
                <a:srgbClr val="00B050"/>
              </a:solidFill>
            </a:endParaRPr>
          </a:p>
          <a:p>
            <a:endParaRPr lang="zh-CN" altLang="en-US">
              <a:solidFill>
                <a:srgbClr val="00B050"/>
              </a:solidFill>
            </a:endParaRPr>
          </a:p>
        </p:txBody>
      </p:sp>
      <p:sp>
        <p:nvSpPr>
          <p:cNvPr id="3" name="文本框 2"/>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1" cstate="print"/>
          <a:srcRect/>
          <a:stretch>
            <a:fillRect/>
          </a:stretch>
        </p:blipFill>
        <p:spPr bwMode="auto">
          <a:xfrm>
            <a:off x="827584" y="1196752"/>
            <a:ext cx="7416824" cy="4644734"/>
          </a:xfrm>
          <a:prstGeom prst="rect">
            <a:avLst/>
          </a:prstGeom>
          <a:noFill/>
          <a:ln w="9525">
            <a:noFill/>
            <a:miter lim="800000"/>
            <a:headEnd/>
            <a:tailEnd/>
          </a:ln>
          <a:effectLst/>
        </p:spPr>
      </p:pic>
      <p:sp>
        <p:nvSpPr>
          <p:cNvPr id="6" name="TextBox 7"/>
          <p:cNvSpPr>
            <a:spLocks noChangeArrowheads="1"/>
          </p:cNvSpPr>
          <p:nvPr/>
        </p:nvSpPr>
        <p:spPr bwMode="auto">
          <a:xfrm>
            <a:off x="1835696" y="5877272"/>
            <a:ext cx="583264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000" b="1" spc="300" dirty="0">
                <a:solidFill>
                  <a:srgbClr val="FF0000"/>
                </a:solidFill>
                <a:latin typeface="微软雅黑" panose="020B0503020204020204" charset="-122"/>
                <a:ea typeface="微软雅黑" panose="020B0503020204020204" charset="-122"/>
                <a:sym typeface="微软雅黑" panose="020B0503020204020204" charset="-122"/>
              </a:rPr>
              <a:t>感谢您的</a:t>
            </a:r>
            <a:r>
              <a:rPr lang="zh-CN" altLang="en-US" sz="4000" b="1" spc="300" dirty="0" smtClean="0">
                <a:solidFill>
                  <a:srgbClr val="FF0000"/>
                </a:solidFill>
                <a:latin typeface="微软雅黑" panose="020B0503020204020204" charset="-122"/>
                <a:ea typeface="微软雅黑" panose="020B0503020204020204" charset="-122"/>
                <a:sym typeface="微软雅黑" panose="020B0503020204020204" charset="-122"/>
              </a:rPr>
              <a:t>聆听！</a:t>
            </a:r>
            <a:endParaRPr lang="zh-CN" altLang="en-US" sz="4000" b="1" spc="300" dirty="0">
              <a:solidFill>
                <a:srgbClr val="FF00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advClick="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iterate type="lt">
                                    <p:tmPct val="13000"/>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600" fill="hold"/>
                                        <p:tgtEl>
                                          <p:spTgt spid="6"/>
                                        </p:tgtEl>
                                        <p:attrNameLst>
                                          <p:attrName>ppt_x</p:attrName>
                                        </p:attrNameLst>
                                      </p:cBhvr>
                                      <p:tavLst>
                                        <p:tav tm="0">
                                          <p:val>
                                            <p:strVal val="0-#ppt_w/2"/>
                                          </p:val>
                                        </p:tav>
                                        <p:tav tm="100000">
                                          <p:val>
                                            <p:strVal val="#ppt_x"/>
                                          </p:val>
                                        </p:tav>
                                      </p:tavLst>
                                    </p:anim>
                                    <p:anim calcmode="lin" valueType="num">
                                      <p:cBhvr additive="base">
                                        <p:cTn id="8" dur="6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22325" y="1306195"/>
            <a:ext cx="7687310" cy="3784600"/>
          </a:xfrm>
          <a:prstGeom prst="rect">
            <a:avLst/>
          </a:prstGeom>
          <a:noFill/>
          <a:ln w="9525">
            <a:noFill/>
          </a:ln>
        </p:spPr>
        <p:txBody>
          <a:bodyPr wrap="square">
            <a:spAutoFit/>
          </a:bodyPr>
          <a:p>
            <a:pPr marL="0" indent="304800"/>
            <a:r>
              <a:rPr lang="zh-CN" sz="2400" b="0">
                <a:ea typeface="宋体" panose="02010600030101010101" pitchFamily="2" charset="-122"/>
              </a:rPr>
              <a:t>第六十五条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对施工现场的焊接环境应当进行严格管制。焊接的</a:t>
            </a:r>
            <a:r>
              <a:rPr lang="zh-CN" sz="2400" b="1">
                <a:solidFill>
                  <a:srgbClr val="FF0000"/>
                </a:solidFill>
                <a:ea typeface="宋体" panose="02010600030101010101" pitchFamily="2" charset="-122"/>
              </a:rPr>
              <a:t>环境温度</a:t>
            </a:r>
            <a:r>
              <a:rPr lang="zh-CN" sz="2400" b="0">
                <a:ea typeface="宋体" panose="02010600030101010101" pitchFamily="2" charset="-122"/>
              </a:rPr>
              <a:t>应当保证焊件焊接所需的足够温度和焊工技能操作不受影响。焊件表面潮湿，或者在</a:t>
            </a:r>
            <a:r>
              <a:rPr lang="zh-CN" sz="2400" b="1">
                <a:solidFill>
                  <a:srgbClr val="FF0000"/>
                </a:solidFill>
                <a:ea typeface="宋体" panose="02010600030101010101" pitchFamily="2" charset="-122"/>
              </a:rPr>
              <a:t>下雨、下雪、刮风</a:t>
            </a:r>
            <a:r>
              <a:rPr lang="zh-CN" sz="2400" b="0">
                <a:ea typeface="宋体" panose="02010600030101010101" pitchFamily="2" charset="-122"/>
              </a:rPr>
              <a:t>期间，</a:t>
            </a:r>
            <a:r>
              <a:rPr lang="zh-CN" sz="2400" b="1">
                <a:solidFill>
                  <a:srgbClr val="FF0000"/>
                </a:solidFill>
                <a:ea typeface="宋体" panose="02010600030101010101" pitchFamily="2" charset="-122"/>
              </a:rPr>
              <a:t>焊工及其焊件无保护措施时</a:t>
            </a:r>
            <a:r>
              <a:rPr lang="zh-CN" sz="2400" b="0">
                <a:ea typeface="宋体" panose="02010600030101010101" pitchFamily="2" charset="-122"/>
              </a:rPr>
              <a:t>，不得进行焊接。    第六十六条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管道焊接接头的位置，坡口的加工、清理与检验，焊件组对，焊前预热等，应当符合</a:t>
            </a:r>
            <a:r>
              <a:rPr lang="en-US" sz="2400" b="0">
                <a:latin typeface="宋体" panose="02010600030101010101" pitchFamily="2" charset="-122"/>
                <a:ea typeface="宋体" panose="02010600030101010101" pitchFamily="2" charset="-122"/>
              </a:rPr>
              <a:t>GB/T20801</a:t>
            </a:r>
            <a:r>
              <a:rPr lang="zh-CN" sz="2400" b="0">
                <a:ea typeface="宋体" panose="02010600030101010101" pitchFamily="2" charset="-122"/>
              </a:rPr>
              <a:t>的规定。管道焊接接头的位置应当便于焊接和热处理，并且尽量避开应力集中区。焊口组对时，除设计文件规定的管道预拉伸或者预压缩焊口外，</a:t>
            </a:r>
            <a:r>
              <a:rPr lang="zh-CN" sz="2400" b="1">
                <a:solidFill>
                  <a:srgbClr val="FF0000"/>
                </a:solidFill>
                <a:ea typeface="宋体" panose="02010600030101010101" pitchFamily="2" charset="-122"/>
              </a:rPr>
              <a:t>不得强行组对</a:t>
            </a:r>
            <a:r>
              <a:rPr lang="zh-CN" sz="2400" b="0">
                <a:ea typeface="宋体" panose="02010600030101010101" pitchFamily="2" charset="-122"/>
              </a:rPr>
              <a:t>。</a:t>
            </a:r>
            <a:endParaRPr lang="zh-CN" altLang="en-US" sz="2400"/>
          </a:p>
        </p:txBody>
      </p:sp>
      <p:sp>
        <p:nvSpPr>
          <p:cNvPr id="2" name="文本框 1"/>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29310" y="1480185"/>
            <a:ext cx="8033385" cy="4154170"/>
          </a:xfrm>
          <a:prstGeom prst="rect">
            <a:avLst/>
          </a:prstGeom>
          <a:noFill/>
          <a:ln w="9525">
            <a:noFill/>
          </a:ln>
        </p:spPr>
        <p:txBody>
          <a:bodyPr wrap="square">
            <a:spAutoFit/>
          </a:bodyPr>
          <a:p>
            <a:pPr marL="0" indent="0"/>
            <a:r>
              <a:rPr lang="en-US" altLang="zh-CN" sz="2400" b="0">
                <a:ea typeface="宋体" panose="02010600030101010101" pitchFamily="2" charset="-122"/>
              </a:rPr>
              <a:t>    </a:t>
            </a:r>
            <a:r>
              <a:rPr lang="zh-CN" sz="2400" b="0">
                <a:ea typeface="宋体" panose="02010600030101010101" pitchFamily="2" charset="-122"/>
              </a:rPr>
              <a:t>第六十七条</a:t>
            </a:r>
            <a:r>
              <a:rPr lang="en-US" sz="2400" b="0">
                <a:solidFill>
                  <a:srgbClr val="FF0000"/>
                </a:solidFill>
                <a:latin typeface="宋体" panose="02010600030101010101" pitchFamily="2" charset="-122"/>
                <a:ea typeface="宋体" panose="02010600030101010101" pitchFamily="2" charset="-122"/>
              </a:rPr>
              <a:t> </a:t>
            </a:r>
            <a:r>
              <a:rPr lang="en-US" sz="2400" b="1">
                <a:solidFill>
                  <a:srgbClr val="FF0000"/>
                </a:solidFill>
                <a:latin typeface="宋体" panose="02010600030101010101" pitchFamily="2" charset="-122"/>
                <a:ea typeface="宋体" panose="02010600030101010101" pitchFamily="2" charset="-122"/>
              </a:rPr>
              <a:t>GC1</a:t>
            </a:r>
            <a:r>
              <a:rPr lang="zh-CN" sz="2400" b="1">
                <a:solidFill>
                  <a:srgbClr val="FF0000"/>
                </a:solidFill>
                <a:ea typeface="宋体" panose="02010600030101010101" pitchFamily="2" charset="-122"/>
              </a:rPr>
              <a:t>级管道的单面对接焊接接头，设计温度低于或者等于</a:t>
            </a:r>
            <a:r>
              <a:rPr lang="en-US" sz="2400" b="1">
                <a:solidFill>
                  <a:srgbClr val="FF0000"/>
                </a:solidFill>
                <a:latin typeface="Times New Roman" panose="02020603050405020304" pitchFamily="18" charset="0"/>
                <a:ea typeface="宋体" panose="02010600030101010101" pitchFamily="2" charset="-122"/>
              </a:rPr>
              <a:t>-20</a:t>
            </a:r>
            <a:r>
              <a:rPr lang="zh-CN" sz="2400" b="1">
                <a:solidFill>
                  <a:srgbClr val="FF0000"/>
                </a:solidFill>
                <a:ea typeface="宋体" panose="02010600030101010101" pitchFamily="2" charset="-122"/>
              </a:rPr>
              <a:t>℃的管道</a:t>
            </a:r>
            <a:r>
              <a:rPr lang="zh-CN" sz="2400" b="1">
                <a:ea typeface="宋体" panose="02010600030101010101" pitchFamily="2" charset="-122"/>
              </a:rPr>
              <a:t>，</a:t>
            </a:r>
            <a:r>
              <a:rPr lang="zh-CN" sz="2400" b="1">
                <a:solidFill>
                  <a:srgbClr val="FF0000"/>
                </a:solidFill>
                <a:ea typeface="宋体" panose="02010600030101010101" pitchFamily="2" charset="-122"/>
              </a:rPr>
              <a:t>淬硬倾向较大的合金钢管道，不锈钢以及有色金属管道应当采用氩弧焊进行根部焊道焊接，且表面不得有电弧擦伤</a:t>
            </a:r>
            <a:r>
              <a:rPr lang="zh-CN" sz="2400" b="0">
                <a:ea typeface="宋体" panose="02010600030101010101" pitchFamily="2" charset="-122"/>
              </a:rPr>
              <a:t>。</a:t>
            </a:r>
            <a:endParaRPr lang="zh-CN" sz="2400" b="0">
              <a:ea typeface="宋体" panose="02010600030101010101" pitchFamily="2" charset="-122"/>
            </a:endParaRPr>
          </a:p>
          <a:p>
            <a:pPr marL="0" indent="0"/>
            <a:r>
              <a:rPr lang="zh-CN" altLang="en-US" sz="2400"/>
              <a:t>     第六十八条 钛材焊接前和焊接过程中应当防止坡口污染。焊缝每焊完一道均应当进行表面颜色检验，表面颜色不合格者应当立即除去，重新焊接。表面颜色检验可参照相关标准执行。</a:t>
            </a:r>
            <a:endParaRPr lang="zh-CN" altLang="en-US" sz="2400"/>
          </a:p>
          <a:p>
            <a:pPr marL="0" indent="0"/>
            <a:r>
              <a:rPr lang="zh-CN" altLang="en-US" sz="2400"/>
              <a:t>     第六十九条 焊接接头焊完后，应当在焊接接头附近做焊工标记。对无法直接在管道受压元件上作焊工标记的，可以采用管道轴测图上标注焊工代号的方法代替。</a:t>
            </a:r>
            <a:endParaRPr lang="zh-CN" altLang="en-US" sz="2400"/>
          </a:p>
        </p:txBody>
      </p:sp>
      <p:sp>
        <p:nvSpPr>
          <p:cNvPr id="2" name="文本框 1"/>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9305" y="2084070"/>
            <a:ext cx="7200265" cy="3107690"/>
          </a:xfrm>
          <a:prstGeom prst="rect">
            <a:avLst/>
          </a:prstGeom>
          <a:noFill/>
          <a:ln w="9525">
            <a:noFill/>
          </a:ln>
        </p:spPr>
        <p:txBody>
          <a:bodyPr wrap="square">
            <a:spAutoFit/>
          </a:bodyPr>
          <a:p>
            <a:pPr marL="0" indent="0"/>
            <a:r>
              <a:rPr lang="zh-CN" b="0">
                <a:solidFill>
                  <a:srgbClr val="000000"/>
                </a:solidFill>
                <a:ea typeface="宋体" panose="02010600030101010101" pitchFamily="2" charset="-122"/>
                <a:cs typeface="宋体" panose="02010600030101010101" pitchFamily="2" charset="-122"/>
              </a:rPr>
              <a:t>事故案例：</a:t>
            </a:r>
            <a:endParaRPr lang="zh-CN" b="0">
              <a:solidFill>
                <a:srgbClr val="000000"/>
              </a:solidFill>
              <a:ea typeface="宋体" panose="02010600030101010101" pitchFamily="2" charset="-122"/>
              <a:cs typeface="宋体" panose="02010600030101010101" pitchFamily="2" charset="-122"/>
            </a:endParaRPr>
          </a:p>
          <a:p>
            <a:pPr marL="0" indent="0"/>
            <a:r>
              <a:rPr lang="zh-CN" b="0">
                <a:solidFill>
                  <a:srgbClr val="000000"/>
                </a:solidFill>
                <a:ea typeface="宋体" panose="02010600030101010101" pitchFamily="2" charset="-122"/>
                <a:cs typeface="宋体" panose="02010600030101010101" pitchFamily="2" charset="-122"/>
              </a:rPr>
              <a:t>分包商</a:t>
            </a:r>
            <a:r>
              <a:rPr lang="en-US" altLang="zh-CN" b="0">
                <a:solidFill>
                  <a:srgbClr val="000000"/>
                </a:solidFill>
                <a:ea typeface="宋体" panose="02010600030101010101" pitchFamily="2" charset="-122"/>
                <a:cs typeface="宋体" panose="02010600030101010101" pitchFamily="2" charset="-122"/>
              </a:rPr>
              <a:t>XXX</a:t>
            </a:r>
            <a:r>
              <a:rPr lang="zh-CN" b="0">
                <a:solidFill>
                  <a:srgbClr val="000000"/>
                </a:solidFill>
                <a:ea typeface="宋体" panose="02010600030101010101" pitchFamily="2" charset="-122"/>
                <a:cs typeface="宋体" panose="02010600030101010101" pitchFamily="2" charset="-122"/>
              </a:rPr>
              <a:t>工业设备安装有限公司施工管理不到位，施工现场专业工程师无证上岗，对焊接质量把关不严；焊工班长对焊工管理不严；焊工未严格按要求施焊，</a:t>
            </a:r>
            <a:r>
              <a:rPr lang="zh-CN" b="0">
                <a:solidFill>
                  <a:srgbClr val="FF0000"/>
                </a:solidFill>
                <a:ea typeface="宋体" panose="02010600030101010101" pitchFamily="2" charset="-122"/>
              </a:rPr>
              <a:t>未进行氩弧焊打底</a:t>
            </a:r>
            <a:r>
              <a:rPr lang="zh-CN" b="0">
                <a:solidFill>
                  <a:srgbClr val="000000"/>
                </a:solidFill>
                <a:ea typeface="宋体" panose="02010600030101010101" pitchFamily="2" charset="-122"/>
              </a:rPr>
              <a:t>，焊口未焊透、未熔合，焊接质量差，埋下事故隐患。</a:t>
            </a:r>
            <a:endParaRPr lang="zh-CN" altLang="en-US"/>
          </a:p>
        </p:txBody>
      </p:sp>
      <p:sp>
        <p:nvSpPr>
          <p:cNvPr id="2" name="文本框 1"/>
          <p:cNvSpPr txBox="1"/>
          <p:nvPr/>
        </p:nvSpPr>
        <p:spPr>
          <a:xfrm>
            <a:off x="848360" y="1309370"/>
            <a:ext cx="8082280" cy="521970"/>
          </a:xfrm>
          <a:prstGeom prst="rect">
            <a:avLst/>
          </a:prstGeom>
          <a:noFill/>
        </p:spPr>
        <p:txBody>
          <a:bodyPr wrap="square" rtlCol="0" anchor="t">
            <a:spAutoFit/>
          </a:bodyPr>
          <a:p>
            <a:r>
              <a:rPr lang="zh-CN" altLang="en-US">
                <a:solidFill>
                  <a:schemeClr val="tx1"/>
                </a:solidFill>
              </a:rPr>
              <a:t>腾龙芳烃(漳州)有限公司“4</a:t>
            </a:r>
            <a:r>
              <a:rPr lang="en-US" altLang="zh-CN">
                <a:solidFill>
                  <a:schemeClr val="tx1"/>
                </a:solidFill>
              </a:rPr>
              <a:t>.</a:t>
            </a:r>
            <a:r>
              <a:rPr lang="zh-CN" altLang="en-US">
                <a:solidFill>
                  <a:schemeClr val="tx1"/>
                </a:solidFill>
              </a:rPr>
              <a:t>6”爆炸着火重大事故</a:t>
            </a:r>
            <a:endParaRPr lang="zh-CN" altLang="en-US">
              <a:solidFill>
                <a:schemeClr val="tx1"/>
              </a:solidFill>
            </a:endParaRPr>
          </a:p>
        </p:txBody>
      </p:sp>
    </p:spTree>
  </p:cSld>
  <p:clrMapOvr>
    <a:masterClrMapping/>
  </p:clrMapOvr>
  <p:transition advClick="0">
    <p:random/>
  </p:transition>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4" name="WordArt 5"/>
          <p:cNvSpPr>
            <a:spLocks noChangeArrowheads="1" noChangeShapeType="1" noTextEdit="1"/>
          </p:cNvSpPr>
          <p:nvPr/>
        </p:nvSpPr>
        <p:spPr bwMode="auto">
          <a:xfrm>
            <a:off x="1330960" y="2818130"/>
            <a:ext cx="504825" cy="336550"/>
          </a:xfrm>
          <a:prstGeom prst="rect">
            <a:avLst/>
          </a:prstGeom>
        </p:spPr>
        <p:txBody>
          <a:bodyPr wrap="none" fromWordArt="1">
            <a:prstTxWarp prst="textPlain">
              <a:avLst>
                <a:gd name="adj" fmla="val 50000"/>
              </a:avLst>
            </a:prstTxWarp>
          </a:bodyPr>
          <a:lstStyle/>
          <a:p>
            <a:pPr algn="ctr"/>
            <a:r>
              <a:rPr lang="en-US" altLang="zh-CN" kern="10" spc="-70">
                <a:ln w="9525">
                  <a:noFill/>
                  <a:round/>
                </a:ln>
                <a:solidFill>
                  <a:srgbClr val="FFFFFF"/>
                </a:solidFill>
                <a:latin typeface="Arial" panose="020B0604020202020204"/>
                <a:cs typeface="Arial" panose="020B0604020202020204"/>
              </a:rPr>
              <a:t>01</a:t>
            </a:r>
            <a:endParaRPr lang="zh-CN" altLang="en-US" kern="10" spc="-70">
              <a:ln w="9525">
                <a:noFill/>
                <a:round/>
              </a:ln>
              <a:solidFill>
                <a:srgbClr val="FFFFFF"/>
              </a:solidFill>
              <a:latin typeface="Arial" panose="020B0604020202020204"/>
              <a:cs typeface="Arial" panose="020B0604020202020204"/>
            </a:endParaRPr>
          </a:p>
        </p:txBody>
      </p:sp>
      <p:sp>
        <p:nvSpPr>
          <p:cNvPr id="3092" name="标题 3"/>
          <p:cNvSpPr>
            <a:spLocks noGrp="1" noChangeArrowheads="1"/>
          </p:cNvSpPr>
          <p:nvPr>
            <p:ph type="title" idx="4294967295"/>
          </p:nvPr>
        </p:nvSpPr>
        <p:spPr bwMode="auto">
          <a:xfrm>
            <a:off x="1763688" y="1556792"/>
            <a:ext cx="4752528" cy="792088"/>
          </a:xfrm>
          <a:prstGeom prst="rect">
            <a:avLst/>
          </a:prstGeom>
          <a:solidFill>
            <a:srgbClr val="FFFFFF"/>
          </a:solidFill>
          <a:ln>
            <a:noFill/>
            <a:round/>
          </a:ln>
        </p:spPr>
        <p:txBody>
          <a:bodyPr/>
          <a:lstStyle/>
          <a:p>
            <a:pPr algn="ctr"/>
            <a:r>
              <a:rPr lang="zh-CN" altLang="en-US" sz="4000" dirty="0" smtClean="0">
                <a:latin typeface="黑体" panose="02010609060101010101" pitchFamily="49" charset="-122"/>
                <a:ea typeface="黑体" panose="02010609060101010101" pitchFamily="49" charset="-122"/>
              </a:rPr>
              <a:t>目  录</a:t>
            </a:r>
            <a:endParaRPr lang="zh-CN" altLang="en-US" sz="4000" dirty="0" smtClean="0">
              <a:latin typeface="黑体" panose="02010609060101010101" pitchFamily="49" charset="-122"/>
              <a:ea typeface="黑体" panose="02010609060101010101" pitchFamily="49" charset="-122"/>
            </a:endParaRPr>
          </a:p>
        </p:txBody>
      </p:sp>
      <p:sp>
        <p:nvSpPr>
          <p:cNvPr id="100" name="文本框 99"/>
          <p:cNvSpPr txBox="1"/>
          <p:nvPr/>
        </p:nvSpPr>
        <p:spPr>
          <a:xfrm>
            <a:off x="1477645" y="2632710"/>
            <a:ext cx="6188710" cy="521970"/>
          </a:xfrm>
          <a:prstGeom prst="rect">
            <a:avLst/>
          </a:prstGeom>
          <a:noFill/>
          <a:ln w="9525">
            <a:noFill/>
          </a:ln>
        </p:spPr>
        <p:txBody>
          <a:bodyPr wrap="square">
            <a:spAutoFit/>
          </a:bodyPr>
          <a:p>
            <a:pPr marL="0" indent="0"/>
            <a:r>
              <a:rPr lang="en-US" altLang="zh-CN" b="1">
                <a:latin typeface="Arial" panose="020B0604020202020204" pitchFamily="34" charset="0"/>
                <a:ea typeface="黑体" panose="02010609060101010101" pitchFamily="49" charset="-122"/>
              </a:rPr>
              <a:t>1  </a:t>
            </a:r>
            <a:r>
              <a:rPr lang="zh-CN" b="1">
                <a:latin typeface="Arial" panose="020B0604020202020204" pitchFamily="34" charset="0"/>
                <a:ea typeface="黑体" panose="02010609060101010101" pitchFamily="49" charset="-122"/>
              </a:rPr>
              <a:t>压力管道基础知识</a:t>
            </a:r>
            <a:endParaRPr lang="zh-CN" b="1">
              <a:latin typeface="Arial" panose="020B0604020202020204" pitchFamily="34" charset="0"/>
              <a:ea typeface="黑体" panose="02010609060101010101" pitchFamily="49" charset="-122"/>
            </a:endParaRPr>
          </a:p>
        </p:txBody>
      </p:sp>
      <p:sp>
        <p:nvSpPr>
          <p:cNvPr id="2" name="文本框 1"/>
          <p:cNvSpPr txBox="1"/>
          <p:nvPr/>
        </p:nvSpPr>
        <p:spPr>
          <a:xfrm>
            <a:off x="1477645" y="4222750"/>
            <a:ext cx="6323965" cy="521970"/>
          </a:xfrm>
          <a:prstGeom prst="rect">
            <a:avLst/>
          </a:prstGeom>
          <a:noFill/>
        </p:spPr>
        <p:txBody>
          <a:bodyPr wrap="none" rtlCol="0" anchor="t">
            <a:spAutoFit/>
          </a:bodyPr>
          <a:p>
            <a:pPr marL="0" indent="0"/>
            <a:r>
              <a:rPr lang="en-US" altLang="zh-CN" b="1">
                <a:ea typeface="黑体" panose="02010609060101010101" pitchFamily="49" charset="-122"/>
                <a:sym typeface="+mn-ea"/>
              </a:rPr>
              <a:t>3  </a:t>
            </a:r>
            <a:r>
              <a:rPr b="1">
                <a:ea typeface="黑体" panose="02010609060101010101" pitchFamily="49" charset="-122"/>
                <a:sym typeface="+mn-ea"/>
              </a:rPr>
              <a:t>长输管道施工及验收 GB50369-2014</a:t>
            </a:r>
            <a:endParaRPr lang="zh-CN" altLang="en-US"/>
          </a:p>
        </p:txBody>
      </p:sp>
      <p:sp>
        <p:nvSpPr>
          <p:cNvPr id="3" name="文本框 2"/>
          <p:cNvSpPr txBox="1"/>
          <p:nvPr/>
        </p:nvSpPr>
        <p:spPr>
          <a:xfrm>
            <a:off x="1477645" y="4939030"/>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a:t>
            </a:r>
            <a:r>
              <a:rPr b="1">
                <a:ea typeface="黑体" panose="02010609060101010101" pitchFamily="49" charset="-122"/>
                <a:sym typeface="+mn-ea"/>
              </a:rPr>
              <a:t>工业管道施工及验收GB50235-2010</a:t>
            </a:r>
            <a:endParaRPr lang="zh-CN" altLang="en-US"/>
          </a:p>
        </p:txBody>
      </p:sp>
      <p:sp>
        <p:nvSpPr>
          <p:cNvPr id="6" name="文本框 5"/>
          <p:cNvSpPr txBox="1"/>
          <p:nvPr/>
        </p:nvSpPr>
        <p:spPr>
          <a:xfrm>
            <a:off x="1504315" y="3402965"/>
            <a:ext cx="7033260" cy="521970"/>
          </a:xfrm>
          <a:prstGeom prst="rect">
            <a:avLst/>
          </a:prstGeom>
          <a:noFill/>
          <a:ln w="9525">
            <a:noFill/>
          </a:ln>
        </p:spPr>
        <p:txBody>
          <a:bodyPr wrap="square">
            <a:spAutoFit/>
          </a:bodyPr>
          <a:p>
            <a:pPr marL="0" indent="0"/>
            <a:r>
              <a:rPr lang="en-US" altLang="zh-CN" b="1">
                <a:latin typeface="Arial" panose="020B0604020202020204" pitchFamily="34" charset="0"/>
                <a:ea typeface="黑体" panose="02010609060101010101" pitchFamily="49" charset="-122"/>
              </a:rPr>
              <a:t>2  </a:t>
            </a:r>
            <a:r>
              <a:rPr lang="zh-CN" b="1">
                <a:latin typeface="Arial" panose="020B0604020202020204" pitchFamily="34" charset="0"/>
                <a:ea typeface="黑体" panose="02010609060101010101" pitchFamily="49" charset="-122"/>
              </a:rPr>
              <a:t>压力管道安装要求</a:t>
            </a:r>
            <a:r>
              <a:rPr lang="en-US" b="1">
                <a:latin typeface="Arial" panose="020B0604020202020204" pitchFamily="34" charset="0"/>
                <a:ea typeface="黑体" panose="02010609060101010101" pitchFamily="49" charset="-122"/>
                <a:cs typeface="Times New Roman" panose="02020603050405020304" pitchFamily="18" charset="0"/>
              </a:rPr>
              <a:t>TSG D0001-2009</a:t>
            </a: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43200000">
                                      <p:cBhvr>
                                        <p:cTn id="6" dur="500" fill="hold"/>
                                        <p:tgtEl>
                                          <p:spTgt spid="51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9150" y="1299845"/>
            <a:ext cx="7955915" cy="5262245"/>
          </a:xfrm>
          <a:prstGeom prst="rect">
            <a:avLst/>
          </a:prstGeom>
          <a:noFill/>
          <a:ln w="9525">
            <a:noFill/>
          </a:ln>
        </p:spPr>
        <p:txBody>
          <a:bodyPr wrap="square">
            <a:spAutoFit/>
          </a:bodyPr>
          <a:p>
            <a:pPr marL="0" indent="304800"/>
            <a:r>
              <a:rPr lang="zh-CN" sz="2400" b="0">
                <a:ea typeface="宋体" panose="02010600030101010101" pitchFamily="2" charset="-122"/>
              </a:rPr>
              <a:t>第七十条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不合格焊接接头的返修，应当符合以下要求：(一)</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返修前进行缺陷产生的原因分析，提出相应的返修措施；(二)</a:t>
            </a:r>
            <a:r>
              <a:rPr lang="en-US" sz="2400" b="0">
                <a:latin typeface="Times New Roman" panose="02020603050405020304" pitchFamily="18" charset="0"/>
                <a:ea typeface="宋体" panose="02010600030101010101" pitchFamily="2" charset="-122"/>
              </a:rPr>
              <a:t> </a:t>
            </a:r>
            <a:r>
              <a:rPr lang="zh-CN" sz="2400" b="0">
                <a:solidFill>
                  <a:srgbClr val="FF0000"/>
                </a:solidFill>
                <a:ea typeface="宋体" panose="02010600030101010101" pitchFamily="2" charset="-122"/>
              </a:rPr>
              <a:t>补焊采用经评定合格的焊接工艺</a:t>
            </a:r>
            <a:r>
              <a:rPr lang="zh-CN" sz="2400" b="0">
                <a:ea typeface="宋体" panose="02010600030101010101" pitchFamily="2" charset="-122"/>
              </a:rPr>
              <a:t>，并且由合格焊工施焊；(三)</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同一部位</a:t>
            </a:r>
            <a:r>
              <a:rPr lang="en-US" sz="2400" b="0">
                <a:latin typeface="宋体" panose="02010600030101010101" pitchFamily="2" charset="-122"/>
                <a:ea typeface="宋体" panose="02010600030101010101" pitchFamily="2" charset="-122"/>
              </a:rPr>
              <a:t>(</a:t>
            </a:r>
            <a:r>
              <a:rPr lang="zh-CN" sz="2400" b="0">
                <a:ea typeface="宋体" panose="02010600030101010101" pitchFamily="2" charset="-122"/>
              </a:rPr>
              <a:t>指焊补的填充金属重叠的部位</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的</a:t>
            </a:r>
            <a:r>
              <a:rPr lang="zh-CN" sz="2400" b="0">
                <a:solidFill>
                  <a:srgbClr val="FF0000"/>
                </a:solidFill>
                <a:ea typeface="宋体" panose="02010600030101010101" pitchFamily="2" charset="-122"/>
              </a:rPr>
              <a:t>返修次数超过</a:t>
            </a:r>
            <a:r>
              <a:rPr lang="en-US" sz="2400" b="0">
                <a:solidFill>
                  <a:srgbClr val="FF0000"/>
                </a:solidFill>
                <a:latin typeface="Times New Roman" panose="02020603050405020304" pitchFamily="18" charset="0"/>
                <a:ea typeface="宋体" panose="02010600030101010101" pitchFamily="2" charset="-122"/>
              </a:rPr>
              <a:t>2</a:t>
            </a:r>
            <a:r>
              <a:rPr lang="zh-CN" sz="2400" b="0">
                <a:solidFill>
                  <a:srgbClr val="FF0000"/>
                </a:solidFill>
                <a:ea typeface="宋体" panose="02010600030101010101" pitchFamily="2" charset="-122"/>
              </a:rPr>
              <a:t>次时</a:t>
            </a:r>
            <a:r>
              <a:rPr lang="zh-CN" sz="2400" b="0">
                <a:ea typeface="宋体" panose="02010600030101010101" pitchFamily="2" charset="-122"/>
              </a:rPr>
              <a:t>，</a:t>
            </a:r>
            <a:r>
              <a:rPr lang="zh-CN" sz="2400" b="1">
                <a:solidFill>
                  <a:srgbClr val="FF0000"/>
                </a:solidFill>
                <a:ea typeface="宋体" panose="02010600030101010101" pitchFamily="2" charset="-122"/>
              </a:rPr>
              <a:t>必须考虑对焊接工艺的调整，重新制定返修措施，经施焊单位技术负责人批准后方可进行返修</a:t>
            </a:r>
            <a:r>
              <a:rPr lang="zh-CN" sz="2400" b="0">
                <a:ea typeface="宋体" panose="02010600030101010101" pitchFamily="2" charset="-122"/>
              </a:rPr>
              <a:t>；(四)</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返修后按照原规定的检验方法重新检验，并且连同返修以及检验记录</a:t>
            </a:r>
            <a:r>
              <a:rPr lang="en-US" sz="2400" b="0">
                <a:latin typeface="宋体" panose="02010600030101010101" pitchFamily="2" charset="-122"/>
                <a:ea typeface="宋体" panose="02010600030101010101" pitchFamily="2" charset="-122"/>
              </a:rPr>
              <a:t>(</a:t>
            </a:r>
            <a:r>
              <a:rPr lang="zh-CN" sz="2400" b="0">
                <a:ea typeface="宋体" panose="02010600030101010101" pitchFamily="2" charset="-122"/>
              </a:rPr>
              <a:t>明确返修次数、部位、返修后的无损检测结果</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一并记入技术文件和资料中提交给使用单位；(五)</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要求焊后热处理的管道，</a:t>
            </a:r>
            <a:r>
              <a:rPr lang="zh-CN" sz="2400" b="0">
                <a:solidFill>
                  <a:srgbClr val="FF0000"/>
                </a:solidFill>
                <a:ea typeface="宋体" panose="02010600030101010101" pitchFamily="2" charset="-122"/>
              </a:rPr>
              <a:t>必须在热处理前进行焊接返修，如果在热处理后进行焊接返修，返修后需要再做热处理。</a:t>
            </a:r>
            <a:endParaRPr lang="zh-CN" altLang="en-US" sz="2400" b="0">
              <a:solidFill>
                <a:srgbClr val="FF0000"/>
              </a:solidFill>
              <a:ea typeface="宋体" panose="02010600030101010101" pitchFamily="2" charset="-122"/>
            </a:endParaRPr>
          </a:p>
        </p:txBody>
      </p:sp>
      <p:sp>
        <p:nvSpPr>
          <p:cNvPr id="2" name="文本框 1"/>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77570" y="1641475"/>
            <a:ext cx="7428230" cy="3415030"/>
          </a:xfrm>
          <a:prstGeom prst="rect">
            <a:avLst/>
          </a:prstGeom>
          <a:noFill/>
          <a:ln w="9525">
            <a:noFill/>
          </a:ln>
        </p:spPr>
        <p:txBody>
          <a:bodyPr wrap="square">
            <a:spAutoFit/>
          </a:bodyPr>
          <a:p>
            <a:pPr marL="0" indent="304800"/>
            <a:r>
              <a:rPr lang="zh-CN" sz="2400" b="0">
                <a:ea typeface="宋体" panose="02010600030101010101" pitchFamily="2" charset="-122"/>
              </a:rPr>
              <a:t>第七十一条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应当按照设计文件和</a:t>
            </a:r>
            <a:r>
              <a:rPr lang="en-US" sz="2400" b="0">
                <a:latin typeface="宋体" panose="02010600030101010101" pitchFamily="2" charset="-122"/>
                <a:ea typeface="宋体" panose="02010600030101010101" pitchFamily="2" charset="-122"/>
              </a:rPr>
              <a:t>GB/T20801</a:t>
            </a:r>
            <a:r>
              <a:rPr lang="zh-CN" sz="2400" b="0">
                <a:ea typeface="宋体" panose="02010600030101010101" pitchFamily="2" charset="-122"/>
              </a:rPr>
              <a:t>的要求，管道受压元件在弯曲和成形后，对焊接接头在焊后进行热处理。热处理单位在热处理前应当编制热处理工艺。</a:t>
            </a:r>
            <a:r>
              <a:rPr lang="zh-CN" sz="2400" b="1">
                <a:solidFill>
                  <a:srgbClr val="FF0000"/>
                </a:solidFill>
                <a:ea typeface="宋体" panose="02010600030101010101" pitchFamily="2" charset="-122"/>
              </a:rPr>
              <a:t>热处理设备应当配有自动记录曲线的测温仪表，并且经计量检定合格</a:t>
            </a:r>
            <a:r>
              <a:rPr lang="zh-CN" sz="2400" b="0">
                <a:ea typeface="宋体" panose="02010600030101010101" pitchFamily="2" charset="-122"/>
              </a:rPr>
              <a:t>。第七十二条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热弯和热成形的管道受压元件、消除应力热处理的焊接接头，热处理后应当检测硬度值。硬度检测的数量、部位以及结果应当符合设计文件或者</a:t>
            </a:r>
            <a:r>
              <a:rPr lang="en-US" sz="2400" b="0">
                <a:latin typeface="宋体" panose="02010600030101010101" pitchFamily="2" charset="-122"/>
                <a:ea typeface="宋体" panose="02010600030101010101" pitchFamily="2" charset="-122"/>
              </a:rPr>
              <a:t>GB/T20801</a:t>
            </a:r>
            <a:r>
              <a:rPr lang="zh-CN" sz="2400" b="0">
                <a:ea typeface="宋体" panose="02010600030101010101" pitchFamily="2" charset="-122"/>
              </a:rPr>
              <a:t>的规定。</a:t>
            </a:r>
            <a:endParaRPr lang="zh-CN" altLang="en-US" sz="2400"/>
          </a:p>
        </p:txBody>
      </p:sp>
      <p:sp>
        <p:nvSpPr>
          <p:cNvPr id="2" name="文本框 1"/>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7895" y="1323340"/>
            <a:ext cx="7633970" cy="5262245"/>
          </a:xfrm>
          <a:prstGeom prst="rect">
            <a:avLst/>
          </a:prstGeom>
          <a:noFill/>
        </p:spPr>
        <p:txBody>
          <a:bodyPr wrap="square" rtlCol="0" anchor="t">
            <a:spAutoFit/>
          </a:bodyPr>
          <a:p>
            <a:pPr algn="l">
              <a:buClrTx/>
              <a:buSzTx/>
              <a:buNone/>
            </a:pPr>
            <a:r>
              <a:rPr lang="en-US" altLang="zh-CN" sz="2400"/>
              <a:t>GB/T 20801.4</a:t>
            </a:r>
            <a:endParaRPr lang="zh-CN" altLang="en-US" sz="2400"/>
          </a:p>
          <a:p>
            <a:pPr algn="l">
              <a:buClrTx/>
              <a:buSzTx/>
              <a:buNone/>
            </a:pPr>
            <a:r>
              <a:rPr lang="zh-CN" altLang="en-US" sz="2400"/>
              <a:t>9.2.1 焊后热处理的基本要求</a:t>
            </a:r>
            <a:endParaRPr lang="zh-CN" altLang="en-US" sz="2400"/>
          </a:p>
          <a:p>
            <a:pPr algn="l">
              <a:buClrTx/>
              <a:buSzTx/>
              <a:buNone/>
            </a:pPr>
            <a:r>
              <a:rPr lang="zh-CN" altLang="en-US" sz="2400"/>
              <a:t>a）焊后热处理工艺应在焊接工艺指导书中规定，并经焊接工艺评定验证。</a:t>
            </a:r>
            <a:endParaRPr lang="zh-CN" altLang="en-US" sz="2400"/>
          </a:p>
          <a:p>
            <a:pPr algn="l">
              <a:buClrTx/>
              <a:buSzTx/>
              <a:buNone/>
            </a:pPr>
            <a:r>
              <a:rPr lang="zh-CN" altLang="en-US" sz="2400"/>
              <a:t>b）焊后热处理温度应符合表</a:t>
            </a:r>
            <a:r>
              <a:rPr lang="en-US" altLang="zh-CN" sz="2400"/>
              <a:t>9-1</a:t>
            </a:r>
            <a:r>
              <a:rPr lang="zh-CN" altLang="en-US" sz="2400"/>
              <a:t>的规定。</a:t>
            </a:r>
            <a:endParaRPr lang="zh-CN" altLang="en-US" sz="2400"/>
          </a:p>
          <a:p>
            <a:r>
              <a:rPr lang="zh-CN" altLang="en-US" sz="2400"/>
              <a:t>c）调质钢焊缝的焊后热处理温度应低于其回火温度。</a:t>
            </a:r>
            <a:endParaRPr lang="zh-CN" altLang="en-US" sz="2400"/>
          </a:p>
          <a:p>
            <a:r>
              <a:rPr lang="zh-CN" altLang="en-US" sz="2400"/>
              <a:t>d）铁素体钢之间的异种钢焊后热处理，应按表</a:t>
            </a:r>
            <a:r>
              <a:rPr lang="en-US" altLang="zh-CN" sz="2400"/>
              <a:t>9-1</a:t>
            </a:r>
            <a:r>
              <a:rPr lang="zh-CN" altLang="en-US" sz="2400"/>
              <a:t> 两者之中的较高热处理温度进行，但不应超过另一侧钢材的临界点Ac1。</a:t>
            </a:r>
            <a:endParaRPr lang="zh-CN" altLang="en-US" sz="2400"/>
          </a:p>
          <a:p>
            <a:r>
              <a:rPr lang="zh-CN" altLang="en-US" sz="2400">
                <a:solidFill>
                  <a:srgbClr val="FF0000"/>
                </a:solidFill>
              </a:rPr>
              <a:t>e) 有应力腐蚀倾向的焊缝应进行焊后热处理。</a:t>
            </a:r>
            <a:endParaRPr lang="zh-CN" altLang="en-US" sz="2400"/>
          </a:p>
          <a:p>
            <a:r>
              <a:rPr lang="zh-CN" altLang="en-US" sz="2400"/>
              <a:t>f) </a:t>
            </a:r>
            <a:r>
              <a:rPr lang="zh-CN" altLang="en-US" sz="2400">
                <a:solidFill>
                  <a:srgbClr val="FF0000"/>
                </a:solidFill>
              </a:rPr>
              <a:t>对容易产生焊接延迟裂纹的钢材</a:t>
            </a:r>
            <a:r>
              <a:rPr lang="zh-CN" altLang="en-US" sz="2400"/>
              <a:t>，焊后应及时进行热处理。当不能及时进行焊后热处理时，应在焊后立即均匀加热至200℃～3</a:t>
            </a:r>
            <a:r>
              <a:rPr lang="en-US" altLang="zh-CN" sz="2400"/>
              <a:t>5</a:t>
            </a:r>
            <a:r>
              <a:rPr lang="zh-CN" altLang="en-US" sz="2400"/>
              <a:t>0℃，并保温缓冷。加热保温范围应与焊后热处理要求相同。</a:t>
            </a:r>
            <a:endParaRPr lang="zh-CN" altLang="en-US" sz="2400"/>
          </a:p>
        </p:txBody>
      </p:sp>
      <p:sp>
        <p:nvSpPr>
          <p:cNvPr id="3" name="文本框 2"/>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对象 2"/>
          <p:cNvGraphicFramePr/>
          <p:nvPr/>
        </p:nvGraphicFramePr>
        <p:xfrm>
          <a:off x="323850" y="1099820"/>
          <a:ext cx="8496300" cy="4658360"/>
        </p:xfrm>
        <a:graphic>
          <a:graphicData uri="http://schemas.openxmlformats.org/presentationml/2006/ole">
            <mc:AlternateContent xmlns:mc="http://schemas.openxmlformats.org/markup-compatibility/2006">
              <mc:Choice xmlns:v="urn:schemas-microsoft-com:vml" Requires="v">
                <p:oleObj spid="_x0000_s4" name="" r:id="rId1" imgW="8489950" imgH="4654550" progId="Paint.Picture">
                  <p:embed/>
                </p:oleObj>
              </mc:Choice>
              <mc:Fallback>
                <p:oleObj name="" r:id="rId1" imgW="8489950" imgH="4654550" progId="Paint.Picture">
                  <p:embed/>
                  <p:pic>
                    <p:nvPicPr>
                      <p:cNvPr id="0" name="图片 3"/>
                      <p:cNvPicPr/>
                      <p:nvPr/>
                    </p:nvPicPr>
                    <p:blipFill>
                      <a:blip r:embed="rId2"/>
                      <a:stretch>
                        <a:fillRect/>
                      </a:stretch>
                    </p:blipFill>
                    <p:spPr>
                      <a:xfrm>
                        <a:off x="323850" y="1099820"/>
                        <a:ext cx="8496300" cy="4658360"/>
                      </a:xfrm>
                      <a:prstGeom prst="rect">
                        <a:avLst/>
                      </a:prstGeom>
                    </p:spPr>
                  </p:pic>
                </p:oleObj>
              </mc:Fallback>
            </mc:AlternateContent>
          </a:graphicData>
        </a:graphic>
      </p:graphicFrame>
    </p:spTree>
  </p:cSld>
  <p:clrMapOvr>
    <a:masterClrMapping/>
  </p:clrMapOvr>
  <p:transition advClick="0">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对象 1"/>
          <p:cNvGraphicFramePr/>
          <p:nvPr/>
        </p:nvGraphicFramePr>
        <p:xfrm>
          <a:off x="329565" y="1741805"/>
          <a:ext cx="8484235" cy="3374390"/>
        </p:xfrm>
        <a:graphic>
          <a:graphicData uri="http://schemas.openxmlformats.org/presentationml/2006/ole">
            <mc:AlternateContent xmlns:mc="http://schemas.openxmlformats.org/markup-compatibility/2006">
              <mc:Choice xmlns:v="urn:schemas-microsoft-com:vml" Requires="v">
                <p:oleObj spid="_x0000_s3" name="" r:id="rId1" imgW="8477250" imgH="3371850" progId="Paint.Picture">
                  <p:embed/>
                </p:oleObj>
              </mc:Choice>
              <mc:Fallback>
                <p:oleObj name="" r:id="rId1" imgW="8477250" imgH="3371850" progId="Paint.Picture">
                  <p:embed/>
                  <p:pic>
                    <p:nvPicPr>
                      <p:cNvPr id="0" name="图片 2"/>
                      <p:cNvPicPr/>
                      <p:nvPr/>
                    </p:nvPicPr>
                    <p:blipFill>
                      <a:blip r:embed="rId2"/>
                      <a:stretch>
                        <a:fillRect/>
                      </a:stretch>
                    </p:blipFill>
                    <p:spPr>
                      <a:xfrm>
                        <a:off x="329565" y="1741805"/>
                        <a:ext cx="8484235" cy="3374390"/>
                      </a:xfrm>
                      <a:prstGeom prst="rect">
                        <a:avLst/>
                      </a:prstGeom>
                    </p:spPr>
                  </p:pic>
                </p:oleObj>
              </mc:Fallback>
            </mc:AlternateContent>
          </a:graphicData>
        </a:graphic>
      </p:graphicFrame>
    </p:spTree>
  </p:cSld>
  <p:clrMapOvr>
    <a:masterClrMapping/>
  </p:clrMapOvr>
  <p:transition advClick="0">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09625" y="1526540"/>
            <a:ext cx="7399655" cy="4154170"/>
          </a:xfrm>
          <a:prstGeom prst="rect">
            <a:avLst/>
          </a:prstGeom>
          <a:noFill/>
          <a:ln w="9525">
            <a:noFill/>
          </a:ln>
        </p:spPr>
        <p:txBody>
          <a:bodyPr wrap="square">
            <a:spAutoFit/>
          </a:bodyPr>
          <a:p>
            <a:pPr marL="0" indent="0" algn="l"/>
            <a:r>
              <a:rPr lang="en-US" altLang="zh-CN" sz="2400" b="1">
                <a:ea typeface="黑体" panose="02010609060101010101" pitchFamily="49" charset="-122"/>
              </a:rPr>
              <a:t>                  </a:t>
            </a:r>
            <a:r>
              <a:rPr lang="zh-CN" sz="2400" b="1">
                <a:ea typeface="黑体" panose="02010609060101010101" pitchFamily="49" charset="-122"/>
              </a:rPr>
              <a:t>第三节</a:t>
            </a:r>
            <a:r>
              <a:rPr lang="en-US" sz="2400" b="1">
                <a:latin typeface="黑体" panose="02010609060101010101" pitchFamily="49" charset="-122"/>
              </a:rPr>
              <a:t>  </a:t>
            </a:r>
            <a:r>
              <a:rPr lang="zh-CN" sz="2400" b="1">
                <a:ea typeface="黑体" panose="02010609060101010101" pitchFamily="49" charset="-122"/>
              </a:rPr>
              <a:t>现场制作和安装</a:t>
            </a:r>
            <a:r>
              <a:rPr lang="zh-CN" sz="2400" b="0">
                <a:ea typeface="宋体" panose="02010600030101010101" pitchFamily="2" charset="-122"/>
              </a:rPr>
              <a:t>第七十三条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需要在现场制作的管道元件，应当按照本规程和</a:t>
            </a:r>
            <a:r>
              <a:rPr lang="en-US" sz="2400" b="0">
                <a:latin typeface="宋体" panose="02010600030101010101" pitchFamily="2" charset="-122"/>
                <a:ea typeface="宋体" panose="02010600030101010101" pitchFamily="2" charset="-122"/>
              </a:rPr>
              <a:t>GB/T 20801</a:t>
            </a:r>
            <a:r>
              <a:rPr lang="zh-CN" sz="2400" b="0">
                <a:ea typeface="宋体" panose="02010600030101010101" pitchFamily="2" charset="-122"/>
              </a:rPr>
              <a:t>的有关规定进行加工制作、焊接、热处理、检验和试验。第七十四条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管道元件在安装前应当按照设计文件和</a:t>
            </a:r>
            <a:r>
              <a:rPr lang="en-US" sz="2400" b="0">
                <a:latin typeface="宋体" panose="02010600030101010101" pitchFamily="2" charset="-122"/>
                <a:ea typeface="宋体" panose="02010600030101010101" pitchFamily="2" charset="-122"/>
              </a:rPr>
              <a:t>GB/T20801</a:t>
            </a:r>
            <a:r>
              <a:rPr lang="zh-CN" sz="2400" b="0">
                <a:ea typeface="宋体" panose="02010600030101010101" pitchFamily="2" charset="-122"/>
              </a:rPr>
              <a:t>的规定进行材质复检、阀门试验、无损检测或者其他的产品性能复验</a:t>
            </a:r>
            <a:r>
              <a:rPr lang="zh-CN" sz="2400" b="0">
                <a:ea typeface="宋体" panose="02010600030101010101" pitchFamily="2" charset="-122"/>
              </a:rPr>
              <a:t>，不合格者不得使用。第七十五条</a:t>
            </a:r>
            <a:r>
              <a:rPr lang="en-US" sz="2400" b="0">
                <a:latin typeface="宋体" panose="02010600030101010101" pitchFamily="2" charset="-122"/>
                <a:ea typeface="宋体" panose="02010600030101010101" pitchFamily="2" charset="-122"/>
              </a:rPr>
              <a:t> </a:t>
            </a:r>
            <a:r>
              <a:rPr lang="zh-CN" sz="2400" b="1">
                <a:solidFill>
                  <a:srgbClr val="FF0000"/>
                </a:solidFill>
                <a:ea typeface="宋体" panose="02010600030101010101" pitchFamily="2" charset="-122"/>
              </a:rPr>
              <a:t>夹套管的内管必须使用无缝钢管，内管管件应当使用无缝或者压制对焊管件，不得使用斜接弯头。当内管有环向焊接接头时，该焊接接头应当经</a:t>
            </a:r>
            <a:r>
              <a:rPr lang="en-US" sz="2400" b="1">
                <a:solidFill>
                  <a:srgbClr val="FF0000"/>
                </a:solidFill>
                <a:latin typeface="宋体" panose="02010600030101010101" pitchFamily="2" charset="-122"/>
                <a:ea typeface="宋体" panose="02010600030101010101" pitchFamily="2" charset="-122"/>
              </a:rPr>
              <a:t>100%</a:t>
            </a:r>
            <a:r>
              <a:rPr lang="zh-CN" sz="2400" b="1">
                <a:solidFill>
                  <a:srgbClr val="FF0000"/>
                </a:solidFill>
                <a:ea typeface="宋体" panose="02010600030101010101" pitchFamily="2" charset="-122"/>
              </a:rPr>
              <a:t>射线检测合格，并且经耐压合格后方可封入夹套</a:t>
            </a:r>
            <a:r>
              <a:rPr lang="zh-CN" sz="1200" b="1">
                <a:solidFill>
                  <a:srgbClr val="FF0000"/>
                </a:solidFill>
                <a:ea typeface="宋体" panose="02010600030101010101" pitchFamily="2" charset="-122"/>
              </a:rPr>
              <a:t>。</a:t>
            </a:r>
            <a:endParaRPr lang="zh-CN" altLang="en-US" sz="1200" b="1">
              <a:solidFill>
                <a:srgbClr val="FF0000"/>
              </a:solidFill>
              <a:ea typeface="宋体" panose="02010600030101010101" pitchFamily="2" charset="-122"/>
            </a:endParaRPr>
          </a:p>
        </p:txBody>
      </p:sp>
    </p:spTree>
  </p:cSld>
  <p:clrMapOvr>
    <a:masterClrMapping/>
  </p:clrMapOvr>
  <p:transition advClick="0">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8350" y="1661160"/>
            <a:ext cx="7686675" cy="2676525"/>
          </a:xfrm>
          <a:prstGeom prst="rect">
            <a:avLst/>
          </a:prstGeom>
          <a:noFill/>
          <a:ln w="9525">
            <a:noFill/>
          </a:ln>
        </p:spPr>
        <p:txBody>
          <a:bodyPr wrap="square">
            <a:spAutoFit/>
          </a:bodyPr>
          <a:p>
            <a:pPr marL="0" indent="304800"/>
            <a:r>
              <a:rPr lang="zh-CN" sz="2400" b="0">
                <a:ea typeface="宋体" panose="02010600030101010101" pitchFamily="2" charset="-122"/>
              </a:rPr>
              <a:t>第八十二条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所有管道的焊接接头应当先进行外观检查，合格后才能进行无损检测。焊接接头外观检查的检查等级和合格标准应当符合</a:t>
            </a:r>
            <a:r>
              <a:rPr lang="en-US" sz="2400" b="0">
                <a:latin typeface="宋体" panose="02010600030101010101" pitchFamily="2" charset="-122"/>
                <a:ea typeface="宋体" panose="02010600030101010101" pitchFamily="2" charset="-122"/>
              </a:rPr>
              <a:t>GB/T20801</a:t>
            </a:r>
            <a:r>
              <a:rPr lang="zh-CN" sz="2400" b="0">
                <a:ea typeface="宋体" panose="02010600030101010101" pitchFamily="2" charset="-122"/>
              </a:rPr>
              <a:t>的规定。    第八十三条</a:t>
            </a:r>
            <a:r>
              <a:rPr lang="en-US" sz="2400" b="0">
                <a:latin typeface="宋体" panose="02010600030101010101" pitchFamily="2" charset="-122"/>
                <a:ea typeface="宋体" panose="02010600030101010101" pitchFamily="2" charset="-122"/>
              </a:rPr>
              <a:t> </a:t>
            </a:r>
            <a:r>
              <a:rPr lang="zh-CN" sz="2400" b="1">
                <a:solidFill>
                  <a:srgbClr val="FF0000"/>
                </a:solidFill>
                <a:ea typeface="宋体" panose="02010600030101010101" pitchFamily="2" charset="-122"/>
              </a:rPr>
              <a:t>有延迟裂纹倾向的材料应当在焊接完成</a:t>
            </a:r>
            <a:r>
              <a:rPr lang="en-US" sz="2400" b="1">
                <a:solidFill>
                  <a:srgbClr val="FF0000"/>
                </a:solidFill>
                <a:latin typeface="宋体" panose="02010600030101010101" pitchFamily="2" charset="-122"/>
                <a:ea typeface="宋体" panose="02010600030101010101" pitchFamily="2" charset="-122"/>
              </a:rPr>
              <a:t>24h</a:t>
            </a:r>
            <a:r>
              <a:rPr lang="zh-CN" sz="2400" b="1">
                <a:solidFill>
                  <a:srgbClr val="FF0000"/>
                </a:solidFill>
                <a:ea typeface="宋体" panose="02010600030101010101" pitchFamily="2" charset="-122"/>
              </a:rPr>
              <a:t>后进行无损检测。有再热裂纹倾向的焊接接头，当规定需要进行表面无损检测</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磁粉检测或者渗透检测，下同</a:t>
            </a:r>
            <a:r>
              <a:rPr lang="en-US" sz="2400" b="1">
                <a:solidFill>
                  <a:srgbClr val="FF0000"/>
                </a:solidFill>
                <a:latin typeface="Times New Roman" panose="02020603050405020304" pitchFamily="18" charset="0"/>
                <a:ea typeface="宋体" panose="02010600030101010101" pitchFamily="2" charset="-122"/>
              </a:rPr>
              <a:t>)</a:t>
            </a:r>
            <a:r>
              <a:rPr lang="zh-CN" sz="2400" b="1">
                <a:solidFill>
                  <a:srgbClr val="FF0000"/>
                </a:solidFill>
                <a:ea typeface="宋体" panose="02010600030101010101" pitchFamily="2" charset="-122"/>
              </a:rPr>
              <a:t>时，应当在焊后和热处理后各进行</a:t>
            </a:r>
            <a:r>
              <a:rPr lang="en-US" sz="2400" b="1">
                <a:solidFill>
                  <a:srgbClr val="FF0000"/>
                </a:solidFill>
                <a:latin typeface="Times New Roman" panose="02020603050405020304" pitchFamily="18" charset="0"/>
                <a:ea typeface="宋体" panose="02010600030101010101" pitchFamily="2" charset="-122"/>
              </a:rPr>
              <a:t>1</a:t>
            </a:r>
            <a:r>
              <a:rPr lang="zh-CN" sz="2400" b="1">
                <a:solidFill>
                  <a:srgbClr val="FF0000"/>
                </a:solidFill>
                <a:ea typeface="宋体" panose="02010600030101010101" pitchFamily="2" charset="-122"/>
              </a:rPr>
              <a:t>次。</a:t>
            </a:r>
            <a:endParaRPr lang="zh-CN" altLang="en-US" sz="2400" b="1">
              <a:solidFill>
                <a:srgbClr val="FF0000"/>
              </a:solidFill>
              <a:ea typeface="宋体" panose="02010600030101010101" pitchFamily="2" charset="-122"/>
            </a:endParaRPr>
          </a:p>
        </p:txBody>
      </p:sp>
      <p:sp>
        <p:nvSpPr>
          <p:cNvPr id="2" name="文本框 1"/>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69645" y="1376045"/>
            <a:ext cx="7204075" cy="2245360"/>
          </a:xfrm>
          <a:prstGeom prst="rect">
            <a:avLst/>
          </a:prstGeom>
          <a:noFill/>
        </p:spPr>
        <p:txBody>
          <a:bodyPr wrap="square" rtlCol="0" anchor="t">
            <a:spAutoFit/>
          </a:bodyPr>
          <a:p>
            <a:r>
              <a:rPr lang="zh-CN" altLang="en-US" sz="2000">
                <a:solidFill>
                  <a:srgbClr val="FF0000"/>
                </a:solidFill>
              </a:rPr>
              <a:t>延迟裂纹是冷裂纹的一种，是由于塑性储备、应力状态以及焊缝金属中氢含量等综合作用而产生的焊接裂纹。具有孕育期的冷裂纹称为延迟裂纹。这类裂纹具有潜伏期、缓慢扩展期和突然断裂期三个阶段。一般认为：潜伏期和缓慢扩展期与氢的聚集与扩散有关，所以又称氢致裂纹。这类裂纹可能在焊后数小时、数天或更长时间内出现。高强钢厚壁容器容易出现这种裂纹</a:t>
            </a:r>
            <a:endParaRPr lang="zh-CN" altLang="en-US" sz="2000">
              <a:solidFill>
                <a:srgbClr val="FF0000"/>
              </a:solidFill>
            </a:endParaRPr>
          </a:p>
        </p:txBody>
      </p:sp>
      <p:sp>
        <p:nvSpPr>
          <p:cNvPr id="3" name="文本框 2"/>
          <p:cNvSpPr txBox="1"/>
          <p:nvPr/>
        </p:nvSpPr>
        <p:spPr>
          <a:xfrm>
            <a:off x="970280" y="3714115"/>
            <a:ext cx="7204075" cy="1630045"/>
          </a:xfrm>
          <a:prstGeom prst="rect">
            <a:avLst/>
          </a:prstGeom>
          <a:noFill/>
        </p:spPr>
        <p:txBody>
          <a:bodyPr wrap="square" rtlCol="0" anchor="t">
            <a:spAutoFit/>
          </a:bodyPr>
          <a:p>
            <a:r>
              <a:rPr lang="zh-CN" altLang="en-US" sz="2000">
                <a:solidFill>
                  <a:srgbClr val="FF0000"/>
                </a:solidFill>
              </a:rPr>
              <a:t>再热裂纹是指一些含铬、钼或钒的耐热钢、高强钢焊接后，为消除焊后残余应力，改善接头金相组织和力学性能，而进行消除应力热处理过程中产生的裂纹。这种裂纹多发生在低合金高强钢、珠光体耐热钢、奥氏体不锈钢、镍基合金等的焊接接头中，特别是热影响区的粗晶区。</a:t>
            </a:r>
            <a:endParaRPr lang="zh-CN" altLang="en-US" sz="2000">
              <a:solidFill>
                <a:srgbClr val="FF0000"/>
              </a:solidFill>
            </a:endParaRPr>
          </a:p>
        </p:txBody>
      </p:sp>
    </p:spTree>
  </p:cSld>
  <p:clrMapOvr>
    <a:masterClrMapping/>
  </p:clrMapOvr>
  <p:transition advClick="0">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8985" y="1589405"/>
            <a:ext cx="7447915" cy="2306955"/>
          </a:xfrm>
          <a:prstGeom prst="rect">
            <a:avLst/>
          </a:prstGeom>
          <a:noFill/>
          <a:ln w="9525">
            <a:noFill/>
          </a:ln>
        </p:spPr>
        <p:txBody>
          <a:bodyPr wrap="square">
            <a:spAutoFit/>
          </a:bodyPr>
          <a:p>
            <a:pPr marL="0" indent="304800" algn="just"/>
            <a:r>
              <a:rPr lang="zh-CN" sz="2400" b="0">
                <a:ea typeface="宋体" panose="02010600030101010101" pitchFamily="2" charset="-122"/>
              </a:rPr>
              <a:t>第八十四条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管道受压元件焊接接头表面无损检测的检测等级、检测范围和部位、检测数量、检测方法、合格要求应当不低于</a:t>
            </a:r>
            <a:r>
              <a:rPr lang="en-US" sz="2400" b="0">
                <a:latin typeface="宋体" panose="02010600030101010101" pitchFamily="2" charset="-122"/>
                <a:ea typeface="宋体" panose="02010600030101010101" pitchFamily="2" charset="-122"/>
              </a:rPr>
              <a:t>GB/T20801</a:t>
            </a:r>
            <a:r>
              <a:rPr lang="zh-CN" sz="2400" b="0">
                <a:ea typeface="宋体" panose="02010600030101010101" pitchFamily="2" charset="-122"/>
              </a:rPr>
              <a:t>和</a:t>
            </a:r>
            <a:r>
              <a:rPr lang="en-US" sz="2400" b="0">
                <a:latin typeface="Times New Roman" panose="02020603050405020304" pitchFamily="18" charset="0"/>
                <a:ea typeface="宋体" panose="02010600030101010101" pitchFamily="2" charset="-122"/>
              </a:rPr>
              <a:t>JB/T4730-2005</a:t>
            </a:r>
            <a:r>
              <a:rPr lang="zh-CN" sz="2400" b="0">
                <a:ea typeface="宋体" panose="02010600030101010101" pitchFamily="2" charset="-122"/>
              </a:rPr>
              <a:t>《承压设备无损检测》的要求。被检焊接接头的选择应当包括每个焊工所焊的焊接接头，并且</a:t>
            </a:r>
            <a:r>
              <a:rPr lang="zh-CN" sz="2400" b="1">
                <a:solidFill>
                  <a:srgbClr val="FF0000"/>
                </a:solidFill>
                <a:ea typeface="宋体" panose="02010600030101010101" pitchFamily="2" charset="-122"/>
              </a:rPr>
              <a:t>固定焊的焊接接头不得少于检测数量的</a:t>
            </a:r>
            <a:r>
              <a:rPr lang="en-US" sz="2400" b="1">
                <a:solidFill>
                  <a:srgbClr val="FF0000"/>
                </a:solidFill>
                <a:latin typeface="Times New Roman" panose="02020603050405020304" pitchFamily="18" charset="0"/>
                <a:ea typeface="宋体" panose="02010600030101010101" pitchFamily="2" charset="-122"/>
              </a:rPr>
              <a:t>40%</a:t>
            </a:r>
            <a:r>
              <a:rPr lang="zh-CN" sz="2400" b="0">
                <a:ea typeface="宋体" panose="02010600030101010101" pitchFamily="2" charset="-122"/>
              </a:rPr>
              <a:t>。</a:t>
            </a:r>
            <a:endParaRPr lang="zh-CN" altLang="en-US" sz="2400"/>
          </a:p>
        </p:txBody>
      </p:sp>
      <p:sp>
        <p:nvSpPr>
          <p:cNvPr id="2" name="文本框 1"/>
          <p:cNvSpPr txBox="1"/>
          <p:nvPr/>
        </p:nvSpPr>
        <p:spPr>
          <a:xfrm>
            <a:off x="913765" y="4359910"/>
            <a:ext cx="7302500" cy="953135"/>
          </a:xfrm>
          <a:prstGeom prst="rect">
            <a:avLst/>
          </a:prstGeom>
          <a:noFill/>
        </p:spPr>
        <p:txBody>
          <a:bodyPr wrap="square" rtlCol="0" anchor="t">
            <a:spAutoFit/>
          </a:bodyPr>
          <a:p>
            <a:r>
              <a:rPr lang="zh-CN" altLang="en-US">
                <a:solidFill>
                  <a:srgbClr val="00B050"/>
                </a:solidFill>
              </a:rPr>
              <a:t>固定焊口：相对转动焊口而言的焊口，全位置焊，对焊工要求高</a:t>
            </a:r>
            <a:endParaRPr lang="zh-CN" altLang="en-US">
              <a:solidFill>
                <a:srgbClr val="00B050"/>
              </a:solidFill>
            </a:endParaRPr>
          </a:p>
        </p:txBody>
      </p:sp>
    </p:spTree>
  </p:cSld>
  <p:clrMapOvr>
    <a:masterClrMapping/>
  </p:clrMapOvr>
  <p:transition advClick="0">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对象 1"/>
          <p:cNvGraphicFramePr/>
          <p:nvPr/>
        </p:nvGraphicFramePr>
        <p:xfrm>
          <a:off x="540385" y="1556385"/>
          <a:ext cx="7924800" cy="4436110"/>
        </p:xfrm>
        <a:graphic>
          <a:graphicData uri="http://schemas.openxmlformats.org/presentationml/2006/ole">
            <mc:AlternateContent xmlns:mc="http://schemas.openxmlformats.org/markup-compatibility/2006">
              <mc:Choice xmlns:v="urn:schemas-microsoft-com:vml" Requires="v">
                <p:oleObj spid="_x0000_s3" name="" r:id="rId1" imgW="7918450" imgH="4432300" progId="Paint.Picture">
                  <p:embed/>
                </p:oleObj>
              </mc:Choice>
              <mc:Fallback>
                <p:oleObj name="" r:id="rId1" imgW="7918450" imgH="4432300" progId="Paint.Picture">
                  <p:embed/>
                  <p:pic>
                    <p:nvPicPr>
                      <p:cNvPr id="0" name="图片 2"/>
                      <p:cNvPicPr/>
                      <p:nvPr/>
                    </p:nvPicPr>
                    <p:blipFill>
                      <a:blip r:embed="rId2"/>
                      <a:stretch>
                        <a:fillRect/>
                      </a:stretch>
                    </p:blipFill>
                    <p:spPr>
                      <a:xfrm>
                        <a:off x="540385" y="1556385"/>
                        <a:ext cx="7924800" cy="4436110"/>
                      </a:xfrm>
                      <a:prstGeom prst="rect">
                        <a:avLst/>
                      </a:prstGeom>
                    </p:spPr>
                  </p:pic>
                </p:oleObj>
              </mc:Fallback>
            </mc:AlternateContent>
          </a:graphicData>
        </a:graphic>
      </p:graphicFrame>
      <p:sp>
        <p:nvSpPr>
          <p:cNvPr id="4" name="文本框 3"/>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10920" y="1273810"/>
            <a:ext cx="6188710" cy="521970"/>
          </a:xfrm>
          <a:prstGeom prst="rect">
            <a:avLst/>
          </a:prstGeom>
          <a:noFill/>
          <a:ln w="9525">
            <a:noFill/>
          </a:ln>
        </p:spPr>
        <p:txBody>
          <a:bodyPr wrap="square">
            <a:spAutoFit/>
          </a:bodyPr>
          <a:p>
            <a:pPr marL="0" indent="0"/>
            <a:r>
              <a:rPr lang="en-US" altLang="zh-CN" b="1">
                <a:latin typeface="Arial" panose="020B0604020202020204" pitchFamily="34" charset="0"/>
                <a:ea typeface="黑体" panose="02010609060101010101" pitchFamily="49" charset="-122"/>
              </a:rPr>
              <a:t>1.1  </a:t>
            </a:r>
            <a:r>
              <a:rPr lang="zh-CN" altLang="en-US" b="1">
                <a:latin typeface="Arial" panose="020B0604020202020204" pitchFamily="34" charset="0"/>
                <a:ea typeface="黑体" panose="02010609060101010101" pitchFamily="49" charset="-122"/>
              </a:rPr>
              <a:t>特种设备目录</a:t>
            </a:r>
            <a:endParaRPr lang="zh-CN" altLang="en-US" b="1">
              <a:latin typeface="Arial" panose="020B0604020202020204" pitchFamily="34" charset="0"/>
              <a:ea typeface="黑体" panose="02010609060101010101" pitchFamily="49" charset="-122"/>
            </a:endParaRPr>
          </a:p>
        </p:txBody>
      </p:sp>
      <p:sp>
        <p:nvSpPr>
          <p:cNvPr id="2" name="文本框 1"/>
          <p:cNvSpPr txBox="1"/>
          <p:nvPr/>
        </p:nvSpPr>
        <p:spPr>
          <a:xfrm>
            <a:off x="951230" y="641985"/>
            <a:ext cx="6188710" cy="521970"/>
          </a:xfrm>
          <a:prstGeom prst="rect">
            <a:avLst/>
          </a:prstGeom>
          <a:noFill/>
          <a:ln w="9525">
            <a:noFill/>
          </a:ln>
        </p:spPr>
        <p:txBody>
          <a:bodyPr wrap="square">
            <a:spAutoFit/>
          </a:bodyPr>
          <a:p>
            <a:pPr marL="0" indent="0"/>
            <a:r>
              <a:rPr lang="en-US" altLang="zh-CN" b="1">
                <a:latin typeface="Arial" panose="020B0604020202020204" pitchFamily="34" charset="0"/>
                <a:ea typeface="黑体" panose="02010609060101010101" pitchFamily="49" charset="-122"/>
              </a:rPr>
              <a:t>1  </a:t>
            </a:r>
            <a:r>
              <a:rPr lang="zh-CN" b="1">
                <a:latin typeface="Arial" panose="020B0604020202020204" pitchFamily="34" charset="0"/>
                <a:ea typeface="黑体" panose="02010609060101010101" pitchFamily="49" charset="-122"/>
              </a:rPr>
              <a:t>压力管道基础知识</a:t>
            </a:r>
            <a:endParaRPr lang="zh-CN" b="1">
              <a:latin typeface="Arial" panose="020B0604020202020204" pitchFamily="34" charset="0"/>
              <a:ea typeface="黑体" panose="02010609060101010101" pitchFamily="49" charset="-122"/>
            </a:endParaRPr>
          </a:p>
        </p:txBody>
      </p:sp>
      <p:graphicFrame>
        <p:nvGraphicFramePr>
          <p:cNvPr id="6" name="表格 5"/>
          <p:cNvGraphicFramePr/>
          <p:nvPr>
            <p:custDataLst>
              <p:tags r:id="rId1"/>
            </p:custDataLst>
          </p:nvPr>
        </p:nvGraphicFramePr>
        <p:xfrm>
          <a:off x="619125" y="1866900"/>
          <a:ext cx="8136255" cy="4587240"/>
        </p:xfrm>
        <a:graphic>
          <a:graphicData uri="http://schemas.openxmlformats.org/drawingml/2006/table">
            <a:tbl>
              <a:tblPr firstRow="1" bandRow="1">
                <a:tableStyleId>{5C22544A-7EE6-4342-B048-85BDC9FD1C3A}</a:tableStyleId>
              </a:tblPr>
              <a:tblGrid>
                <a:gridCol w="5448935"/>
                <a:gridCol w="2687320"/>
              </a:tblGrid>
              <a:tr h="456565">
                <a:tc>
                  <a:txBody>
                    <a:bodyPr/>
                    <a:p>
                      <a:pPr algn="ctr">
                        <a:buNone/>
                      </a:pPr>
                      <a:r>
                        <a:rPr lang="en-US" altLang="zh-CN" sz="1800">
                          <a:solidFill>
                            <a:srgbClr val="0000FF"/>
                          </a:solidFill>
                          <a:latin typeface="微软雅黑" panose="020B0503020204020204" charset="-122"/>
                          <a:ea typeface="微软雅黑" panose="020B0503020204020204" charset="-122"/>
                          <a:cs typeface="微软雅黑" panose="020B0503020204020204" charset="-122"/>
                        </a:rPr>
                        <a:t>2014</a:t>
                      </a:r>
                      <a:r>
                        <a:rPr lang="zh-CN" altLang="en-US" sz="1800">
                          <a:solidFill>
                            <a:srgbClr val="0000FF"/>
                          </a:solidFill>
                          <a:latin typeface="微软雅黑" panose="020B0503020204020204" charset="-122"/>
                          <a:ea typeface="微软雅黑" panose="020B0503020204020204" charset="-122"/>
                          <a:cs typeface="微软雅黑" panose="020B0503020204020204" charset="-122"/>
                        </a:rPr>
                        <a:t>版《特种设备目录》</a:t>
                      </a:r>
                      <a:endParaRPr lang="zh-CN" altLang="en-US" sz="1800">
                        <a:solidFill>
                          <a:srgbClr val="0000FF"/>
                        </a:solidFill>
                        <a:latin typeface="微软雅黑" panose="020B0503020204020204" charset="-122"/>
                        <a:ea typeface="微软雅黑" panose="020B0503020204020204" charset="-122"/>
                        <a:cs typeface="微软雅黑" panose="020B0503020204020204" charset="-122"/>
                      </a:endParaRPr>
                    </a:p>
                  </a:txBody>
                  <a:tcPr/>
                </a:tc>
                <a:tc>
                  <a:txBody>
                    <a:bodyPr/>
                    <a:p>
                      <a:pPr algn="ctr">
                        <a:buNone/>
                      </a:pPr>
                      <a:r>
                        <a:rPr lang="zh-CN" altLang="en-US" sz="1800">
                          <a:solidFill>
                            <a:srgbClr val="0000FF"/>
                          </a:solidFill>
                          <a:latin typeface="微软雅黑" panose="020B0503020204020204" charset="-122"/>
                          <a:ea typeface="微软雅黑" panose="020B0503020204020204" charset="-122"/>
                        </a:rPr>
                        <a:t>《条例》</a:t>
                      </a:r>
                      <a:endParaRPr lang="zh-CN" altLang="en-US" sz="1800">
                        <a:solidFill>
                          <a:srgbClr val="0000FF"/>
                        </a:solidFill>
                        <a:latin typeface="微软雅黑" panose="020B0503020204020204" charset="-122"/>
                        <a:ea typeface="微软雅黑" panose="020B0503020204020204" charset="-122"/>
                      </a:endParaRPr>
                    </a:p>
                  </a:txBody>
                  <a:tcPr/>
                </a:tc>
              </a:tr>
              <a:tr h="4130675">
                <a:tc>
                  <a:txBody>
                    <a:bodyPr/>
                    <a:p>
                      <a:pPr>
                        <a:lnSpc>
                          <a:spcPct val="130000"/>
                        </a:lnSpc>
                        <a:buNone/>
                      </a:pPr>
                      <a:r>
                        <a:rPr lang="zh-CN" altLang="zh-CN" sz="1725" b="1" dirty="0">
                          <a:latin typeface="微软雅黑" panose="020B0503020204020204" charset="-122"/>
                          <a:ea typeface="微软雅黑" panose="020B0503020204020204" charset="-122"/>
                          <a:cs typeface="微软雅黑" panose="020B0503020204020204" charset="-122"/>
                          <a:sym typeface="+mn-ea"/>
                        </a:rPr>
                        <a:t>压力管道</a:t>
                      </a:r>
                      <a:r>
                        <a:rPr lang="zh-CN" altLang="en-US" sz="1725" b="1" dirty="0">
                          <a:latin typeface="微软雅黑" panose="020B0503020204020204" charset="-122"/>
                          <a:ea typeface="微软雅黑" panose="020B0503020204020204" charset="-122"/>
                          <a:cs typeface="微软雅黑" panose="020B0503020204020204" charset="-122"/>
                          <a:sym typeface="+mn-ea"/>
                        </a:rPr>
                        <a:t>：</a:t>
                      </a:r>
                      <a:r>
                        <a:rPr lang="zh-CN" altLang="zh-CN" sz="1725" b="1" dirty="0">
                          <a:latin typeface="微软雅黑" panose="020B0503020204020204" charset="-122"/>
                          <a:ea typeface="微软雅黑" panose="020B0503020204020204" charset="-122"/>
                          <a:cs typeface="微软雅黑" panose="020B0503020204020204" charset="-122"/>
                          <a:sym typeface="+mn-ea"/>
                        </a:rPr>
                        <a:t>是指利用一定的压力，用于输送气体或者液体的管状设备，其范围规定为最高工作压力大于或者等于</a:t>
                      </a:r>
                      <a:r>
                        <a:rPr lang="en-US" altLang="zh-CN" sz="1725" b="1" dirty="0">
                          <a:latin typeface="微软雅黑" panose="020B0503020204020204" charset="-122"/>
                          <a:ea typeface="微软雅黑" panose="020B0503020204020204" charset="-122"/>
                          <a:cs typeface="微软雅黑" panose="020B0503020204020204" charset="-122"/>
                          <a:sym typeface="+mn-ea"/>
                        </a:rPr>
                        <a:t>0.1MPa</a:t>
                      </a:r>
                      <a:r>
                        <a:rPr lang="zh-CN" altLang="zh-CN" sz="1725" b="1" dirty="0">
                          <a:latin typeface="微软雅黑" panose="020B0503020204020204" charset="-122"/>
                          <a:ea typeface="微软雅黑" panose="020B0503020204020204" charset="-122"/>
                          <a:cs typeface="微软雅黑" panose="020B0503020204020204" charset="-122"/>
                          <a:sym typeface="+mn-ea"/>
                        </a:rPr>
                        <a:t>（表压），介质为气体、液化气体、蒸汽或者可燃、易爆、有毒、有腐蚀性、最高工作温度高于或者等于标准沸点的液体，且公称直径大于或者等于</a:t>
                      </a:r>
                      <a:r>
                        <a:rPr lang="en-US" altLang="zh-CN" sz="1725" b="1" dirty="0">
                          <a:solidFill>
                            <a:srgbClr val="FF0000"/>
                          </a:solidFill>
                          <a:latin typeface="微软雅黑" panose="020B0503020204020204" charset="-122"/>
                          <a:ea typeface="微软雅黑" panose="020B0503020204020204" charset="-122"/>
                          <a:cs typeface="微软雅黑" panose="020B0503020204020204" charset="-122"/>
                          <a:sym typeface="+mn-ea"/>
                        </a:rPr>
                        <a:t>50mm</a:t>
                      </a:r>
                      <a:r>
                        <a:rPr lang="zh-CN" altLang="zh-CN" sz="1725" b="1" dirty="0">
                          <a:latin typeface="微软雅黑" panose="020B0503020204020204" charset="-122"/>
                          <a:ea typeface="微软雅黑" panose="020B0503020204020204" charset="-122"/>
                          <a:cs typeface="微软雅黑" panose="020B0503020204020204" charset="-122"/>
                          <a:sym typeface="+mn-ea"/>
                        </a:rPr>
                        <a:t>的管道。</a:t>
                      </a:r>
                      <a:r>
                        <a:rPr lang="zh-CN" altLang="zh-CN" sz="1725" b="1" dirty="0">
                          <a:solidFill>
                            <a:srgbClr val="FF0000"/>
                          </a:solidFill>
                          <a:latin typeface="微软雅黑" panose="020B0503020204020204" charset="-122"/>
                          <a:ea typeface="微软雅黑" panose="020B0503020204020204" charset="-122"/>
                          <a:cs typeface="微软雅黑" panose="020B0503020204020204" charset="-122"/>
                          <a:sym typeface="+mn-ea"/>
                        </a:rPr>
                        <a:t>公称直径小于</a:t>
                      </a:r>
                      <a:r>
                        <a:rPr lang="en-US" altLang="zh-CN" sz="1725" b="1" dirty="0">
                          <a:solidFill>
                            <a:srgbClr val="FF0000"/>
                          </a:solidFill>
                          <a:latin typeface="微软雅黑" panose="020B0503020204020204" charset="-122"/>
                          <a:ea typeface="微软雅黑" panose="020B0503020204020204" charset="-122"/>
                          <a:cs typeface="微软雅黑" panose="020B0503020204020204" charset="-122"/>
                          <a:sym typeface="+mn-ea"/>
                        </a:rPr>
                        <a:t>150mm</a:t>
                      </a:r>
                      <a:r>
                        <a:rPr lang="zh-CN" altLang="zh-CN" sz="1725" b="1" dirty="0">
                          <a:solidFill>
                            <a:srgbClr val="FF0000"/>
                          </a:solidFill>
                          <a:latin typeface="微软雅黑" panose="020B0503020204020204" charset="-122"/>
                          <a:ea typeface="微软雅黑" panose="020B0503020204020204" charset="-122"/>
                          <a:cs typeface="微软雅黑" panose="020B0503020204020204" charset="-122"/>
                          <a:sym typeface="+mn-ea"/>
                        </a:rPr>
                        <a:t>，且其最高工作压力小于</a:t>
                      </a:r>
                      <a:r>
                        <a:rPr lang="en-US" altLang="zh-CN" sz="1725" b="1" dirty="0">
                          <a:solidFill>
                            <a:srgbClr val="FF0000"/>
                          </a:solidFill>
                          <a:latin typeface="微软雅黑" panose="020B0503020204020204" charset="-122"/>
                          <a:ea typeface="微软雅黑" panose="020B0503020204020204" charset="-122"/>
                          <a:cs typeface="微软雅黑" panose="020B0503020204020204" charset="-122"/>
                          <a:sym typeface="+mn-ea"/>
                        </a:rPr>
                        <a:t>1.6MPa</a:t>
                      </a:r>
                      <a:r>
                        <a:rPr lang="zh-CN" altLang="zh-CN" sz="1725" b="1" dirty="0">
                          <a:solidFill>
                            <a:srgbClr val="FF0000"/>
                          </a:solidFill>
                          <a:latin typeface="微软雅黑" panose="020B0503020204020204" charset="-122"/>
                          <a:ea typeface="微软雅黑" panose="020B0503020204020204" charset="-122"/>
                          <a:cs typeface="微软雅黑" panose="020B0503020204020204" charset="-122"/>
                          <a:sym typeface="+mn-ea"/>
                        </a:rPr>
                        <a:t>（表压）的输送无毒、不可燃、无腐蚀性气体的管道和设备本体所属管道除外。其中，石油天然气管道的安全监督管理还应按照《安全生产法》、《石油天然气管道保护法》等法律法规实施。</a:t>
                      </a:r>
                      <a:endParaRPr lang="zh-CN" altLang="zh-CN" sz="1725" b="1" dirty="0">
                        <a:solidFill>
                          <a:srgbClr val="FF0000"/>
                        </a:solidFill>
                        <a:latin typeface="微软雅黑" panose="020B0503020204020204" charset="-122"/>
                        <a:ea typeface="微软雅黑" panose="020B0503020204020204" charset="-122"/>
                        <a:cs typeface="微软雅黑" panose="020B0503020204020204" charset="-122"/>
                        <a:sym typeface="+mn-ea"/>
                      </a:endParaRPr>
                    </a:p>
                  </a:txBody>
                  <a:tcPr/>
                </a:tc>
                <a:tc>
                  <a:txBody>
                    <a:bodyPr/>
                    <a:p>
                      <a:pPr>
                        <a:lnSpc>
                          <a:spcPct val="130000"/>
                        </a:lnSpc>
                        <a:buNone/>
                      </a:pPr>
                      <a:r>
                        <a:rPr lang="zh-CN" altLang="en-US" sz="1725" b="1" dirty="0">
                          <a:latin typeface="微软雅黑" panose="020B0503020204020204" charset="-122"/>
                          <a:ea typeface="微软雅黑" panose="020B0503020204020204" charset="-122"/>
                          <a:cs typeface="微软雅黑" panose="020B0503020204020204" charset="-122"/>
                          <a:sym typeface="+mn-ea"/>
                        </a:rPr>
                        <a:t>压力管道，是指利用一定的压力、用于输送气体或者液体的管状设备，其范围规定为最高工作压力大于或者等于0.1MPa（表压），的气体、液化气体、蒸汽介质或者可燃、易爆、有毒、有腐蚀性、最高工作温度高于或者等于标准沸点的液体介质，且公称直径大于</a:t>
                      </a:r>
                      <a:r>
                        <a:rPr lang="zh-CN" altLang="en-US" sz="1725" b="1" dirty="0">
                          <a:solidFill>
                            <a:srgbClr val="FF0000"/>
                          </a:solidFill>
                          <a:latin typeface="微软雅黑" panose="020B0503020204020204" charset="-122"/>
                          <a:ea typeface="微软雅黑" panose="020B0503020204020204" charset="-122"/>
                          <a:cs typeface="微软雅黑" panose="020B0503020204020204" charset="-122"/>
                          <a:sym typeface="+mn-ea"/>
                        </a:rPr>
                        <a:t>25mm</a:t>
                      </a:r>
                      <a:r>
                        <a:rPr lang="zh-CN" altLang="en-US" sz="1725" b="1" dirty="0">
                          <a:latin typeface="微软雅黑" panose="020B0503020204020204" charset="-122"/>
                          <a:ea typeface="微软雅黑" panose="020B0503020204020204" charset="-122"/>
                          <a:cs typeface="微软雅黑" panose="020B0503020204020204" charset="-122"/>
                          <a:sym typeface="+mn-ea"/>
                        </a:rPr>
                        <a:t>的管道</a:t>
                      </a:r>
                      <a:r>
                        <a:rPr lang="zh-CN" altLang="en-US" sz="1725" dirty="0">
                          <a:latin typeface="微软雅黑" panose="020B0503020204020204" charset="-122"/>
                          <a:ea typeface="微软雅黑" panose="020B0503020204020204" charset="-122"/>
                          <a:cs typeface="微软雅黑" panose="020B0503020204020204" charset="-122"/>
                          <a:sym typeface="+mn-ea"/>
                        </a:rPr>
                        <a:t>。</a:t>
                      </a:r>
                      <a:endParaRPr lang="zh-CN" altLang="en-US" sz="1725" dirty="0">
                        <a:latin typeface="微软雅黑" panose="020B0503020204020204" charset="-122"/>
                        <a:ea typeface="微软雅黑" panose="020B0503020204020204" charset="-122"/>
                        <a:cs typeface="微软雅黑" panose="020B0503020204020204" charset="-122"/>
                        <a:sym typeface="+mn-ea"/>
                      </a:endParaRPr>
                    </a:p>
                    <a:p>
                      <a:pPr>
                        <a:buNone/>
                      </a:pPr>
                      <a:endParaRPr lang="zh-CN" altLang="en-US">
                        <a:latin typeface="微软雅黑" panose="020B0503020204020204" charset="-122"/>
                        <a:ea typeface="微软雅黑" panose="020B0503020204020204" charset="-122"/>
                        <a:cs typeface="微软雅黑" panose="020B0503020204020204" charset="-122"/>
                      </a:endParaRPr>
                    </a:p>
                  </a:txBody>
                  <a:tcPr/>
                </a:tc>
              </a:tr>
            </a:tbl>
          </a:graphicData>
        </a:graphic>
      </p:graphicFrame>
      <p:sp>
        <p:nvSpPr>
          <p:cNvPr id="4" name="文本框 3"/>
          <p:cNvSpPr txBox="1"/>
          <p:nvPr/>
        </p:nvSpPr>
        <p:spPr>
          <a:xfrm>
            <a:off x="372110" y="6454140"/>
            <a:ext cx="5872480" cy="306705"/>
          </a:xfrm>
          <a:prstGeom prst="rect">
            <a:avLst/>
          </a:prstGeom>
          <a:noFill/>
        </p:spPr>
        <p:txBody>
          <a:bodyPr wrap="none" rtlCol="0" anchor="t">
            <a:spAutoFit/>
          </a:bodyPr>
          <a:p>
            <a:r>
              <a:rPr lang="zh-CN" altLang="en-US" sz="1400">
                <a:latin typeface="宋体" panose="02010600030101010101" pitchFamily="2" charset="-122"/>
                <a:ea typeface="宋体" panose="02010600030101010101" pitchFamily="2" charset="-122"/>
                <a:cs typeface="宋体" panose="02010600030101010101" pitchFamily="2" charset="-122"/>
                <a:sym typeface="+mn-ea"/>
              </a:rPr>
              <a:t>注：所指的无毒、不可燃、无腐蚀性气体，不包括液化气体、蒸汽和氧气</a:t>
            </a:r>
            <a:endParaRPr lang="zh-CN" altLang="en-US" sz="1400"/>
          </a:p>
        </p:txBody>
      </p:sp>
    </p:spTree>
  </p:cSld>
  <p:clrMapOvr>
    <a:masterClrMapping/>
  </p:clrMapOvr>
  <p:transition advClick="0">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对象 1"/>
          <p:cNvGraphicFramePr/>
          <p:nvPr/>
        </p:nvGraphicFramePr>
        <p:xfrm>
          <a:off x="80010" y="2030095"/>
          <a:ext cx="8797290" cy="1338580"/>
        </p:xfrm>
        <a:graphic>
          <a:graphicData uri="http://schemas.openxmlformats.org/presentationml/2006/ole">
            <mc:AlternateContent xmlns:mc="http://schemas.openxmlformats.org/markup-compatibility/2006">
              <mc:Choice xmlns:v="urn:schemas-microsoft-com:vml" Requires="v">
                <p:oleObj spid="_x0000_s3" name="" r:id="rId1" imgW="9391650" imgH="1435100" progId="Paint.Picture">
                  <p:embed/>
                </p:oleObj>
              </mc:Choice>
              <mc:Fallback>
                <p:oleObj name="" r:id="rId1" imgW="9391650" imgH="1435100" progId="Paint.Picture">
                  <p:embed/>
                  <p:pic>
                    <p:nvPicPr>
                      <p:cNvPr id="0" name="图片 2"/>
                      <p:cNvPicPr/>
                      <p:nvPr/>
                    </p:nvPicPr>
                    <p:blipFill>
                      <a:blip r:embed="rId2"/>
                      <a:stretch>
                        <a:fillRect/>
                      </a:stretch>
                    </p:blipFill>
                    <p:spPr>
                      <a:xfrm>
                        <a:off x="80010" y="2030095"/>
                        <a:ext cx="8797290" cy="1338580"/>
                      </a:xfrm>
                      <a:prstGeom prst="rect">
                        <a:avLst/>
                      </a:prstGeom>
                    </p:spPr>
                  </p:pic>
                </p:oleObj>
              </mc:Fallback>
            </mc:AlternateContent>
          </a:graphicData>
        </a:graphic>
      </p:graphicFrame>
      <p:sp>
        <p:nvSpPr>
          <p:cNvPr id="100" name="文本框 99"/>
          <p:cNvSpPr txBox="1"/>
          <p:nvPr/>
        </p:nvSpPr>
        <p:spPr>
          <a:xfrm>
            <a:off x="340995" y="3556000"/>
            <a:ext cx="8423275" cy="2676525"/>
          </a:xfrm>
          <a:prstGeom prst="rect">
            <a:avLst/>
          </a:prstGeom>
          <a:noFill/>
          <a:ln w="9525">
            <a:noFill/>
          </a:ln>
        </p:spPr>
        <p:txBody>
          <a:bodyPr wrap="square">
            <a:spAutoFit/>
          </a:bodyPr>
          <a:p>
            <a:pPr marL="0" indent="304800"/>
            <a:r>
              <a:rPr lang="zh-CN" sz="2400" b="0">
                <a:ea typeface="宋体" panose="02010600030101010101" pitchFamily="2" charset="-122"/>
              </a:rPr>
              <a:t>第八十五条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管道受压元件焊接接头射线检测和超声检测的等级、范围和部位、数量、方法等应当符合以下要求：(一)</a:t>
            </a:r>
            <a:r>
              <a:rPr lang="en-US" sz="2400" b="0">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名义厚度小于或者等于</a:t>
            </a:r>
            <a:r>
              <a:rPr lang="en-US" sz="2400" b="1">
                <a:solidFill>
                  <a:srgbClr val="FF0000"/>
                </a:solidFill>
                <a:latin typeface="宋体" panose="02010600030101010101" pitchFamily="2" charset="-122"/>
                <a:ea typeface="宋体" panose="02010600030101010101" pitchFamily="2" charset="-122"/>
              </a:rPr>
              <a:t>30mm</a:t>
            </a:r>
            <a:r>
              <a:rPr lang="zh-CN" sz="2400" b="1">
                <a:solidFill>
                  <a:srgbClr val="FF0000"/>
                </a:solidFill>
                <a:ea typeface="宋体" panose="02010600030101010101" pitchFamily="2" charset="-122"/>
              </a:rPr>
              <a:t>的管道，对接接头采用射线检测</a:t>
            </a:r>
            <a:r>
              <a:rPr lang="zh-CN" sz="2400" b="0">
                <a:ea typeface="宋体" panose="02010600030101010101" pitchFamily="2" charset="-122"/>
              </a:rPr>
              <a:t>，如果采用超声检测代替射线检测，需要取得设计单位的认可，并且检测数量应当与射线检测相同，管道名义厚度大于</a:t>
            </a:r>
            <a:r>
              <a:rPr lang="en-US" sz="2400" b="0">
                <a:latin typeface="Times New Roman" panose="02020603050405020304" pitchFamily="18" charset="0"/>
                <a:ea typeface="宋体" panose="02010600030101010101" pitchFamily="2" charset="-122"/>
              </a:rPr>
              <a:t>30mm</a:t>
            </a:r>
            <a:r>
              <a:rPr lang="zh-CN" sz="2400" b="0">
                <a:ea typeface="宋体" panose="02010600030101010101" pitchFamily="2" charset="-122"/>
              </a:rPr>
              <a:t>的对接接头可以采用超声检测代替射线检测；</a:t>
            </a:r>
            <a:endParaRPr lang="zh-CN" sz="2400" b="0">
              <a:ea typeface="宋体" panose="02010600030101010101" pitchFamily="2" charset="-122"/>
            </a:endParaRPr>
          </a:p>
          <a:p>
            <a:endParaRPr lang="zh-CN" altLang="en-US" sz="2400"/>
          </a:p>
        </p:txBody>
      </p:sp>
      <p:sp>
        <p:nvSpPr>
          <p:cNvPr id="4" name="文本框 3"/>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9930" y="1511300"/>
            <a:ext cx="8151495" cy="4892675"/>
          </a:xfrm>
          <a:prstGeom prst="rect">
            <a:avLst/>
          </a:prstGeom>
          <a:noFill/>
          <a:ln w="9525">
            <a:noFill/>
          </a:ln>
        </p:spPr>
        <p:txBody>
          <a:bodyPr wrap="square">
            <a:spAutoFit/>
          </a:bodyPr>
          <a:p>
            <a:pPr marL="0" indent="304800" algn="just"/>
            <a:r>
              <a:rPr lang="zh-CN" sz="2400" b="1">
                <a:solidFill>
                  <a:srgbClr val="FF0000"/>
                </a:solidFill>
                <a:ea typeface="宋体" panose="02010600030101010101" pitchFamily="2" charset="-122"/>
              </a:rPr>
              <a:t>(二)</a:t>
            </a:r>
            <a:r>
              <a:rPr lang="en-US" sz="2400" b="1">
                <a:solidFill>
                  <a:srgbClr val="FF0000"/>
                </a:solidFill>
                <a:latin typeface="Times New Roman" panose="02020603050405020304" pitchFamily="18" charset="0"/>
                <a:ea typeface="宋体" panose="02010600030101010101" pitchFamily="2" charset="-122"/>
              </a:rPr>
              <a:t> </a:t>
            </a:r>
            <a:r>
              <a:rPr lang="zh-CN" sz="2400" b="1">
                <a:solidFill>
                  <a:srgbClr val="FF0000"/>
                </a:solidFill>
                <a:ea typeface="宋体" panose="02010600030101010101" pitchFamily="2" charset="-122"/>
              </a:rPr>
              <a:t>公称直径大于或者等于</a:t>
            </a:r>
            <a:r>
              <a:rPr lang="en-US" sz="2400" b="1">
                <a:solidFill>
                  <a:srgbClr val="FF0000"/>
                </a:solidFill>
                <a:latin typeface="宋体" panose="02010600030101010101" pitchFamily="2" charset="-122"/>
                <a:ea typeface="宋体" panose="02010600030101010101" pitchFamily="2" charset="-122"/>
              </a:rPr>
              <a:t>500mm</a:t>
            </a:r>
            <a:r>
              <a:rPr lang="zh-CN" sz="2400" b="1">
                <a:solidFill>
                  <a:srgbClr val="FF0000"/>
                </a:solidFill>
                <a:ea typeface="宋体" panose="02010600030101010101" pitchFamily="2" charset="-122"/>
              </a:rPr>
              <a:t>的管道，对每个环向焊接接头进行局部检测，公称直径小于</a:t>
            </a:r>
            <a:r>
              <a:rPr lang="en-US" sz="2400" b="1">
                <a:solidFill>
                  <a:srgbClr val="FF0000"/>
                </a:solidFill>
                <a:latin typeface="Times New Roman" panose="02020603050405020304" pitchFamily="18" charset="0"/>
                <a:ea typeface="宋体" panose="02010600030101010101" pitchFamily="2" charset="-122"/>
              </a:rPr>
              <a:t>500mm</a:t>
            </a:r>
            <a:r>
              <a:rPr lang="zh-CN" sz="2400" b="1">
                <a:solidFill>
                  <a:srgbClr val="FF0000"/>
                </a:solidFill>
                <a:ea typeface="宋体" panose="02010600030101010101" pitchFamily="2" charset="-122"/>
              </a:rPr>
              <a:t>的管道，可以根据环向焊接接头的数量按照规定的检测比例进行抽样检测，抽样检测中，固定焊焊接接头的检测数量不得小于其数量的</a:t>
            </a:r>
            <a:r>
              <a:rPr lang="en-US" sz="2400" b="1">
                <a:solidFill>
                  <a:srgbClr val="FF0000"/>
                </a:solidFill>
                <a:latin typeface="Times New Roman" panose="02020603050405020304" pitchFamily="18" charset="0"/>
                <a:ea typeface="宋体" panose="02010600030101010101" pitchFamily="2" charset="-122"/>
              </a:rPr>
              <a:t>40%</a:t>
            </a:r>
            <a:r>
              <a:rPr lang="zh-CN" sz="2400" b="1">
                <a:solidFill>
                  <a:srgbClr val="FF0000"/>
                </a:solidFill>
                <a:ea typeface="宋体" panose="02010600030101010101" pitchFamily="2" charset="-122"/>
              </a:rPr>
              <a:t>；</a:t>
            </a:r>
            <a:endParaRPr lang="zh-CN" sz="2400" b="1">
              <a:solidFill>
                <a:srgbClr val="FF0000"/>
              </a:solidFill>
              <a:ea typeface="宋体" panose="02010600030101010101" pitchFamily="2" charset="-122"/>
            </a:endParaRPr>
          </a:p>
          <a:p>
            <a:pPr marL="0" indent="304800" algn="just"/>
            <a:r>
              <a:rPr lang="zh-CN" sz="2400" b="0">
                <a:ea typeface="宋体" panose="02010600030101010101" pitchFamily="2" charset="-122"/>
              </a:rPr>
              <a:t>(三)</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进行抽样检测的环向焊接接头，包括其整修圆周长度，进行局部检测的焊接接头，最小检测长度不低于</a:t>
            </a:r>
            <a:r>
              <a:rPr lang="en-US" sz="2400" b="0">
                <a:latin typeface="宋体" panose="02010600030101010101" pitchFamily="2" charset="-122"/>
                <a:ea typeface="宋体" panose="02010600030101010101" pitchFamily="2" charset="-122"/>
              </a:rPr>
              <a:t>152mm</a:t>
            </a:r>
            <a:r>
              <a:rPr lang="zh-CN" sz="2400" b="0">
                <a:ea typeface="宋体" panose="02010600030101010101" pitchFamily="2" charset="-122"/>
              </a:rPr>
              <a:t>；(四)</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被检焊接接头的选择，包括每个焊工所焊的焊接接头，并且在最大范围内包括与纵向焊接接头的交叉点，当环向焊接接头与纵向焊接接头相交时，最少检测</a:t>
            </a:r>
            <a:r>
              <a:rPr lang="en-US" sz="2400" b="0">
                <a:latin typeface="宋体" panose="02010600030101010101" pitchFamily="2" charset="-122"/>
                <a:ea typeface="宋体" panose="02010600030101010101" pitchFamily="2" charset="-122"/>
              </a:rPr>
              <a:t>38mm</a:t>
            </a:r>
            <a:r>
              <a:rPr lang="zh-CN" sz="2400" b="0">
                <a:ea typeface="宋体" panose="02010600030101010101" pitchFamily="2" charset="-122"/>
              </a:rPr>
              <a:t>长的相信纵向焊接接头。</a:t>
            </a:r>
            <a:endParaRPr lang="zh-CN" sz="2400" b="0">
              <a:ea typeface="宋体" panose="02010600030101010101" pitchFamily="2" charset="-122"/>
            </a:endParaRPr>
          </a:p>
          <a:p>
            <a:pPr marL="0" indent="304800" algn="just"/>
            <a:r>
              <a:rPr lang="zh-CN" sz="2400" b="0">
                <a:solidFill>
                  <a:srgbClr val="FF0000"/>
                </a:solidFill>
                <a:ea typeface="宋体" panose="02010600030101010101" pitchFamily="2" charset="-122"/>
              </a:rPr>
              <a:t>无损检测的合格要求应当不低于</a:t>
            </a:r>
            <a:r>
              <a:rPr lang="en-US" sz="2400" b="0">
                <a:solidFill>
                  <a:srgbClr val="FF0000"/>
                </a:solidFill>
                <a:latin typeface="宋体" panose="02010600030101010101" pitchFamily="2" charset="-122"/>
                <a:ea typeface="宋体" panose="02010600030101010101" pitchFamily="2" charset="-122"/>
              </a:rPr>
              <a:t>GB/T20801</a:t>
            </a:r>
            <a:r>
              <a:rPr lang="zh-CN" sz="2400" b="0">
                <a:solidFill>
                  <a:srgbClr val="FF0000"/>
                </a:solidFill>
                <a:ea typeface="宋体" panose="02010600030101010101" pitchFamily="2" charset="-122"/>
              </a:rPr>
              <a:t>和</a:t>
            </a:r>
            <a:r>
              <a:rPr lang="en-US" sz="2400" b="0">
                <a:solidFill>
                  <a:srgbClr val="FF0000"/>
                </a:solidFill>
                <a:latin typeface="Times New Roman" panose="02020603050405020304" pitchFamily="18" charset="0"/>
                <a:ea typeface="宋体" panose="02010600030101010101" pitchFamily="2" charset="-122"/>
              </a:rPr>
              <a:t>JB/T4730</a:t>
            </a:r>
            <a:r>
              <a:rPr lang="zh-CN" sz="2400" b="0">
                <a:solidFill>
                  <a:srgbClr val="FF0000"/>
                </a:solidFill>
                <a:ea typeface="宋体" panose="02010600030101010101" pitchFamily="2" charset="-122"/>
              </a:rPr>
              <a:t>的规定</a:t>
            </a:r>
            <a:endParaRPr lang="zh-CN" altLang="en-US" sz="2400" b="0">
              <a:solidFill>
                <a:srgbClr val="FF0000"/>
              </a:solidFill>
              <a:ea typeface="宋体" panose="02010600030101010101" pitchFamily="2" charset="-122"/>
            </a:endParaRPr>
          </a:p>
        </p:txBody>
      </p:sp>
      <p:sp>
        <p:nvSpPr>
          <p:cNvPr id="2" name="文本框 1"/>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对象 1"/>
          <p:cNvGraphicFramePr/>
          <p:nvPr/>
        </p:nvGraphicFramePr>
        <p:xfrm>
          <a:off x="638175" y="1906270"/>
          <a:ext cx="7867015" cy="2877185"/>
        </p:xfrm>
        <a:graphic>
          <a:graphicData uri="http://schemas.openxmlformats.org/presentationml/2006/ole">
            <mc:AlternateContent xmlns:mc="http://schemas.openxmlformats.org/markup-compatibility/2006">
              <mc:Choice xmlns:v="urn:schemas-microsoft-com:vml" Requires="v">
                <p:oleObj spid="_x0000_s3" name="" r:id="rId1" imgW="7054850" imgH="2203450" progId="Paint.Picture">
                  <p:embed/>
                </p:oleObj>
              </mc:Choice>
              <mc:Fallback>
                <p:oleObj name="" r:id="rId1" imgW="7054850" imgH="2203450" progId="Paint.Picture">
                  <p:embed/>
                  <p:pic>
                    <p:nvPicPr>
                      <p:cNvPr id="0" name="图片 2"/>
                      <p:cNvPicPr/>
                      <p:nvPr/>
                    </p:nvPicPr>
                    <p:blipFill>
                      <a:blip r:embed="rId2"/>
                      <a:stretch>
                        <a:fillRect/>
                      </a:stretch>
                    </p:blipFill>
                    <p:spPr>
                      <a:xfrm>
                        <a:off x="638175" y="1906270"/>
                        <a:ext cx="7867015" cy="2877185"/>
                      </a:xfrm>
                      <a:prstGeom prst="rect">
                        <a:avLst/>
                      </a:prstGeom>
                    </p:spPr>
                  </p:pic>
                </p:oleObj>
              </mc:Fallback>
            </mc:AlternateContent>
          </a:graphicData>
        </a:graphic>
      </p:graphicFrame>
    </p:spTree>
  </p:cSld>
  <p:clrMapOvr>
    <a:masterClrMapping/>
  </p:clrMapOvr>
  <p:transition advClick="0">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08355" y="1428115"/>
            <a:ext cx="7389495" cy="2676525"/>
          </a:xfrm>
          <a:prstGeom prst="rect">
            <a:avLst/>
          </a:prstGeom>
          <a:noFill/>
          <a:ln w="9525">
            <a:noFill/>
          </a:ln>
        </p:spPr>
        <p:txBody>
          <a:bodyPr wrap="square">
            <a:spAutoFit/>
          </a:bodyPr>
          <a:p>
            <a:pPr marL="0" indent="0" algn="just"/>
            <a:r>
              <a:rPr lang="zh-CN" sz="2400" b="0">
                <a:ea typeface="宋体" panose="02010600030101010101" pitchFamily="2" charset="-122"/>
              </a:rPr>
              <a:t>第八十六条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无损检测发现的超标缺陷，必须进行返修，返修后应当仍然按照原规定的无损检测方法进行检测。对规定进行抽样或者局部无损检测的焊接接头，当发现不允许缺陷时，应当用原规定的无损检测方法，按照</a:t>
            </a:r>
            <a:r>
              <a:rPr lang="en-US" sz="2400" b="0">
                <a:latin typeface="宋体" panose="02010600030101010101" pitchFamily="2" charset="-122"/>
                <a:ea typeface="宋体" panose="02010600030101010101" pitchFamily="2" charset="-122"/>
              </a:rPr>
              <a:t>GB/T20801</a:t>
            </a:r>
            <a:r>
              <a:rPr lang="zh-CN" sz="2400" b="0">
                <a:ea typeface="宋体" panose="02010600030101010101" pitchFamily="2" charset="-122"/>
              </a:rPr>
              <a:t>的规定进行累进检查。</a:t>
            </a:r>
            <a:endParaRPr lang="zh-CN" sz="2400" b="0">
              <a:ea typeface="宋体" panose="02010600030101010101" pitchFamily="2" charset="-122"/>
            </a:endParaRPr>
          </a:p>
          <a:p>
            <a:pPr marL="0" indent="0" algn="just"/>
            <a:r>
              <a:rPr lang="zh-CN" sz="2400">
                <a:ea typeface="宋体" panose="02010600030101010101" pitchFamily="2" charset="-122"/>
              </a:rPr>
              <a:t>    </a:t>
            </a:r>
            <a:r>
              <a:rPr lang="zh-CN" sz="2400">
                <a:solidFill>
                  <a:srgbClr val="FF0000"/>
                </a:solidFill>
                <a:ea typeface="宋体" panose="02010600030101010101" pitchFamily="2" charset="-122"/>
              </a:rPr>
              <a:t>未进行无损检测的管道焊接接头，安装单位也应当对其质量负责。</a:t>
            </a:r>
            <a:endParaRPr lang="zh-CN" sz="2400">
              <a:solidFill>
                <a:srgbClr val="FF0000"/>
              </a:solidFill>
              <a:ea typeface="宋体" panose="02010600030101010101" pitchFamily="2" charset="-122"/>
            </a:endParaRPr>
          </a:p>
        </p:txBody>
      </p:sp>
      <p:sp>
        <p:nvSpPr>
          <p:cNvPr id="2" name="文本框 1"/>
          <p:cNvSpPr txBox="1"/>
          <p:nvPr/>
        </p:nvSpPr>
        <p:spPr>
          <a:xfrm>
            <a:off x="808355" y="4177030"/>
            <a:ext cx="7670165" cy="2306955"/>
          </a:xfrm>
          <a:prstGeom prst="rect">
            <a:avLst/>
          </a:prstGeom>
          <a:noFill/>
          <a:ln w="9525">
            <a:noFill/>
          </a:ln>
        </p:spPr>
        <p:txBody>
          <a:bodyPr wrap="square">
            <a:spAutoFit/>
          </a:bodyPr>
          <a:p>
            <a:pPr marL="0" indent="304800"/>
            <a:r>
              <a:rPr lang="zh-CN" sz="2400" b="0">
                <a:ea typeface="宋体" panose="02010600030101010101" pitchFamily="2" charset="-122"/>
              </a:rPr>
              <a:t>第八十七条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实施无损检测的检验检测机构必须认真做好无损检测记录，正确填写检测报告，妥善保管无损检测档案和底片</a:t>
            </a:r>
            <a:r>
              <a:rPr lang="en-US" sz="2400" b="0">
                <a:latin typeface="宋体" panose="02010600030101010101" pitchFamily="2" charset="-122"/>
                <a:ea typeface="宋体" panose="02010600030101010101" pitchFamily="2" charset="-122"/>
              </a:rPr>
              <a:t>(</a:t>
            </a:r>
            <a:r>
              <a:rPr lang="zh-CN" sz="2400" b="0">
                <a:ea typeface="宋体" panose="02010600030101010101" pitchFamily="2" charset="-122"/>
              </a:rPr>
              <a:t>包括原缺陷的底片</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、超声自动记录资料，</a:t>
            </a:r>
            <a:r>
              <a:rPr lang="zh-CN" sz="2400" b="0">
                <a:solidFill>
                  <a:srgbClr val="FF0000"/>
                </a:solidFill>
                <a:ea typeface="宋体" panose="02010600030101010101" pitchFamily="2" charset="-122"/>
              </a:rPr>
              <a:t>无损检测档案、底片和超声自动记录的保存期限不得少于</a:t>
            </a:r>
            <a:r>
              <a:rPr lang="en-US" sz="2400" b="0">
                <a:solidFill>
                  <a:srgbClr val="FF0000"/>
                </a:solidFill>
                <a:latin typeface="Times New Roman" panose="02020603050405020304" pitchFamily="18" charset="0"/>
                <a:ea typeface="宋体" panose="02010600030101010101" pitchFamily="2" charset="-122"/>
              </a:rPr>
              <a:t>7</a:t>
            </a:r>
            <a:r>
              <a:rPr lang="zh-CN" sz="2400" b="0">
                <a:solidFill>
                  <a:srgbClr val="FF0000"/>
                </a:solidFill>
                <a:ea typeface="宋体" panose="02010600030101010101" pitchFamily="2" charset="-122"/>
              </a:rPr>
              <a:t>年。</a:t>
            </a:r>
            <a:r>
              <a:rPr lang="en-US" sz="2400" b="0">
                <a:solidFill>
                  <a:srgbClr val="FF0000"/>
                </a:solidFill>
                <a:latin typeface="Times New Roman" panose="02020603050405020304" pitchFamily="18" charset="0"/>
                <a:ea typeface="宋体" panose="02010600030101010101" pitchFamily="2" charset="-122"/>
              </a:rPr>
              <a:t>7</a:t>
            </a:r>
            <a:r>
              <a:rPr lang="zh-CN" sz="2400" b="0">
                <a:solidFill>
                  <a:srgbClr val="FF0000"/>
                </a:solidFill>
                <a:ea typeface="宋体" panose="02010600030101010101" pitchFamily="2" charset="-122"/>
              </a:rPr>
              <a:t>年后如果使用单位需要，可以转交使用单位保管。</a:t>
            </a:r>
            <a:endParaRPr lang="zh-CN" altLang="en-US" sz="2400" b="0">
              <a:solidFill>
                <a:srgbClr val="FF0000"/>
              </a:solidFill>
              <a:ea typeface="宋体" panose="02010600030101010101" pitchFamily="2" charset="-122"/>
            </a:endParaRPr>
          </a:p>
        </p:txBody>
      </p:sp>
      <p:sp>
        <p:nvSpPr>
          <p:cNvPr id="3" name="文本框 2"/>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8515" y="1612265"/>
            <a:ext cx="7674610" cy="3415030"/>
          </a:xfrm>
          <a:prstGeom prst="rect">
            <a:avLst/>
          </a:prstGeom>
          <a:noFill/>
          <a:ln w="9525">
            <a:noFill/>
          </a:ln>
        </p:spPr>
        <p:txBody>
          <a:bodyPr wrap="square">
            <a:spAutoFit/>
          </a:bodyPr>
          <a:p>
            <a:pPr marL="0" indent="304800"/>
            <a:r>
              <a:rPr lang="zh-CN" sz="2400" b="0">
                <a:ea typeface="宋体" panose="02010600030101010101" pitchFamily="2" charset="-122"/>
              </a:rPr>
              <a:t>第八十八条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管道的耐压试验应当在热处理、无损检测合格后进行。耐压试验一般采用液压试验，或者按照设计文件的规定进行气压试验。如果不能进行液压试验，经过设计单位同意可以采用气压试验或者液压</a:t>
            </a:r>
            <a:r>
              <a:rPr lang="en-US" sz="2400" b="0">
                <a:latin typeface="宋体" panose="02010600030101010101" pitchFamily="2" charset="-122"/>
                <a:ea typeface="宋体" panose="02010600030101010101" pitchFamily="2" charset="-122"/>
              </a:rPr>
              <a:t>-</a:t>
            </a:r>
            <a:r>
              <a:rPr lang="zh-CN" sz="2400" b="0">
                <a:ea typeface="宋体" panose="02010600030101010101" pitchFamily="2" charset="-122"/>
              </a:rPr>
              <a:t>气压试验代替。脆性材料严禁使用气体进行耐压试验。</a:t>
            </a:r>
            <a:endParaRPr lang="zh-CN" sz="2400" b="0">
              <a:ea typeface="宋体" panose="02010600030101010101" pitchFamily="2" charset="-122"/>
            </a:endParaRPr>
          </a:p>
          <a:p>
            <a:pPr marL="0" indent="304800"/>
            <a:r>
              <a:rPr lang="zh-CN" sz="2400" b="0">
                <a:solidFill>
                  <a:srgbClr val="FF0000"/>
                </a:solidFill>
                <a:ea typeface="宋体" panose="02010600030101010101" pitchFamily="2" charset="-122"/>
              </a:rPr>
              <a:t>对于</a:t>
            </a:r>
            <a:r>
              <a:rPr lang="en-US" sz="2400" b="0">
                <a:solidFill>
                  <a:srgbClr val="FF0000"/>
                </a:solidFill>
                <a:latin typeface="宋体" panose="02010600030101010101" pitchFamily="2" charset="-122"/>
                <a:ea typeface="宋体" panose="02010600030101010101" pitchFamily="2" charset="-122"/>
              </a:rPr>
              <a:t>GC3</a:t>
            </a:r>
            <a:r>
              <a:rPr lang="zh-CN" sz="2400" b="0">
                <a:solidFill>
                  <a:srgbClr val="FF0000"/>
                </a:solidFill>
                <a:ea typeface="宋体" panose="02010600030101010101" pitchFamily="2" charset="-122"/>
              </a:rPr>
              <a:t>级管道，经过使用单位或者设计单位同意，可以采取有效的安全保障条件下，结合试车，按照</a:t>
            </a:r>
            <a:r>
              <a:rPr lang="en-US" sz="2400" b="0">
                <a:solidFill>
                  <a:srgbClr val="FF0000"/>
                </a:solidFill>
                <a:latin typeface="Times New Roman" panose="02020603050405020304" pitchFamily="18" charset="0"/>
                <a:ea typeface="宋体" panose="02010600030101010101" pitchFamily="2" charset="-122"/>
              </a:rPr>
              <a:t>GB/T20801</a:t>
            </a:r>
            <a:r>
              <a:rPr lang="zh-CN" sz="2400" b="0">
                <a:solidFill>
                  <a:srgbClr val="FF0000"/>
                </a:solidFill>
                <a:ea typeface="宋体" panose="02010600030101010101" pitchFamily="2" charset="-122"/>
              </a:rPr>
              <a:t>的规定，用管道输送的流体进行初始运行试验代替耐压试验。</a:t>
            </a:r>
            <a:endParaRPr lang="zh-CN" altLang="en-US" sz="2400" b="0">
              <a:solidFill>
                <a:srgbClr val="FF0000"/>
              </a:solidFill>
              <a:ea typeface="宋体" panose="02010600030101010101" pitchFamily="2" charset="-122"/>
            </a:endParaRPr>
          </a:p>
        </p:txBody>
      </p:sp>
      <p:sp>
        <p:nvSpPr>
          <p:cNvPr id="2" name="文本框 1"/>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8200" y="1588770"/>
            <a:ext cx="7546340" cy="4092575"/>
          </a:xfrm>
          <a:prstGeom prst="rect">
            <a:avLst/>
          </a:prstGeom>
          <a:noFill/>
          <a:ln w="9525">
            <a:noFill/>
          </a:ln>
        </p:spPr>
        <p:txBody>
          <a:bodyPr wrap="square">
            <a:spAutoFit/>
          </a:bodyPr>
          <a:p>
            <a:pPr marL="0" indent="304800"/>
            <a:r>
              <a:rPr lang="zh-CN" sz="2000" b="0">
                <a:ea typeface="宋体" panose="02010600030101010101" pitchFamily="2" charset="-122"/>
              </a:rPr>
              <a:t>第八十九条</a:t>
            </a:r>
            <a:r>
              <a:rPr lang="en-US" sz="2000" b="0">
                <a:latin typeface="宋体" panose="02010600030101010101" pitchFamily="2" charset="-122"/>
                <a:ea typeface="宋体" panose="02010600030101010101" pitchFamily="2" charset="-122"/>
              </a:rPr>
              <a:t> </a:t>
            </a:r>
            <a:r>
              <a:rPr lang="zh-CN" sz="2000" b="0">
                <a:ea typeface="宋体" panose="02010600030101010101" pitchFamily="2" charset="-122"/>
              </a:rPr>
              <a:t>液压试验应当符合以下要求：(一)</a:t>
            </a:r>
            <a:r>
              <a:rPr lang="en-US" sz="2000" b="0">
                <a:latin typeface="Times New Roman" panose="02020603050405020304" pitchFamily="18" charset="0"/>
                <a:ea typeface="宋体" panose="02010600030101010101" pitchFamily="2" charset="-122"/>
              </a:rPr>
              <a:t> </a:t>
            </a:r>
            <a:r>
              <a:rPr lang="zh-CN" sz="2000" b="0">
                <a:ea typeface="宋体" panose="02010600030101010101" pitchFamily="2" charset="-122"/>
              </a:rPr>
              <a:t>一般使用洁净水，当对奥氏体不锈钢管道或者对连有奥氏体不锈钢管道或者设备的管道进行液压试验进，</a:t>
            </a:r>
            <a:r>
              <a:rPr lang="zh-CN" sz="2000" b="0">
                <a:solidFill>
                  <a:srgbClr val="FF0000"/>
                </a:solidFill>
                <a:ea typeface="宋体" panose="02010600030101010101" pitchFamily="2" charset="-122"/>
              </a:rPr>
              <a:t>水中氯离子含量不得超过</a:t>
            </a:r>
            <a:r>
              <a:rPr lang="en-US" sz="2000" b="0">
                <a:solidFill>
                  <a:srgbClr val="FF0000"/>
                </a:solidFill>
                <a:latin typeface="宋体" panose="02010600030101010101" pitchFamily="2" charset="-122"/>
                <a:ea typeface="宋体" panose="02010600030101010101" pitchFamily="2" charset="-122"/>
              </a:rPr>
              <a:t>0.005%</a:t>
            </a:r>
            <a:r>
              <a:rPr lang="zh-CN" sz="2000" b="0">
                <a:solidFill>
                  <a:srgbClr val="FF0000"/>
                </a:solidFill>
                <a:ea typeface="宋体" panose="02010600030101010101" pitchFamily="2" charset="-122"/>
              </a:rPr>
              <a:t>，如果对管道或者工艺有不良影响，可以使用其他合适的无毒液体，当采用可燃介质进行试验时，其闪点不得低于</a:t>
            </a:r>
            <a:r>
              <a:rPr lang="en-US" sz="2000" b="0">
                <a:solidFill>
                  <a:srgbClr val="FF0000"/>
                </a:solidFill>
                <a:latin typeface="Times New Roman" panose="02020603050405020304" pitchFamily="18" charset="0"/>
                <a:ea typeface="宋体" panose="02010600030101010101" pitchFamily="2" charset="-122"/>
              </a:rPr>
              <a:t>50</a:t>
            </a:r>
            <a:r>
              <a:rPr lang="zh-CN" sz="2000" b="0">
                <a:solidFill>
                  <a:srgbClr val="FF0000"/>
                </a:solidFill>
                <a:ea typeface="宋体" panose="02010600030101010101" pitchFamily="2" charset="-122"/>
              </a:rPr>
              <a:t>℃；</a:t>
            </a:r>
            <a:endParaRPr lang="zh-CN" sz="2000" b="0">
              <a:solidFill>
                <a:srgbClr val="FF0000"/>
              </a:solidFill>
              <a:ea typeface="宋体" panose="02010600030101010101" pitchFamily="2" charset="-122"/>
            </a:endParaRPr>
          </a:p>
          <a:p>
            <a:pPr marL="0" indent="304800"/>
            <a:r>
              <a:rPr lang="zh-CN" sz="2000" b="0">
                <a:ea typeface="宋体" panose="02010600030101010101" pitchFamily="2" charset="-122"/>
              </a:rPr>
              <a:t>(二)</a:t>
            </a:r>
            <a:r>
              <a:rPr lang="en-US" sz="2000" b="0">
                <a:latin typeface="Times New Roman" panose="02020603050405020304" pitchFamily="18" charset="0"/>
                <a:ea typeface="宋体" panose="02010600030101010101" pitchFamily="2" charset="-122"/>
              </a:rPr>
              <a:t> </a:t>
            </a:r>
            <a:r>
              <a:rPr lang="zh-CN" sz="2000" b="0">
                <a:solidFill>
                  <a:srgbClr val="FF0000"/>
                </a:solidFill>
                <a:ea typeface="宋体" panose="02010600030101010101" pitchFamily="2" charset="-122"/>
              </a:rPr>
              <a:t>试验时的液体温度不得低于</a:t>
            </a:r>
            <a:r>
              <a:rPr lang="en-US" sz="2000" b="0">
                <a:solidFill>
                  <a:srgbClr val="FF0000"/>
                </a:solidFill>
                <a:latin typeface="宋体" panose="02010600030101010101" pitchFamily="2" charset="-122"/>
                <a:ea typeface="宋体" panose="02010600030101010101" pitchFamily="2" charset="-122"/>
              </a:rPr>
              <a:t>5</a:t>
            </a:r>
            <a:r>
              <a:rPr lang="zh-CN" sz="2000" b="0">
                <a:solidFill>
                  <a:srgbClr val="FF0000"/>
                </a:solidFill>
                <a:ea typeface="宋体" panose="02010600030101010101" pitchFamily="2" charset="-122"/>
              </a:rPr>
              <a:t>℃，并且高于相应金属材料的脆性转变温度</a:t>
            </a:r>
            <a:r>
              <a:rPr lang="zh-CN" sz="2000" b="0">
                <a:ea typeface="宋体" panose="02010600030101010101" pitchFamily="2" charset="-122"/>
              </a:rPr>
              <a:t>；(三)</a:t>
            </a:r>
            <a:r>
              <a:rPr lang="en-US" sz="2000" b="0">
                <a:latin typeface="Times New Roman" panose="02020603050405020304" pitchFamily="18" charset="0"/>
                <a:ea typeface="宋体" panose="02010600030101010101" pitchFamily="2" charset="-122"/>
              </a:rPr>
              <a:t> </a:t>
            </a:r>
            <a:r>
              <a:rPr lang="zh-CN" sz="2000" b="0">
                <a:solidFill>
                  <a:srgbClr val="FF0000"/>
                </a:solidFill>
                <a:ea typeface="宋体" panose="02010600030101010101" pitchFamily="2" charset="-122"/>
              </a:rPr>
              <a:t>承受内压的管道除本第</a:t>
            </a:r>
            <a:r>
              <a:rPr lang="en-US" sz="2000" b="0">
                <a:solidFill>
                  <a:srgbClr val="FF0000"/>
                </a:solidFill>
                <a:latin typeface="宋体" panose="02010600030101010101" pitchFamily="2" charset="-122"/>
                <a:ea typeface="宋体" panose="02010600030101010101" pitchFamily="2" charset="-122"/>
              </a:rPr>
              <a:t>(</a:t>
            </a:r>
            <a:r>
              <a:rPr lang="zh-CN" sz="2000" b="0">
                <a:solidFill>
                  <a:srgbClr val="FF0000"/>
                </a:solidFill>
                <a:ea typeface="宋体" panose="02010600030101010101" pitchFamily="2" charset="-122"/>
              </a:rPr>
              <a:t>五</a:t>
            </a:r>
            <a:r>
              <a:rPr lang="en-US" sz="2000" b="0">
                <a:solidFill>
                  <a:srgbClr val="FF0000"/>
                </a:solidFill>
                <a:latin typeface="Times New Roman" panose="02020603050405020304" pitchFamily="18" charset="0"/>
                <a:ea typeface="宋体" panose="02010600030101010101" pitchFamily="2" charset="-122"/>
              </a:rPr>
              <a:t>)</a:t>
            </a:r>
            <a:r>
              <a:rPr lang="zh-CN" sz="2000" b="0">
                <a:solidFill>
                  <a:srgbClr val="FF0000"/>
                </a:solidFill>
                <a:ea typeface="宋体" panose="02010600030101010101" pitchFamily="2" charset="-122"/>
              </a:rPr>
              <a:t>项要求外，系统中任何一处的液压试验压力均不低于</a:t>
            </a:r>
            <a:r>
              <a:rPr lang="en-US" sz="2000" b="0">
                <a:solidFill>
                  <a:srgbClr val="00B050"/>
                </a:solidFill>
                <a:latin typeface="Times New Roman" panose="02020603050405020304" pitchFamily="18" charset="0"/>
                <a:ea typeface="宋体" panose="02010600030101010101" pitchFamily="2" charset="-122"/>
              </a:rPr>
              <a:t>1.5</a:t>
            </a:r>
            <a:r>
              <a:rPr lang="zh-CN" sz="2000" b="0">
                <a:solidFill>
                  <a:srgbClr val="00B050"/>
                </a:solidFill>
                <a:ea typeface="宋体" panose="02010600030101010101" pitchFamily="2" charset="-122"/>
              </a:rPr>
              <a:t>倍设计压力</a:t>
            </a:r>
            <a:r>
              <a:rPr lang="zh-CN" sz="2000" b="0">
                <a:ea typeface="宋体" panose="02010600030101010101" pitchFamily="2" charset="-122"/>
              </a:rPr>
              <a:t>，当管道的设计温度高于试验温度时，试验压力不得低于公式</a:t>
            </a:r>
            <a:r>
              <a:rPr lang="en-US" sz="2000" b="0">
                <a:latin typeface="Times New Roman" panose="02020603050405020304" pitchFamily="18" charset="0"/>
                <a:ea typeface="宋体" panose="02010600030101010101" pitchFamily="2" charset="-122"/>
              </a:rPr>
              <a:t>(1)</a:t>
            </a:r>
            <a:r>
              <a:rPr lang="zh-CN" sz="2000" b="0">
                <a:ea typeface="宋体" panose="02010600030101010101" pitchFamily="2" charset="-122"/>
              </a:rPr>
              <a:t>的计算值，当</a:t>
            </a:r>
            <a:r>
              <a:rPr lang="en-US" sz="2000" b="0" i="1">
                <a:latin typeface="宋体" panose="02010600030101010101" pitchFamily="2" charset="-122"/>
                <a:ea typeface="宋体" panose="02010600030101010101" pitchFamily="2" charset="-122"/>
              </a:rPr>
              <a:t>P</a:t>
            </a:r>
            <a:r>
              <a:rPr lang="en-US" sz="2000" b="0" baseline="-25000">
                <a:latin typeface="宋体" panose="02010600030101010101" pitchFamily="2" charset="-122"/>
                <a:ea typeface="宋体" panose="02010600030101010101" pitchFamily="2" charset="-122"/>
              </a:rPr>
              <a:t>T</a:t>
            </a:r>
            <a:r>
              <a:rPr lang="zh-CN" sz="2000" b="0">
                <a:ea typeface="宋体" panose="02010600030101010101" pitchFamily="2" charset="-122"/>
              </a:rPr>
              <a:t>在试验温度下产生超过管道材料屈服强度的应力时，应当将试验压力</a:t>
            </a:r>
            <a:r>
              <a:rPr lang="en-US" sz="2000" b="0" i="1">
                <a:latin typeface="宋体" panose="02010600030101010101" pitchFamily="2" charset="-122"/>
                <a:ea typeface="宋体" panose="02010600030101010101" pitchFamily="2" charset="-122"/>
              </a:rPr>
              <a:t>P</a:t>
            </a:r>
            <a:r>
              <a:rPr lang="en-US" sz="2000" b="0" baseline="-25000">
                <a:latin typeface="宋体" panose="02010600030101010101" pitchFamily="2" charset="-122"/>
                <a:ea typeface="宋体" panose="02010600030101010101" pitchFamily="2" charset="-122"/>
              </a:rPr>
              <a:t>T</a:t>
            </a:r>
            <a:r>
              <a:rPr lang="zh-CN" sz="2000" b="0">
                <a:ea typeface="宋体" panose="02010600030101010101" pitchFamily="2" charset="-122"/>
              </a:rPr>
              <a:t>降至不超过屈服强度时的最大压力；</a:t>
            </a:r>
            <a:endParaRPr lang="zh-CN" altLang="en-US" sz="2000"/>
          </a:p>
        </p:txBody>
      </p:sp>
      <p:sp>
        <p:nvSpPr>
          <p:cNvPr id="2" name="文本框 1"/>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181319aa29mmi0xqn2rhm9"/>
          <p:cNvPicPr>
            <a:picLocks noChangeAspect="1"/>
          </p:cNvPicPr>
          <p:nvPr/>
        </p:nvPicPr>
        <p:blipFill>
          <a:blip r:embed="rId1"/>
          <a:srcRect b="14793"/>
          <a:stretch>
            <a:fillRect/>
          </a:stretch>
        </p:blipFill>
        <p:spPr>
          <a:xfrm>
            <a:off x="1937385" y="1265555"/>
            <a:ext cx="5269865" cy="3686810"/>
          </a:xfrm>
          <a:prstGeom prst="rect">
            <a:avLst/>
          </a:prstGeom>
        </p:spPr>
      </p:pic>
      <p:sp>
        <p:nvSpPr>
          <p:cNvPr id="3" name="文本框 2"/>
          <p:cNvSpPr txBox="1"/>
          <p:nvPr/>
        </p:nvSpPr>
        <p:spPr>
          <a:xfrm>
            <a:off x="2089150" y="5168900"/>
            <a:ext cx="4965065" cy="706755"/>
          </a:xfrm>
          <a:prstGeom prst="rect">
            <a:avLst/>
          </a:prstGeom>
          <a:noFill/>
        </p:spPr>
        <p:txBody>
          <a:bodyPr wrap="square" rtlCol="0" anchor="t">
            <a:spAutoFit/>
          </a:bodyPr>
          <a:p>
            <a:pPr algn="ctr"/>
            <a:r>
              <a:rPr lang="en-US" altLang="zh-CN" sz="2000"/>
              <a:t>Guideline Stainless Steel and Nickel Alloy Selection for FCD Equipment</a:t>
            </a:r>
            <a:endParaRPr lang="en-US" altLang="zh-CN" sz="2000"/>
          </a:p>
        </p:txBody>
      </p:sp>
    </p:spTree>
  </p:cSld>
  <p:clrMapOvr>
    <a:masterClrMapping/>
  </p:clrMapOvr>
  <p:transition advClick="0">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08990" y="1640840"/>
            <a:ext cx="7665720" cy="4399915"/>
          </a:xfrm>
          <a:prstGeom prst="rect">
            <a:avLst/>
          </a:prstGeom>
          <a:noFill/>
          <a:ln w="9525">
            <a:noFill/>
          </a:ln>
        </p:spPr>
        <p:txBody>
          <a:bodyPr wrap="square">
            <a:spAutoFit/>
          </a:bodyPr>
          <a:p>
            <a:pPr marL="0" indent="215900"/>
            <a:r>
              <a:rPr lang="zh-CN" sz="2000" b="0">
                <a:ea typeface="宋体" panose="02010600030101010101" pitchFamily="2" charset="-122"/>
              </a:rPr>
              <a:t>(四)</a:t>
            </a:r>
            <a:r>
              <a:rPr lang="en-US" sz="2000" b="0">
                <a:latin typeface="Times New Roman" panose="02020603050405020304" pitchFamily="18" charset="0"/>
                <a:ea typeface="宋体" panose="02010600030101010101" pitchFamily="2" charset="-122"/>
              </a:rPr>
              <a:t> </a:t>
            </a:r>
            <a:r>
              <a:rPr lang="zh-CN" sz="2000" b="0">
                <a:ea typeface="宋体" panose="02010600030101010101" pitchFamily="2" charset="-122"/>
              </a:rPr>
              <a:t>承受外压的管道，其试验压力应当为设计内、外压差的</a:t>
            </a:r>
            <a:r>
              <a:rPr lang="en-US" sz="2000" b="0">
                <a:latin typeface="宋体" panose="02010600030101010101" pitchFamily="2" charset="-122"/>
                <a:ea typeface="宋体" panose="02010600030101010101" pitchFamily="2" charset="-122"/>
              </a:rPr>
              <a:t>1.5</a:t>
            </a:r>
            <a:r>
              <a:rPr lang="zh-CN" sz="2000" b="0">
                <a:ea typeface="宋体" panose="02010600030101010101" pitchFamily="2" charset="-122"/>
              </a:rPr>
              <a:t>倍，并且不得低于</a:t>
            </a:r>
            <a:r>
              <a:rPr lang="en-US" sz="2000" b="0">
                <a:latin typeface="Times New Roman" panose="02020603050405020304" pitchFamily="18" charset="0"/>
                <a:ea typeface="宋体" panose="02010600030101010101" pitchFamily="2" charset="-122"/>
              </a:rPr>
              <a:t>0.2MPa;</a:t>
            </a:r>
            <a:endParaRPr lang="zh-CN" sz="2000" b="0">
              <a:ea typeface="宋体" panose="02010600030101010101" pitchFamily="2" charset="-122"/>
            </a:endParaRPr>
          </a:p>
          <a:p>
            <a:pPr marL="0" indent="215900"/>
            <a:r>
              <a:rPr lang="zh-CN" sz="2000" b="0">
                <a:solidFill>
                  <a:srgbClr val="FF0000"/>
                </a:solidFill>
                <a:ea typeface="宋体" panose="02010600030101010101" pitchFamily="2" charset="-122"/>
              </a:rPr>
              <a:t>(五)</a:t>
            </a:r>
            <a:r>
              <a:rPr lang="en-US" sz="2000" b="0">
                <a:solidFill>
                  <a:srgbClr val="FF0000"/>
                </a:solidFill>
                <a:latin typeface="Times New Roman" panose="02020603050405020304" pitchFamily="18" charset="0"/>
                <a:ea typeface="宋体" panose="02010600030101010101" pitchFamily="2" charset="-122"/>
              </a:rPr>
              <a:t> </a:t>
            </a:r>
            <a:r>
              <a:rPr lang="zh-CN" sz="2000" b="0">
                <a:solidFill>
                  <a:srgbClr val="FF0000"/>
                </a:solidFill>
                <a:ea typeface="宋体" panose="02010600030101010101" pitchFamily="2" charset="-122"/>
              </a:rPr>
              <a:t>当管道与容器作为一个系统统一进行液压试验，管道试验压力小于或者等于容器的试验压力时，应当按照管道的试验压力进行试验，当管道试验压力大于容器的试验压力，并且无法将管道与容器隔开、同时容器的试验压力大于或者等于按本条第</a:t>
            </a:r>
            <a:r>
              <a:rPr lang="en-US" sz="2000" b="0">
                <a:solidFill>
                  <a:srgbClr val="FF0000"/>
                </a:solidFill>
                <a:latin typeface="宋体" panose="02010600030101010101" pitchFamily="2" charset="-122"/>
                <a:ea typeface="宋体" panose="02010600030101010101" pitchFamily="2" charset="-122"/>
              </a:rPr>
              <a:t>(</a:t>
            </a:r>
            <a:r>
              <a:rPr lang="zh-CN" sz="2000" b="0">
                <a:solidFill>
                  <a:srgbClr val="FF0000"/>
                </a:solidFill>
                <a:ea typeface="宋体" panose="02010600030101010101" pitchFamily="2" charset="-122"/>
              </a:rPr>
              <a:t>三</a:t>
            </a:r>
            <a:r>
              <a:rPr lang="en-US" sz="2000" b="0">
                <a:solidFill>
                  <a:srgbClr val="FF0000"/>
                </a:solidFill>
                <a:latin typeface="Times New Roman" panose="02020603050405020304" pitchFamily="18" charset="0"/>
                <a:ea typeface="宋体" panose="02010600030101010101" pitchFamily="2" charset="-122"/>
              </a:rPr>
              <a:t>)</a:t>
            </a:r>
            <a:r>
              <a:rPr lang="zh-CN" sz="2000" b="0">
                <a:solidFill>
                  <a:srgbClr val="FF0000"/>
                </a:solidFill>
                <a:ea typeface="宋体" panose="02010600030101010101" pitchFamily="2" charset="-122"/>
              </a:rPr>
              <a:t>项计算的管道试验压力的</a:t>
            </a:r>
            <a:r>
              <a:rPr lang="en-US" sz="2000" b="0">
                <a:solidFill>
                  <a:srgbClr val="FF0000"/>
                </a:solidFill>
                <a:latin typeface="Times New Roman" panose="02020603050405020304" pitchFamily="18" charset="0"/>
                <a:ea typeface="宋体" panose="02010600030101010101" pitchFamily="2" charset="-122"/>
              </a:rPr>
              <a:t>77%</a:t>
            </a:r>
            <a:r>
              <a:rPr lang="zh-CN" sz="2000" b="0">
                <a:solidFill>
                  <a:srgbClr val="FF0000"/>
                </a:solidFill>
                <a:ea typeface="宋体" panose="02010600030101010101" pitchFamily="2" charset="-122"/>
              </a:rPr>
              <a:t>时，经过设计单位同意，可以按容器的试验压力进行试验；</a:t>
            </a:r>
            <a:r>
              <a:rPr lang="zh-CN" sz="2000" b="0">
                <a:ea typeface="宋体" panose="02010600030101010101" pitchFamily="2" charset="-122"/>
              </a:rPr>
              <a:t>(六)</a:t>
            </a:r>
            <a:r>
              <a:rPr lang="en-US" sz="2000" b="0">
                <a:latin typeface="Times New Roman" panose="02020603050405020304" pitchFamily="18" charset="0"/>
                <a:ea typeface="宋体" panose="02010600030101010101" pitchFamily="2" charset="-122"/>
              </a:rPr>
              <a:t> </a:t>
            </a:r>
            <a:r>
              <a:rPr lang="zh-CN" sz="2000" b="0">
                <a:ea typeface="宋体" panose="02010600030101010101" pitchFamily="2" charset="-122"/>
              </a:rPr>
              <a:t>夹套管内管的试验压力按照内部或者外部设计压力的高者确定，夹套管外管的试验压力按本条第</a:t>
            </a:r>
            <a:r>
              <a:rPr lang="en-US" sz="2000" b="0">
                <a:latin typeface="宋体" panose="02010600030101010101" pitchFamily="2" charset="-122"/>
                <a:ea typeface="宋体" panose="02010600030101010101" pitchFamily="2" charset="-122"/>
              </a:rPr>
              <a:t>(</a:t>
            </a:r>
            <a:r>
              <a:rPr lang="zh-CN" sz="2000" b="0">
                <a:ea typeface="宋体" panose="02010600030101010101" pitchFamily="2" charset="-122"/>
              </a:rPr>
              <a:t>三</a:t>
            </a:r>
            <a:r>
              <a:rPr lang="en-US" sz="2000" b="0">
                <a:latin typeface="Times New Roman" panose="02020603050405020304" pitchFamily="18" charset="0"/>
                <a:ea typeface="宋体" panose="02010600030101010101" pitchFamily="2" charset="-122"/>
              </a:rPr>
              <a:t>)</a:t>
            </a:r>
            <a:r>
              <a:rPr lang="zh-CN" sz="2000" b="0">
                <a:ea typeface="宋体" panose="02010600030101010101" pitchFamily="2" charset="-122"/>
              </a:rPr>
              <a:t>项确定；(七)</a:t>
            </a:r>
            <a:r>
              <a:rPr lang="en-US" sz="2000" b="0">
                <a:latin typeface="Times New Roman" panose="02020603050405020304" pitchFamily="18" charset="0"/>
                <a:ea typeface="宋体" panose="02010600030101010101" pitchFamily="2" charset="-122"/>
              </a:rPr>
              <a:t> </a:t>
            </a:r>
            <a:r>
              <a:rPr lang="zh-CN" sz="2000" b="0">
                <a:solidFill>
                  <a:srgbClr val="FF0000"/>
                </a:solidFill>
                <a:ea typeface="宋体" panose="02010600030101010101" pitchFamily="2" charset="-122"/>
              </a:rPr>
              <a:t>试验缓慢升压，待达到试验压力后，稳压</a:t>
            </a:r>
            <a:r>
              <a:rPr lang="en-US" sz="2000" b="0">
                <a:solidFill>
                  <a:srgbClr val="FF0000"/>
                </a:solidFill>
                <a:latin typeface="宋体" panose="02010600030101010101" pitchFamily="2" charset="-122"/>
                <a:ea typeface="宋体" panose="02010600030101010101" pitchFamily="2" charset="-122"/>
              </a:rPr>
              <a:t>10min</a:t>
            </a:r>
            <a:r>
              <a:rPr lang="zh-CN" sz="2000" b="0">
                <a:solidFill>
                  <a:srgbClr val="FF0000"/>
                </a:solidFill>
                <a:ea typeface="宋体" panose="02010600030101010101" pitchFamily="2" charset="-122"/>
              </a:rPr>
              <a:t>，再将试验压力降至设计压力，保压</a:t>
            </a:r>
            <a:r>
              <a:rPr lang="en-US" sz="2000" b="0">
                <a:solidFill>
                  <a:srgbClr val="FF0000"/>
                </a:solidFill>
                <a:latin typeface="Times New Roman" panose="02020603050405020304" pitchFamily="18" charset="0"/>
                <a:ea typeface="宋体" panose="02010600030101010101" pitchFamily="2" charset="-122"/>
              </a:rPr>
              <a:t>30min</a:t>
            </a:r>
            <a:r>
              <a:rPr lang="zh-CN" sz="2000" b="0">
                <a:solidFill>
                  <a:srgbClr val="FF0000"/>
                </a:solidFill>
                <a:ea typeface="宋体" panose="02010600030101010101" pitchFamily="2" charset="-122"/>
              </a:rPr>
              <a:t>，以压力不降、无渗漏为合格；</a:t>
            </a:r>
            <a:endParaRPr lang="zh-CN" sz="2000" b="0">
              <a:solidFill>
                <a:srgbClr val="FF0000"/>
              </a:solidFill>
              <a:ea typeface="宋体" panose="02010600030101010101" pitchFamily="2" charset="-122"/>
            </a:endParaRPr>
          </a:p>
          <a:p>
            <a:pPr marL="0" indent="215900"/>
            <a:r>
              <a:rPr lang="zh-CN" sz="2000" b="0">
                <a:ea typeface="宋体" panose="02010600030101010101" pitchFamily="2" charset="-122"/>
              </a:rPr>
              <a:t>(八</a:t>
            </a:r>
            <a:r>
              <a:rPr lang="zh-CN" sz="2000" b="0">
                <a:ea typeface="宋体" panose="02010600030101010101" pitchFamily="2" charset="-122"/>
              </a:rPr>
              <a:t>)</a:t>
            </a:r>
            <a:r>
              <a:rPr lang="en-US" sz="2000" b="0">
                <a:latin typeface="Times New Roman" panose="02020603050405020304" pitchFamily="18" charset="0"/>
                <a:ea typeface="宋体" panose="02010600030101010101" pitchFamily="2" charset="-122"/>
              </a:rPr>
              <a:t> </a:t>
            </a:r>
            <a:r>
              <a:rPr lang="zh-CN" sz="2000" b="0">
                <a:ea typeface="宋体" panose="02010600030101010101" pitchFamily="2" charset="-122"/>
              </a:rPr>
              <a:t>试验时必须排净管道内的气体，试验过程中发现泄漏时不得带压处理，试验结束排液时需要防止形成负压。</a:t>
            </a:r>
            <a:endParaRPr lang="zh-CN" altLang="en-US" sz="2000"/>
          </a:p>
        </p:txBody>
      </p:sp>
      <p:sp>
        <p:nvSpPr>
          <p:cNvPr id="2" name="文本框 1"/>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7245" y="1149985"/>
            <a:ext cx="7911465" cy="4092575"/>
          </a:xfrm>
          <a:prstGeom prst="rect">
            <a:avLst/>
          </a:prstGeom>
          <a:noFill/>
          <a:ln w="9525">
            <a:noFill/>
          </a:ln>
        </p:spPr>
        <p:txBody>
          <a:bodyPr wrap="square">
            <a:spAutoFit/>
          </a:bodyPr>
          <a:p>
            <a:pPr marL="0" indent="304800" algn="just"/>
            <a:r>
              <a:rPr lang="zh-CN" sz="2000" b="0">
                <a:ea typeface="宋体" panose="02010600030101010101" pitchFamily="2" charset="-122"/>
              </a:rPr>
              <a:t>第九十条</a:t>
            </a:r>
            <a:r>
              <a:rPr lang="en-US" sz="2000" b="0">
                <a:latin typeface="宋体" panose="02010600030101010101" pitchFamily="2" charset="-122"/>
                <a:ea typeface="宋体" panose="02010600030101010101" pitchFamily="2" charset="-122"/>
              </a:rPr>
              <a:t> </a:t>
            </a:r>
            <a:r>
              <a:rPr lang="zh-CN" sz="2000" b="0">
                <a:ea typeface="宋体" panose="02010600030101010101" pitchFamily="2" charset="-122"/>
              </a:rPr>
              <a:t>气压试验应当符合以下要求：(一)</a:t>
            </a:r>
            <a:r>
              <a:rPr lang="en-US" sz="2000" b="0">
                <a:latin typeface="Times New Roman" panose="02020603050405020304" pitchFamily="18" charset="0"/>
                <a:ea typeface="宋体" panose="02010600030101010101" pitchFamily="2" charset="-122"/>
              </a:rPr>
              <a:t> </a:t>
            </a:r>
            <a:r>
              <a:rPr lang="zh-CN" sz="2000" b="0">
                <a:ea typeface="宋体" panose="02010600030101010101" pitchFamily="2" charset="-122"/>
              </a:rPr>
              <a:t>试验所用的气体为干燥洁净的空气、氮气或者其他不易燃和无毒的气体；(二)</a:t>
            </a:r>
            <a:r>
              <a:rPr lang="en-US" sz="2000" b="0">
                <a:latin typeface="Times New Roman" panose="02020603050405020304" pitchFamily="18" charset="0"/>
                <a:ea typeface="宋体" panose="02010600030101010101" pitchFamily="2" charset="-122"/>
              </a:rPr>
              <a:t> </a:t>
            </a:r>
            <a:r>
              <a:rPr lang="zh-CN" sz="2000" b="0">
                <a:ea typeface="宋体" panose="02010600030101010101" pitchFamily="2" charset="-122"/>
              </a:rPr>
              <a:t>严禁使试验温度接近金属的脆性转变温度；(三)</a:t>
            </a:r>
            <a:r>
              <a:rPr lang="en-US" sz="2000" b="0">
                <a:latin typeface="Times New Roman" panose="02020603050405020304" pitchFamily="18" charset="0"/>
                <a:ea typeface="宋体" panose="02010600030101010101" pitchFamily="2" charset="-122"/>
              </a:rPr>
              <a:t> </a:t>
            </a:r>
            <a:r>
              <a:rPr lang="zh-CN" sz="2000" b="0">
                <a:ea typeface="宋体" panose="02010600030101010101" pitchFamily="2" charset="-122"/>
              </a:rPr>
              <a:t>试验时装有超压泄放装置，其设定压力不得高于</a:t>
            </a:r>
            <a:r>
              <a:rPr lang="en-US" sz="2000" b="0">
                <a:latin typeface="宋体" panose="02010600030101010101" pitchFamily="2" charset="-122"/>
                <a:ea typeface="宋体" panose="02010600030101010101" pitchFamily="2" charset="-122"/>
              </a:rPr>
              <a:t>1.1</a:t>
            </a:r>
            <a:r>
              <a:rPr lang="zh-CN" sz="2000" b="0">
                <a:ea typeface="宋体" panose="02010600030101010101" pitchFamily="2" charset="-122"/>
              </a:rPr>
              <a:t>倍试验压力或者试验压力加</a:t>
            </a:r>
            <a:r>
              <a:rPr lang="en-US" sz="2000" b="0">
                <a:latin typeface="Times New Roman" panose="02020603050405020304" pitchFamily="18" charset="0"/>
                <a:ea typeface="宋体" panose="02010600030101010101" pitchFamily="2" charset="-122"/>
              </a:rPr>
              <a:t>0.34MPa(</a:t>
            </a:r>
            <a:r>
              <a:rPr lang="zh-CN" sz="2000" b="0">
                <a:ea typeface="宋体" panose="02010600030101010101" pitchFamily="2" charset="-122"/>
              </a:rPr>
              <a:t>取其较低值</a:t>
            </a:r>
            <a:r>
              <a:rPr lang="en-US" sz="2000" b="0">
                <a:latin typeface="Times New Roman" panose="02020603050405020304" pitchFamily="18" charset="0"/>
                <a:ea typeface="宋体" panose="02010600030101010101" pitchFamily="2" charset="-122"/>
              </a:rPr>
              <a:t>)</a:t>
            </a:r>
            <a:r>
              <a:rPr lang="zh-CN" sz="2000" b="0">
                <a:ea typeface="宋体" panose="02010600030101010101" pitchFamily="2" charset="-122"/>
              </a:rPr>
              <a:t>；(四)</a:t>
            </a:r>
            <a:r>
              <a:rPr lang="en-US" sz="2000" b="0">
                <a:latin typeface="Times New Roman" panose="02020603050405020304" pitchFamily="18" charset="0"/>
                <a:ea typeface="宋体" panose="02010600030101010101" pitchFamily="2" charset="-122"/>
              </a:rPr>
              <a:t> </a:t>
            </a:r>
            <a:r>
              <a:rPr lang="zh-CN" sz="2000" b="0">
                <a:ea typeface="宋体" panose="02010600030101010101" pitchFamily="2" charset="-122"/>
              </a:rPr>
              <a:t>承受内压钢管以及有色金属管道的试验压力为设计压力的</a:t>
            </a:r>
            <a:r>
              <a:rPr lang="en-US" sz="2000" b="0">
                <a:latin typeface="宋体" panose="02010600030101010101" pitchFamily="2" charset="-122"/>
                <a:ea typeface="宋体" panose="02010600030101010101" pitchFamily="2" charset="-122"/>
              </a:rPr>
              <a:t>1.15</a:t>
            </a:r>
            <a:r>
              <a:rPr lang="zh-CN" sz="2000" b="0">
                <a:ea typeface="宋体" panose="02010600030101010101" pitchFamily="2" charset="-122"/>
              </a:rPr>
              <a:t>倍；(五)</a:t>
            </a:r>
            <a:r>
              <a:rPr lang="en-US" sz="2000" b="0">
                <a:latin typeface="Times New Roman" panose="02020603050405020304" pitchFamily="18" charset="0"/>
                <a:ea typeface="宋体" panose="02010600030101010101" pitchFamily="2" charset="-122"/>
              </a:rPr>
              <a:t> </a:t>
            </a:r>
            <a:r>
              <a:rPr lang="zh-CN" sz="2000" b="0">
                <a:ea typeface="宋体" panose="02010600030101010101" pitchFamily="2" charset="-122"/>
              </a:rPr>
              <a:t>试验前必须用试验气体进行预试验，试验压力为</a:t>
            </a:r>
            <a:r>
              <a:rPr lang="en-US" sz="2000" b="0">
                <a:latin typeface="宋体" panose="02010600030101010101" pitchFamily="2" charset="-122"/>
                <a:ea typeface="宋体" panose="02010600030101010101" pitchFamily="2" charset="-122"/>
              </a:rPr>
              <a:t>0.2MPa</a:t>
            </a:r>
            <a:r>
              <a:rPr lang="zh-CN" sz="2000" b="0">
                <a:ea typeface="宋体" panose="02010600030101010101" pitchFamily="2" charset="-122"/>
              </a:rPr>
              <a:t>；(六)</a:t>
            </a:r>
            <a:r>
              <a:rPr lang="en-US" sz="2000" b="0">
                <a:latin typeface="Times New Roman" panose="02020603050405020304" pitchFamily="18" charset="0"/>
                <a:ea typeface="宋体" panose="02010600030101010101" pitchFamily="2" charset="-122"/>
              </a:rPr>
              <a:t> </a:t>
            </a:r>
            <a:r>
              <a:rPr lang="zh-CN" sz="2000" b="0">
                <a:ea typeface="宋体" panose="02010600030101010101" pitchFamily="2" charset="-122"/>
              </a:rPr>
              <a:t>试验时，应当逐步缓慢增加压力，当压力升至试验压力的</a:t>
            </a:r>
            <a:r>
              <a:rPr lang="en-US" sz="2000" b="0">
                <a:latin typeface="宋体" panose="02010600030101010101" pitchFamily="2" charset="-122"/>
                <a:ea typeface="宋体" panose="02010600030101010101" pitchFamily="2" charset="-122"/>
              </a:rPr>
              <a:t>50%</a:t>
            </a:r>
            <a:r>
              <a:rPr lang="zh-CN" sz="2000" b="0">
                <a:ea typeface="宋体" panose="02010600030101010101" pitchFamily="2" charset="-122"/>
              </a:rPr>
              <a:t>时，如未发现异常或泄漏现象，继续按试验压力的</a:t>
            </a:r>
            <a:r>
              <a:rPr lang="en-US" sz="2000" b="0">
                <a:latin typeface="Times New Roman" panose="02020603050405020304" pitchFamily="18" charset="0"/>
                <a:ea typeface="宋体" panose="02010600030101010101" pitchFamily="2" charset="-122"/>
              </a:rPr>
              <a:t>10%</a:t>
            </a:r>
            <a:r>
              <a:rPr lang="zh-CN" sz="2000" b="0">
                <a:ea typeface="宋体" panose="02010600030101010101" pitchFamily="2" charset="-122"/>
              </a:rPr>
              <a:t>逐级升压，直至试验压力，然后将压力降至设计压力进行检查，以发泡剂检验不泄漏为合格，试验过程中严禁带压紧固螺栓。</a:t>
            </a:r>
            <a:endParaRPr lang="zh-CN" altLang="en-US" sz="2000"/>
          </a:p>
        </p:txBody>
      </p:sp>
      <p:sp>
        <p:nvSpPr>
          <p:cNvPr id="2" name="文本框 1"/>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
        <p:nvSpPr>
          <p:cNvPr id="3" name="文本框 2"/>
          <p:cNvSpPr txBox="1"/>
          <p:nvPr/>
        </p:nvSpPr>
        <p:spPr>
          <a:xfrm>
            <a:off x="822960" y="5416550"/>
            <a:ext cx="7802880" cy="706755"/>
          </a:xfrm>
          <a:prstGeom prst="rect">
            <a:avLst/>
          </a:prstGeom>
          <a:noFill/>
          <a:ln w="9525">
            <a:noFill/>
          </a:ln>
        </p:spPr>
        <p:txBody>
          <a:bodyPr wrap="square">
            <a:spAutoFit/>
          </a:bodyPr>
          <a:p>
            <a:pPr marL="0" indent="0"/>
            <a:r>
              <a:rPr lang="zh-CN" sz="2000" b="0">
                <a:ea typeface="宋体" panose="02010600030101010101" pitchFamily="2" charset="-122"/>
              </a:rPr>
              <a:t>第九十一条</a:t>
            </a:r>
            <a:r>
              <a:rPr lang="en-US" sz="2000" b="0">
                <a:latin typeface="宋体" panose="02010600030101010101" pitchFamily="2" charset="-122"/>
              </a:rPr>
              <a:t> </a:t>
            </a:r>
            <a:r>
              <a:rPr lang="zh-CN" sz="2000" b="0">
                <a:ea typeface="宋体" panose="02010600030101010101" pitchFamily="2" charset="-122"/>
              </a:rPr>
              <a:t>液压</a:t>
            </a:r>
            <a:r>
              <a:rPr lang="en-US" sz="2000" b="0">
                <a:latin typeface="宋体" panose="02010600030101010101" pitchFamily="2" charset="-122"/>
              </a:rPr>
              <a:t>-</a:t>
            </a:r>
            <a:r>
              <a:rPr lang="zh-CN" sz="2000" b="0">
                <a:ea typeface="宋体" panose="02010600030101010101" pitchFamily="2" charset="-122"/>
              </a:rPr>
              <a:t>气压试验应当满足第八十八条的要求，并且被液体充填部分管道的压力应当不大于第八十九条第(三)项的规定。</a:t>
            </a:r>
            <a:endParaRPr lang="zh-CN" altLang="en-US" sz="2000"/>
          </a:p>
        </p:txBody>
      </p:sp>
    </p:spTree>
  </p:cSld>
  <p:clrMapOvr>
    <a:masterClrMapping/>
  </p:clrMapOvr>
  <p:transition advClick="0">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98195" y="1325245"/>
            <a:ext cx="7887335" cy="4154170"/>
          </a:xfrm>
          <a:prstGeom prst="rect">
            <a:avLst/>
          </a:prstGeom>
          <a:noFill/>
          <a:ln w="9525">
            <a:noFill/>
          </a:ln>
        </p:spPr>
        <p:txBody>
          <a:bodyPr wrap="square">
            <a:spAutoFit/>
          </a:bodyPr>
          <a:p>
            <a:pPr marL="0" indent="304800"/>
            <a:r>
              <a:rPr lang="zh-CN" sz="2400" b="0">
                <a:solidFill>
                  <a:srgbClr val="FF0000"/>
                </a:solidFill>
                <a:ea typeface="宋体" panose="02010600030101010101" pitchFamily="2" charset="-122"/>
              </a:rPr>
              <a:t>第九十二条</a:t>
            </a:r>
            <a:r>
              <a:rPr lang="en-US" sz="2400" b="0">
                <a:solidFill>
                  <a:srgbClr val="FF0000"/>
                </a:solidFill>
                <a:latin typeface="宋体" panose="02010600030101010101" pitchFamily="2" charset="-122"/>
                <a:ea typeface="宋体" panose="02010600030101010101" pitchFamily="2" charset="-122"/>
              </a:rPr>
              <a:t> </a:t>
            </a:r>
            <a:r>
              <a:rPr lang="zh-CN" sz="2400" b="0">
                <a:solidFill>
                  <a:srgbClr val="FF0000"/>
                </a:solidFill>
                <a:ea typeface="宋体" panose="02010600030101010101" pitchFamily="2" charset="-122"/>
              </a:rPr>
              <a:t>现场条件不允许使用液体或者气体进行耐压试验的管道，在征得设计单位同意后，可以采取替代性试验。替代性试验应当同时满足以下要求要求：</a:t>
            </a:r>
            <a:endParaRPr lang="zh-CN" sz="2400" b="0">
              <a:ea typeface="宋体" panose="02010600030101010101" pitchFamily="2" charset="-122"/>
            </a:endParaRPr>
          </a:p>
          <a:p>
            <a:pPr marL="0" indent="304800"/>
            <a:r>
              <a:rPr lang="zh-CN" sz="2400" b="0">
                <a:solidFill>
                  <a:srgbClr val="FF0000"/>
                </a:solidFill>
                <a:ea typeface="宋体" panose="02010600030101010101" pitchFamily="2" charset="-122"/>
              </a:rPr>
              <a:t>(一)</a:t>
            </a:r>
            <a:r>
              <a:rPr lang="en-US" sz="2400" b="0">
                <a:solidFill>
                  <a:srgbClr val="FF0000"/>
                </a:solidFill>
                <a:latin typeface="Times New Roman" panose="02020603050405020304" pitchFamily="18" charset="0"/>
                <a:ea typeface="宋体" panose="02010600030101010101" pitchFamily="2" charset="-122"/>
              </a:rPr>
              <a:t> </a:t>
            </a:r>
            <a:r>
              <a:rPr lang="zh-CN" sz="2400" b="0">
                <a:solidFill>
                  <a:srgbClr val="FF0000"/>
                </a:solidFill>
                <a:ea typeface="宋体" panose="02010600030101010101" pitchFamily="2" charset="-122"/>
              </a:rPr>
              <a:t>凡未经过液压或者气压试验的管道受压元件焊接接头，包括制造管道和管件的焊接接头、纵向焊接接头以及螺旋焊焊接接头均进行</a:t>
            </a:r>
            <a:r>
              <a:rPr lang="en-US" sz="2400" b="0">
                <a:solidFill>
                  <a:srgbClr val="FF0000"/>
                </a:solidFill>
                <a:latin typeface="宋体" panose="02010600030101010101" pitchFamily="2" charset="-122"/>
                <a:ea typeface="宋体" panose="02010600030101010101" pitchFamily="2" charset="-122"/>
              </a:rPr>
              <a:t>100%</a:t>
            </a:r>
            <a:r>
              <a:rPr lang="zh-CN" sz="2400" b="0">
                <a:solidFill>
                  <a:srgbClr val="FF0000"/>
                </a:solidFill>
                <a:ea typeface="宋体" panose="02010600030101010101" pitchFamily="2" charset="-122"/>
              </a:rPr>
              <a:t>的渗透检测或者</a:t>
            </a:r>
            <a:r>
              <a:rPr lang="en-US" sz="2400" b="0">
                <a:solidFill>
                  <a:srgbClr val="FF0000"/>
                </a:solidFill>
                <a:latin typeface="Times New Roman" panose="02020603050405020304" pitchFamily="18" charset="0"/>
                <a:ea typeface="宋体" panose="02010600030101010101" pitchFamily="2" charset="-122"/>
              </a:rPr>
              <a:t>100%</a:t>
            </a:r>
            <a:r>
              <a:rPr lang="zh-CN" sz="2400" b="0">
                <a:solidFill>
                  <a:srgbClr val="FF0000"/>
                </a:solidFill>
                <a:ea typeface="宋体" panose="02010600030101010101" pitchFamily="2" charset="-122"/>
              </a:rPr>
              <a:t>超声检测合格，其他未包括的焊接接头进行</a:t>
            </a:r>
            <a:r>
              <a:rPr lang="en-US" sz="2400" b="0">
                <a:solidFill>
                  <a:srgbClr val="FF0000"/>
                </a:solidFill>
                <a:latin typeface="Times New Roman" panose="02020603050405020304" pitchFamily="18" charset="0"/>
                <a:ea typeface="宋体" panose="02010600030101010101" pitchFamily="2" charset="-122"/>
              </a:rPr>
              <a:t>100%</a:t>
            </a:r>
            <a:r>
              <a:rPr lang="zh-CN" sz="2400" b="0">
                <a:solidFill>
                  <a:srgbClr val="FF0000"/>
                </a:solidFill>
                <a:ea typeface="宋体" panose="02010600030101010101" pitchFamily="2" charset="-122"/>
              </a:rPr>
              <a:t>的渗透检测或者磁粉检测合格；(二)</a:t>
            </a:r>
            <a:r>
              <a:rPr lang="en-US" sz="2400" b="0">
                <a:solidFill>
                  <a:srgbClr val="FF0000"/>
                </a:solidFill>
                <a:latin typeface="Times New Roman" panose="02020603050405020304" pitchFamily="18" charset="0"/>
                <a:ea typeface="宋体" panose="02010600030101010101" pitchFamily="2" charset="-122"/>
              </a:rPr>
              <a:t> </a:t>
            </a:r>
            <a:r>
              <a:rPr lang="zh-CN" sz="2400" b="0">
                <a:solidFill>
                  <a:srgbClr val="FF0000"/>
                </a:solidFill>
                <a:ea typeface="宋体" panose="02010600030101010101" pitchFamily="2" charset="-122"/>
              </a:rPr>
              <a:t>按照</a:t>
            </a:r>
            <a:r>
              <a:rPr lang="en-US" sz="2400" b="0">
                <a:solidFill>
                  <a:srgbClr val="FF0000"/>
                </a:solidFill>
                <a:latin typeface="宋体" panose="02010600030101010101" pitchFamily="2" charset="-122"/>
                <a:ea typeface="宋体" panose="02010600030101010101" pitchFamily="2" charset="-122"/>
              </a:rPr>
              <a:t>GB/T20801</a:t>
            </a:r>
            <a:r>
              <a:rPr lang="zh-CN" sz="2400" b="0">
                <a:solidFill>
                  <a:srgbClr val="FF0000"/>
                </a:solidFill>
                <a:ea typeface="宋体" panose="02010600030101010101" pitchFamily="2" charset="-122"/>
              </a:rPr>
              <a:t>的规定进行管道系统的柔性分析；(三)</a:t>
            </a:r>
            <a:r>
              <a:rPr lang="en-US" sz="2400" b="0">
                <a:solidFill>
                  <a:srgbClr val="FF0000"/>
                </a:solidFill>
                <a:latin typeface="Times New Roman" panose="02020603050405020304" pitchFamily="18" charset="0"/>
                <a:ea typeface="宋体" panose="02010600030101010101" pitchFamily="2" charset="-122"/>
              </a:rPr>
              <a:t> </a:t>
            </a:r>
            <a:r>
              <a:rPr lang="zh-CN" sz="2400" b="0">
                <a:solidFill>
                  <a:srgbClr val="FF0000"/>
                </a:solidFill>
                <a:ea typeface="宋体" panose="02010600030101010101" pitchFamily="2" charset="-122"/>
              </a:rPr>
              <a:t>管道系统采用敏感气体或者浸入液体方法进行泄漏试验，试验要求需要在设计文件中明确规定。</a:t>
            </a:r>
            <a:endParaRPr lang="zh-CN" altLang="en-US" sz="2400" b="0">
              <a:solidFill>
                <a:srgbClr val="FF0000"/>
              </a:solidFill>
              <a:ea typeface="宋体" panose="02010600030101010101" pitchFamily="2" charset="-122"/>
            </a:endParaRPr>
          </a:p>
        </p:txBody>
      </p:sp>
      <p:sp>
        <p:nvSpPr>
          <p:cNvPr id="2" name="文本框 1"/>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97280" y="1945640"/>
            <a:ext cx="6880860" cy="460375"/>
          </a:xfrm>
          <a:prstGeom prst="rect">
            <a:avLst/>
          </a:prstGeom>
          <a:noFill/>
        </p:spPr>
        <p:txBody>
          <a:bodyPr wrap="square" rtlCol="0" anchor="t">
            <a:spAutoFit/>
          </a:bodyPr>
          <a:p>
            <a:pPr algn="ctr" eaLnBrk="0" hangingPunct="0"/>
            <a:r>
              <a:rPr lang="en-US" altLang="zh-CN" sz="2400" dirty="0">
                <a:solidFill>
                  <a:srgbClr val="0000CC"/>
                </a:solidFill>
                <a:latin typeface="微软雅黑" panose="020B0503020204020204" charset="-122"/>
                <a:ea typeface="微软雅黑" panose="020B0503020204020204" charset="-122"/>
                <a:sym typeface="+mn-ea"/>
              </a:rPr>
              <a:t>2014</a:t>
            </a:r>
            <a:r>
              <a:rPr lang="zh-CN" altLang="en-US" sz="2400" dirty="0">
                <a:solidFill>
                  <a:srgbClr val="0000CC"/>
                </a:solidFill>
                <a:latin typeface="微软雅黑" panose="020B0503020204020204" charset="-122"/>
                <a:ea typeface="微软雅黑" panose="020B0503020204020204" charset="-122"/>
                <a:sym typeface="+mn-ea"/>
              </a:rPr>
              <a:t>版《特种设备安全目录</a:t>
            </a:r>
            <a:r>
              <a:rPr lang="en-US" altLang="zh-CN" sz="2400" dirty="0">
                <a:solidFill>
                  <a:srgbClr val="0000CC"/>
                </a:solidFill>
                <a:latin typeface="微软雅黑" panose="020B0503020204020204" charset="-122"/>
                <a:ea typeface="微软雅黑" panose="020B0503020204020204" charset="-122"/>
                <a:sym typeface="+mn-ea"/>
              </a:rPr>
              <a:t>》</a:t>
            </a:r>
            <a:r>
              <a:rPr lang="zh-CN" altLang="en-US" sz="2400" dirty="0">
                <a:solidFill>
                  <a:srgbClr val="0000CC"/>
                </a:solidFill>
                <a:latin typeface="微软雅黑" panose="020B0503020204020204" charset="-122"/>
                <a:ea typeface="微软雅黑" panose="020B0503020204020204" charset="-122"/>
                <a:sym typeface="+mn-ea"/>
              </a:rPr>
              <a:t>中压力管道的范围</a:t>
            </a:r>
            <a:endParaRPr lang="zh-CN" altLang="en-US" sz="2400" dirty="0">
              <a:solidFill>
                <a:srgbClr val="0000CC"/>
              </a:solidFill>
              <a:latin typeface="微软雅黑" panose="020B0503020204020204" charset="-122"/>
              <a:ea typeface="微软雅黑" panose="020B0503020204020204" charset="-122"/>
              <a:sym typeface="+mn-ea"/>
            </a:endParaRPr>
          </a:p>
        </p:txBody>
      </p:sp>
      <p:graphicFrame>
        <p:nvGraphicFramePr>
          <p:cNvPr id="4" name="表格 3"/>
          <p:cNvGraphicFramePr/>
          <p:nvPr>
            <p:custDataLst>
              <p:tags r:id="rId1"/>
            </p:custDataLst>
          </p:nvPr>
        </p:nvGraphicFramePr>
        <p:xfrm>
          <a:off x="194945" y="2406015"/>
          <a:ext cx="8685530" cy="3957320"/>
        </p:xfrm>
        <a:graphic>
          <a:graphicData uri="http://schemas.openxmlformats.org/drawingml/2006/table">
            <a:tbl>
              <a:tblPr firstRow="1" bandRow="1">
                <a:tableStyleId>{21E4AEA4-8DFA-4A89-87EB-49C32662AFE0}</a:tableStyleId>
              </a:tblPr>
              <a:tblGrid>
                <a:gridCol w="281940"/>
                <a:gridCol w="281940"/>
                <a:gridCol w="282575"/>
                <a:gridCol w="281305"/>
                <a:gridCol w="282575"/>
                <a:gridCol w="281940"/>
                <a:gridCol w="281305"/>
                <a:gridCol w="283845"/>
                <a:gridCol w="281305"/>
                <a:gridCol w="281940"/>
                <a:gridCol w="281940"/>
                <a:gridCol w="281940"/>
                <a:gridCol w="281940"/>
                <a:gridCol w="283210"/>
                <a:gridCol w="281305"/>
                <a:gridCol w="281940"/>
                <a:gridCol w="282575"/>
                <a:gridCol w="281305"/>
                <a:gridCol w="282575"/>
                <a:gridCol w="282575"/>
                <a:gridCol w="281305"/>
                <a:gridCol w="281940"/>
                <a:gridCol w="281940"/>
                <a:gridCol w="282575"/>
                <a:gridCol w="281940"/>
                <a:gridCol w="281940"/>
                <a:gridCol w="282575"/>
                <a:gridCol w="281305"/>
                <a:gridCol w="282575"/>
                <a:gridCol w="281940"/>
                <a:gridCol w="223520"/>
              </a:tblGrid>
              <a:tr h="472440">
                <a:tc>
                  <a:txBody>
                    <a:bodyPr/>
                    <a:p>
                      <a:pPr indent="0" algn="ctr">
                        <a:buNone/>
                      </a:pPr>
                      <a:r>
                        <a:rPr lang="zh-CN" altLang="en-US" sz="1400">
                          <a:latin typeface="微软雅黑" panose="020B0503020204020204" charset="-122"/>
                          <a:ea typeface="微软雅黑" panose="020B0503020204020204" charset="-122"/>
                        </a:rPr>
                        <a:t>种类</a:t>
                      </a:r>
                      <a:endParaRPr lang="zh-CN" altLang="en-US" sz="1400">
                        <a:latin typeface="微软雅黑" panose="020B0503020204020204" charset="-122"/>
                        <a:ea typeface="微软雅黑" panose="020B0503020204020204" charset="-122"/>
                      </a:endParaRPr>
                    </a:p>
                  </a:txBody>
                  <a:tcPr marL="0" marR="0" marT="0" marB="0" vert="horz" anchor="ctr"/>
                </a:tc>
                <a:tc gridSpan="7">
                  <a:txBody>
                    <a:bodyPr/>
                    <a:p>
                      <a:pPr algn="ctr">
                        <a:buNone/>
                      </a:pPr>
                      <a:r>
                        <a:rPr lang="zh-CN" altLang="en-US" sz="1400">
                          <a:latin typeface="微软雅黑" panose="020B0503020204020204" charset="-122"/>
                          <a:ea typeface="微软雅黑" panose="020B0503020204020204" charset="-122"/>
                        </a:rPr>
                        <a:t>压力管道</a:t>
                      </a:r>
                      <a:endParaRPr lang="zh-CN" altLang="en-US" sz="1400">
                        <a:latin typeface="微软雅黑" panose="020B0503020204020204" charset="-122"/>
                        <a:ea typeface="微软雅黑" panose="020B0503020204020204" charset="-122"/>
                      </a:endParaRPr>
                    </a:p>
                  </a:txBody>
                  <a:tcPr marL="0" marR="0" marT="0" marB="0" vert="horz" anchor="ctr"/>
                </a:tc>
                <a:tc hMerge="1">
                  <a:tcPr/>
                </a:tc>
                <a:tc hMerge="1">
                  <a:tcPr/>
                </a:tc>
                <a:tc hMerge="1">
                  <a:tcPr/>
                </a:tc>
                <a:tc hMerge="1">
                  <a:tcPr/>
                </a:tc>
                <a:tc hMerge="1">
                  <a:tcPr/>
                </a:tc>
                <a:tc hMerge="1">
                  <a:tcPr/>
                </a:tc>
                <a:tc gridSpan="23">
                  <a:txBody>
                    <a:bodyPr/>
                    <a:p>
                      <a:pPr algn="ctr">
                        <a:buNone/>
                      </a:pPr>
                      <a:r>
                        <a:rPr lang="zh-CN" altLang="en-US" sz="1400">
                          <a:latin typeface="微软雅黑" panose="020B0503020204020204" charset="-122"/>
                          <a:ea typeface="微软雅黑" panose="020B0503020204020204" charset="-122"/>
                        </a:rPr>
                        <a:t>压力管道元件</a:t>
                      </a:r>
                      <a:endParaRPr lang="zh-CN" altLang="en-US" sz="1400">
                        <a:latin typeface="微软雅黑" panose="020B0503020204020204" charset="-122"/>
                        <a:ea typeface="微软雅黑" panose="020B0503020204020204" charset="-122"/>
                      </a:endParaRPr>
                    </a:p>
                  </a:txBody>
                  <a:tcPr marL="0" marR="0" marT="0" marB="0" vert="horz" anchor="ct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r>
              <a:tr h="915670">
                <a:tc>
                  <a:txBody>
                    <a:bodyPr/>
                    <a:p>
                      <a:pPr indent="0" algn="ctr">
                        <a:buNone/>
                      </a:pPr>
                      <a:r>
                        <a:rPr lang="zh-CN" altLang="en-US" sz="1400">
                          <a:latin typeface="微软雅黑" panose="020B0503020204020204" charset="-122"/>
                          <a:ea typeface="微软雅黑" panose="020B0503020204020204" charset="-122"/>
                        </a:rPr>
                        <a:t>类别</a:t>
                      </a:r>
                      <a:endParaRPr lang="zh-CN" altLang="en-US" sz="1400">
                        <a:latin typeface="微软雅黑" panose="020B0503020204020204" charset="-122"/>
                        <a:ea typeface="微软雅黑" panose="020B0503020204020204" charset="-122"/>
                      </a:endParaRPr>
                    </a:p>
                  </a:txBody>
                  <a:tcPr marL="0" marR="0" marT="0" marB="0" vert="horz" anchor="ctr"/>
                </a:tc>
                <a:tc gridSpan="2">
                  <a:txBody>
                    <a:bodyPr/>
                    <a:p>
                      <a:pPr algn="ctr">
                        <a:buNone/>
                      </a:pPr>
                      <a:r>
                        <a:rPr lang="zh-CN" altLang="en-US" sz="1400">
                          <a:latin typeface="微软雅黑" panose="020B0503020204020204" charset="-122"/>
                          <a:ea typeface="微软雅黑" panose="020B0503020204020204" charset="-122"/>
                        </a:rPr>
                        <a:t>长输</a:t>
                      </a:r>
                      <a:endParaRPr lang="zh-CN" altLang="en-US" sz="1400">
                        <a:latin typeface="微软雅黑" panose="020B0503020204020204" charset="-122"/>
                        <a:ea typeface="微软雅黑" panose="020B0503020204020204" charset="-122"/>
                      </a:endParaRPr>
                    </a:p>
                    <a:p>
                      <a:pPr algn="ctr">
                        <a:buNone/>
                      </a:pPr>
                      <a:r>
                        <a:rPr lang="zh-CN" altLang="en-US" sz="1400">
                          <a:latin typeface="微软雅黑" panose="020B0503020204020204" charset="-122"/>
                          <a:ea typeface="微软雅黑" panose="020B0503020204020204" charset="-122"/>
                        </a:rPr>
                        <a:t>管道</a:t>
                      </a:r>
                      <a:endParaRPr lang="zh-CN" altLang="en-US" sz="1400">
                        <a:latin typeface="微软雅黑" panose="020B0503020204020204" charset="-122"/>
                        <a:ea typeface="微软雅黑" panose="020B0503020204020204" charset="-122"/>
                      </a:endParaRPr>
                    </a:p>
                  </a:txBody>
                  <a:tcPr marL="0" marR="0" marT="0" marB="0" vert="horz" anchor="ctr"/>
                </a:tc>
                <a:tc hMerge="1">
                  <a:tcPr/>
                </a:tc>
                <a:tc gridSpan="2">
                  <a:txBody>
                    <a:bodyPr/>
                    <a:p>
                      <a:pPr algn="ctr">
                        <a:buNone/>
                      </a:pPr>
                      <a:r>
                        <a:rPr lang="zh-CN" altLang="en-US" sz="1400">
                          <a:latin typeface="微软雅黑" panose="020B0503020204020204" charset="-122"/>
                          <a:ea typeface="微软雅黑" panose="020B0503020204020204" charset="-122"/>
                        </a:rPr>
                        <a:t>公用</a:t>
                      </a:r>
                      <a:endParaRPr lang="zh-CN" altLang="en-US" sz="1400">
                        <a:latin typeface="微软雅黑" panose="020B0503020204020204" charset="-122"/>
                        <a:ea typeface="微软雅黑" panose="020B0503020204020204" charset="-122"/>
                      </a:endParaRPr>
                    </a:p>
                    <a:p>
                      <a:pPr algn="ctr">
                        <a:buNone/>
                      </a:pPr>
                      <a:r>
                        <a:rPr lang="zh-CN" altLang="en-US" sz="1400">
                          <a:latin typeface="微软雅黑" panose="020B0503020204020204" charset="-122"/>
                          <a:ea typeface="微软雅黑" panose="020B0503020204020204" charset="-122"/>
                        </a:rPr>
                        <a:t>管道</a:t>
                      </a:r>
                      <a:endParaRPr lang="zh-CN" altLang="en-US" sz="1400">
                        <a:latin typeface="微软雅黑" panose="020B0503020204020204" charset="-122"/>
                        <a:ea typeface="微软雅黑" panose="020B0503020204020204" charset="-122"/>
                      </a:endParaRPr>
                    </a:p>
                  </a:txBody>
                  <a:tcPr marL="0" marR="0" marT="0" marB="0" vert="horz" anchor="ctr"/>
                </a:tc>
                <a:tc hMerge="1">
                  <a:tcPr/>
                </a:tc>
                <a:tc gridSpan="3">
                  <a:txBody>
                    <a:bodyPr/>
                    <a:p>
                      <a:pPr algn="ctr">
                        <a:buNone/>
                      </a:pPr>
                      <a:r>
                        <a:rPr lang="zh-CN" altLang="en-US" sz="1400">
                          <a:latin typeface="微软雅黑" panose="020B0503020204020204" charset="-122"/>
                          <a:ea typeface="微软雅黑" panose="020B0503020204020204" charset="-122"/>
                        </a:rPr>
                        <a:t>工业管道</a:t>
                      </a:r>
                      <a:endParaRPr lang="zh-CN" altLang="en-US" sz="1400">
                        <a:latin typeface="微软雅黑" panose="020B0503020204020204" charset="-122"/>
                        <a:ea typeface="微软雅黑" panose="020B0503020204020204" charset="-122"/>
                      </a:endParaRPr>
                    </a:p>
                  </a:txBody>
                  <a:tcPr marL="0" marR="0" marT="0" marB="0" vert="horz" anchor="ctr"/>
                </a:tc>
                <a:tc hMerge="1">
                  <a:tcPr/>
                </a:tc>
                <a:tc hMerge="1">
                  <a:tcPr/>
                </a:tc>
                <a:tc gridSpan="6">
                  <a:txBody>
                    <a:bodyPr/>
                    <a:p>
                      <a:pPr algn="ctr">
                        <a:buNone/>
                      </a:pPr>
                      <a:r>
                        <a:rPr lang="zh-CN" altLang="en-US" sz="1400">
                          <a:latin typeface="微软雅黑" panose="020B0503020204020204" charset="-122"/>
                          <a:ea typeface="微软雅黑" panose="020B0503020204020204" charset="-122"/>
                        </a:rPr>
                        <a:t>压力管道管子</a:t>
                      </a:r>
                      <a:endParaRPr lang="zh-CN" altLang="en-US" sz="1400">
                        <a:latin typeface="微软雅黑" panose="020B0503020204020204" charset="-122"/>
                        <a:ea typeface="微软雅黑" panose="020B0503020204020204" charset="-122"/>
                      </a:endParaRPr>
                    </a:p>
                  </a:txBody>
                  <a:tcPr marL="0" marR="0" marT="0" marB="0" vert="horz" anchor="ctr"/>
                </a:tc>
                <a:tc hMerge="1">
                  <a:tcPr/>
                </a:tc>
                <a:tc hMerge="1">
                  <a:tcPr/>
                </a:tc>
                <a:tc hMerge="1">
                  <a:tcPr/>
                </a:tc>
                <a:tc hMerge="1">
                  <a:tcPr/>
                </a:tc>
                <a:tc hMerge="1">
                  <a:tcPr/>
                </a:tc>
                <a:tc gridSpan="5">
                  <a:txBody>
                    <a:bodyPr/>
                    <a:p>
                      <a:pPr algn="ctr">
                        <a:buNone/>
                      </a:pPr>
                      <a:r>
                        <a:rPr lang="zh-CN" altLang="en-US" sz="1400">
                          <a:latin typeface="微软雅黑" panose="020B0503020204020204" charset="-122"/>
                          <a:ea typeface="微软雅黑" panose="020B0503020204020204" charset="-122"/>
                        </a:rPr>
                        <a:t>压力管道管件</a:t>
                      </a:r>
                      <a:endParaRPr lang="zh-CN" altLang="en-US" sz="1400">
                        <a:latin typeface="微软雅黑" panose="020B0503020204020204" charset="-122"/>
                        <a:ea typeface="微软雅黑" panose="020B0503020204020204" charset="-122"/>
                      </a:endParaRPr>
                    </a:p>
                  </a:txBody>
                  <a:tcPr marL="0" marR="0" marT="0" marB="0" vert="horz" anchor="ctr"/>
                </a:tc>
                <a:tc hMerge="1">
                  <a:tcPr/>
                </a:tc>
                <a:tc hMerge="1">
                  <a:tcPr/>
                </a:tc>
                <a:tc hMerge="1">
                  <a:tcPr/>
                </a:tc>
                <a:tc hMerge="1">
                  <a:tcPr/>
                </a:tc>
                <a:tc gridSpan="3">
                  <a:txBody>
                    <a:bodyPr/>
                    <a:p>
                      <a:pPr algn="ctr">
                        <a:buNone/>
                      </a:pPr>
                      <a:r>
                        <a:rPr lang="zh-CN" altLang="en-US" sz="1400">
                          <a:latin typeface="微软雅黑" panose="020B0503020204020204" charset="-122"/>
                          <a:ea typeface="微软雅黑" panose="020B0503020204020204" charset="-122"/>
                        </a:rPr>
                        <a:t>压力管道阀门</a:t>
                      </a:r>
                      <a:endParaRPr lang="zh-CN" altLang="en-US" sz="1400">
                        <a:latin typeface="微软雅黑" panose="020B0503020204020204" charset="-122"/>
                        <a:ea typeface="微软雅黑" panose="020B0503020204020204" charset="-122"/>
                      </a:endParaRPr>
                    </a:p>
                  </a:txBody>
                  <a:tcPr marL="0" marR="0" marT="0" marB="0" vert="horz" anchor="ctr"/>
                </a:tc>
                <a:tc hMerge="1">
                  <a:tcPr/>
                </a:tc>
                <a:tc hMerge="1">
                  <a:tcPr/>
                </a:tc>
                <a:tc gridSpan="2">
                  <a:txBody>
                    <a:bodyPr/>
                    <a:p>
                      <a:pPr algn="ctr">
                        <a:buNone/>
                      </a:pPr>
                      <a:r>
                        <a:rPr lang="zh-CN" altLang="en-US" sz="1400">
                          <a:latin typeface="微软雅黑" panose="020B0503020204020204" charset="-122"/>
                          <a:ea typeface="微软雅黑" panose="020B0503020204020204" charset="-122"/>
                        </a:rPr>
                        <a:t>压力管道法兰</a:t>
                      </a:r>
                      <a:endParaRPr lang="zh-CN" altLang="en-US" sz="1400">
                        <a:latin typeface="微软雅黑" panose="020B0503020204020204" charset="-122"/>
                        <a:ea typeface="微软雅黑" panose="020B0503020204020204" charset="-122"/>
                      </a:endParaRPr>
                    </a:p>
                  </a:txBody>
                  <a:tcPr marL="0" marR="0" marT="0" marB="0" vert="horz" anchor="ctr"/>
                </a:tc>
                <a:tc hMerge="1">
                  <a:tcPr/>
                </a:tc>
                <a:tc gridSpan="3">
                  <a:txBody>
                    <a:bodyPr/>
                    <a:p>
                      <a:pPr algn="ctr">
                        <a:buNone/>
                      </a:pPr>
                      <a:r>
                        <a:rPr lang="zh-CN" altLang="en-US" sz="1400">
                          <a:latin typeface="微软雅黑" panose="020B0503020204020204" charset="-122"/>
                          <a:ea typeface="微软雅黑" panose="020B0503020204020204" charset="-122"/>
                        </a:rPr>
                        <a:t>补偿器</a:t>
                      </a:r>
                      <a:endParaRPr lang="zh-CN" altLang="en-US" sz="1400">
                        <a:latin typeface="微软雅黑" panose="020B0503020204020204" charset="-122"/>
                        <a:ea typeface="微软雅黑" panose="020B0503020204020204" charset="-122"/>
                      </a:endParaRPr>
                    </a:p>
                  </a:txBody>
                  <a:tcPr marL="0" marR="0" marT="0" marB="0" vert="horz" anchor="ctr"/>
                </a:tc>
                <a:tc hMerge="1">
                  <a:tcPr/>
                </a:tc>
                <a:tc hMerge="1">
                  <a:tcPr/>
                </a:tc>
                <a:tc gridSpan="2">
                  <a:txBody>
                    <a:bodyPr/>
                    <a:p>
                      <a:pPr algn="ctr">
                        <a:buNone/>
                      </a:pPr>
                      <a:r>
                        <a:rPr lang="zh-CN" altLang="en-US" sz="1400">
                          <a:latin typeface="微软雅黑" panose="020B0503020204020204" charset="-122"/>
                          <a:ea typeface="微软雅黑" panose="020B0503020204020204" charset="-122"/>
                        </a:rPr>
                        <a:t>压力管道密封元件</a:t>
                      </a:r>
                      <a:endParaRPr lang="zh-CN" altLang="en-US" sz="1400">
                        <a:latin typeface="微软雅黑" panose="020B0503020204020204" charset="-122"/>
                        <a:ea typeface="微软雅黑" panose="020B0503020204020204" charset="-122"/>
                      </a:endParaRPr>
                    </a:p>
                  </a:txBody>
                  <a:tcPr marL="0" marR="0" marT="0" marB="0" vert="horz" anchor="ctr"/>
                </a:tc>
                <a:tc hMerge="1">
                  <a:tcPr/>
                </a:tc>
                <a:tc gridSpan="2">
                  <a:txBody>
                    <a:bodyPr/>
                    <a:p>
                      <a:pPr algn="ctr">
                        <a:buNone/>
                      </a:pPr>
                      <a:r>
                        <a:rPr lang="zh-CN" altLang="en-US" sz="1400">
                          <a:latin typeface="微软雅黑" panose="020B0503020204020204" charset="-122"/>
                          <a:ea typeface="微软雅黑" panose="020B0503020204020204" charset="-122"/>
                        </a:rPr>
                        <a:t>压力管道特种元件</a:t>
                      </a:r>
                      <a:endParaRPr lang="zh-CN" altLang="en-US" sz="1400">
                        <a:latin typeface="微软雅黑" panose="020B0503020204020204" charset="-122"/>
                        <a:ea typeface="微软雅黑" panose="020B0503020204020204" charset="-122"/>
                      </a:endParaRPr>
                    </a:p>
                  </a:txBody>
                  <a:tcPr marL="0" marR="0" marT="0" marB="0" vert="horz" anchor="ctr"/>
                </a:tc>
                <a:tc hMerge="1">
                  <a:tcPr/>
                </a:tc>
              </a:tr>
              <a:tr h="1602740">
                <a:tc>
                  <a:txBody>
                    <a:bodyPr/>
                    <a:p>
                      <a:pPr indent="0" algn="ctr">
                        <a:buNone/>
                      </a:pPr>
                      <a:r>
                        <a:rPr lang="zh-CN" altLang="en-US" sz="1400">
                          <a:latin typeface="微软雅黑" panose="020B0503020204020204" charset="-122"/>
                          <a:ea typeface="微软雅黑" panose="020B0503020204020204" charset="-122"/>
                        </a:rPr>
                        <a:t>品种</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输油管道</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输气管道</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燃气管道</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热力管道</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工艺管道</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动力管道</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制冷管道</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无缝钢管</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焊接钢管</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有色金属管</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球墨铸铁管</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复合管</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非金属材料管</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非焊接管件</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焊接管件</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锻制管件</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复合管件</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非金属管件</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金属阀门</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非金属阀门</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特种阀门</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钢制锻造法兰</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非金属法兰</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金属波纹膨胀节</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旋转补偿器</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非金属膨胀节</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金属密封元件</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非金属密封元件</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防腐管道元件</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zh-CN" altLang="en-US" sz="1400">
                          <a:latin typeface="微软雅黑" panose="020B0503020204020204" charset="-122"/>
                          <a:ea typeface="微软雅黑" panose="020B0503020204020204" charset="-122"/>
                        </a:rPr>
                        <a:t>元件组合装置</a:t>
                      </a:r>
                      <a:endParaRPr lang="zh-CN" altLang="en-US" sz="1400">
                        <a:latin typeface="微软雅黑" panose="020B0503020204020204" charset="-122"/>
                        <a:ea typeface="微软雅黑" panose="020B0503020204020204" charset="-122"/>
                      </a:endParaRPr>
                    </a:p>
                  </a:txBody>
                  <a:tcPr marL="0" marR="0" marT="0" marB="0" vert="horz" anchor="ctr"/>
                </a:tc>
              </a:tr>
              <a:tr h="966470">
                <a:tc>
                  <a:txBody>
                    <a:bodyPr/>
                    <a:p>
                      <a:pPr indent="0" algn="ctr">
                        <a:buNone/>
                      </a:pPr>
                      <a:r>
                        <a:rPr lang="zh-CN" altLang="en-US" sz="1400">
                          <a:latin typeface="微软雅黑" panose="020B0503020204020204" charset="-122"/>
                          <a:ea typeface="微软雅黑" panose="020B0503020204020204" charset="-122"/>
                        </a:rPr>
                        <a:t>代码</a:t>
                      </a:r>
                      <a:endParaRPr lang="zh-CN" altLang="en-US"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8110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8120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8210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8220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8310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8320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8330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7110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7120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7130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7140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7150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71F0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7210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7220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7230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7270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72F0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7320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73F0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73T0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7410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7420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7510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7530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75F0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7710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77F0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7T10</a:t>
                      </a:r>
                      <a:endParaRPr lang="en-US" altLang="zh-CN" sz="1400">
                        <a:latin typeface="微软雅黑" panose="020B0503020204020204" charset="-122"/>
                        <a:ea typeface="微软雅黑" panose="020B0503020204020204" charset="-122"/>
                      </a:endParaRPr>
                    </a:p>
                  </a:txBody>
                  <a:tcPr marL="0" marR="0" marT="0" marB="0" vert="horz" anchor="ctr"/>
                </a:tc>
                <a:tc>
                  <a:txBody>
                    <a:bodyPr/>
                    <a:p>
                      <a:pPr indent="0" algn="ctr">
                        <a:buNone/>
                      </a:pPr>
                      <a:r>
                        <a:rPr lang="en-US" altLang="zh-CN" sz="1400">
                          <a:latin typeface="微软雅黑" panose="020B0503020204020204" charset="-122"/>
                          <a:ea typeface="微软雅黑" panose="020B0503020204020204" charset="-122"/>
                        </a:rPr>
                        <a:t>7TZ0</a:t>
                      </a:r>
                      <a:endParaRPr lang="en-US" altLang="zh-CN" sz="1400">
                        <a:latin typeface="微软雅黑" panose="020B0503020204020204" charset="-122"/>
                        <a:ea typeface="微软雅黑" panose="020B0503020204020204" charset="-122"/>
                      </a:endParaRPr>
                    </a:p>
                  </a:txBody>
                  <a:tcPr marL="0" marR="0" marT="0" marB="0" vert="horz" anchor="ctr"/>
                </a:tc>
              </a:tr>
            </a:tbl>
          </a:graphicData>
        </a:graphic>
      </p:graphicFrame>
      <p:sp>
        <p:nvSpPr>
          <p:cNvPr id="100" name="文本框 99"/>
          <p:cNvSpPr txBox="1"/>
          <p:nvPr/>
        </p:nvSpPr>
        <p:spPr>
          <a:xfrm>
            <a:off x="1010920" y="1273810"/>
            <a:ext cx="6188710" cy="521970"/>
          </a:xfrm>
          <a:prstGeom prst="rect">
            <a:avLst/>
          </a:prstGeom>
          <a:noFill/>
          <a:ln w="9525">
            <a:noFill/>
          </a:ln>
        </p:spPr>
        <p:txBody>
          <a:bodyPr wrap="square">
            <a:spAutoFit/>
          </a:bodyPr>
          <a:p>
            <a:pPr marL="0" indent="0"/>
            <a:r>
              <a:rPr lang="en-US" altLang="zh-CN" b="1">
                <a:latin typeface="Arial" panose="020B0604020202020204" pitchFamily="34" charset="0"/>
                <a:ea typeface="黑体" panose="02010609060101010101" pitchFamily="49" charset="-122"/>
              </a:rPr>
              <a:t>1.1  </a:t>
            </a:r>
            <a:r>
              <a:rPr lang="zh-CN" altLang="en-US" b="1">
                <a:latin typeface="Arial" panose="020B0604020202020204" pitchFamily="34" charset="0"/>
                <a:ea typeface="黑体" panose="02010609060101010101" pitchFamily="49" charset="-122"/>
              </a:rPr>
              <a:t>特种设备目录</a:t>
            </a:r>
            <a:endParaRPr lang="zh-CN" altLang="en-US" b="1">
              <a:latin typeface="Arial" panose="020B0604020202020204" pitchFamily="34" charset="0"/>
              <a:ea typeface="黑体" panose="02010609060101010101" pitchFamily="49" charset="-122"/>
            </a:endParaRPr>
          </a:p>
        </p:txBody>
      </p:sp>
      <p:sp>
        <p:nvSpPr>
          <p:cNvPr id="2" name="文本框 1"/>
          <p:cNvSpPr txBox="1"/>
          <p:nvPr/>
        </p:nvSpPr>
        <p:spPr>
          <a:xfrm>
            <a:off x="951230" y="641985"/>
            <a:ext cx="6188710" cy="521970"/>
          </a:xfrm>
          <a:prstGeom prst="rect">
            <a:avLst/>
          </a:prstGeom>
          <a:noFill/>
          <a:ln w="9525">
            <a:noFill/>
          </a:ln>
        </p:spPr>
        <p:txBody>
          <a:bodyPr wrap="square">
            <a:spAutoFit/>
          </a:bodyPr>
          <a:p>
            <a:pPr marL="0" indent="0"/>
            <a:r>
              <a:rPr lang="en-US" altLang="zh-CN" b="1">
                <a:latin typeface="Arial" panose="020B0604020202020204" pitchFamily="34" charset="0"/>
                <a:ea typeface="黑体" panose="02010609060101010101" pitchFamily="49" charset="-122"/>
              </a:rPr>
              <a:t>1  </a:t>
            </a:r>
            <a:r>
              <a:rPr lang="zh-CN" b="1">
                <a:latin typeface="Arial" panose="020B0604020202020204" pitchFamily="34" charset="0"/>
                <a:ea typeface="黑体" panose="02010609060101010101" pitchFamily="49" charset="-122"/>
              </a:rPr>
              <a:t>压力管道基础知识</a:t>
            </a:r>
            <a:endParaRPr lang="zh-CN" b="1">
              <a:latin typeface="Arial" panose="020B0604020202020204" pitchFamily="34" charset="0"/>
              <a:ea typeface="黑体" panose="02010609060101010101" pitchFamily="49" charset="-122"/>
            </a:endParaRPr>
          </a:p>
        </p:txBody>
      </p:sp>
    </p:spTree>
  </p:cSld>
  <p:clrMapOvr>
    <a:masterClrMapping/>
  </p:clrMapOvr>
  <p:transition advClick="0">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47165" y="1424305"/>
            <a:ext cx="4670425" cy="521970"/>
          </a:xfrm>
          <a:prstGeom prst="rect">
            <a:avLst/>
          </a:prstGeom>
          <a:noFill/>
        </p:spPr>
        <p:txBody>
          <a:bodyPr wrap="square" rtlCol="0" anchor="t">
            <a:spAutoFit/>
          </a:bodyPr>
          <a:p>
            <a:r>
              <a:rPr lang="en-US" altLang="zh-CN">
                <a:solidFill>
                  <a:schemeClr val="tx1"/>
                </a:solidFill>
              </a:rPr>
              <a:t>”</a:t>
            </a:r>
            <a:r>
              <a:rPr lang="zh-CN" altLang="en-US">
                <a:solidFill>
                  <a:schemeClr val="tx1"/>
                </a:solidFill>
              </a:rPr>
              <a:t>8·11</a:t>
            </a:r>
            <a:r>
              <a:rPr lang="en-US" altLang="zh-CN">
                <a:solidFill>
                  <a:schemeClr val="tx1"/>
                </a:solidFill>
              </a:rPr>
              <a:t>“</a:t>
            </a:r>
            <a:r>
              <a:rPr lang="zh-CN" altLang="en-US">
                <a:solidFill>
                  <a:schemeClr val="tx1"/>
                </a:solidFill>
              </a:rPr>
              <a:t>湖北当阳爆炸事故</a:t>
            </a:r>
            <a:endParaRPr lang="zh-CN" altLang="en-US">
              <a:solidFill>
                <a:schemeClr val="tx1"/>
              </a:solidFill>
            </a:endParaRPr>
          </a:p>
        </p:txBody>
      </p:sp>
      <p:sp>
        <p:nvSpPr>
          <p:cNvPr id="3" name="文本框 2"/>
          <p:cNvSpPr txBox="1"/>
          <p:nvPr/>
        </p:nvSpPr>
        <p:spPr>
          <a:xfrm>
            <a:off x="853440" y="1880235"/>
            <a:ext cx="7437755" cy="1938020"/>
          </a:xfrm>
          <a:prstGeom prst="rect">
            <a:avLst/>
          </a:prstGeom>
          <a:noFill/>
          <a:ln w="9525">
            <a:noFill/>
          </a:ln>
        </p:spPr>
        <p:txBody>
          <a:bodyPr wrap="square">
            <a:spAutoFit/>
          </a:bodyPr>
          <a:p>
            <a:pPr marL="0" indent="0"/>
            <a:r>
              <a:rPr lang="en-US" altLang="zh-CN" sz="2000" b="0">
                <a:solidFill>
                  <a:srgbClr val="000000"/>
                </a:solidFill>
                <a:ea typeface="宋体" panose="02010600030101010101" pitchFamily="2" charset="-122"/>
              </a:rPr>
              <a:t>XX</a:t>
            </a:r>
            <a:r>
              <a:rPr lang="zh-CN" sz="2000" b="0">
                <a:solidFill>
                  <a:srgbClr val="000000"/>
                </a:solidFill>
                <a:ea typeface="宋体" panose="02010600030101010101" pitchFamily="2" charset="-122"/>
              </a:rPr>
              <a:t>研究院</a:t>
            </a:r>
            <a:r>
              <a:rPr lang="en-US" altLang="zh-CN" sz="2000" b="0">
                <a:solidFill>
                  <a:srgbClr val="000000"/>
                </a:solidFill>
                <a:ea typeface="宋体" panose="02010600030101010101" pitchFamily="2" charset="-122"/>
              </a:rPr>
              <a:t>XX</a:t>
            </a:r>
            <a:r>
              <a:rPr lang="zh-CN" sz="2000" b="0">
                <a:solidFill>
                  <a:srgbClr val="000000"/>
                </a:solidFill>
                <a:ea typeface="宋体" panose="02010600030101010101" pitchFamily="2" charset="-122"/>
              </a:rPr>
              <a:t>分院。负有对特种设备进行法定检验检测的职责。没有依法履行职责，对事故喷嘴也是管道一部分的功能特性视而不见，未正确履行压力管道检验检测法定职责，未按《工业金属管道工程施工质量验收规范》（GB50184－2011）的要求对管道进行试验，仅以事故喷嘴未列入特种设备目录为由，不对高温高压主蒸汽管道上的事故喷嘴进行检验检测。</a:t>
            </a:r>
            <a:endParaRPr lang="zh-CN" altLang="en-US" sz="2000"/>
          </a:p>
        </p:txBody>
      </p:sp>
      <p:sp>
        <p:nvSpPr>
          <p:cNvPr id="4" name="文本框 3"/>
          <p:cNvSpPr txBox="1"/>
          <p:nvPr/>
        </p:nvSpPr>
        <p:spPr>
          <a:xfrm>
            <a:off x="680720" y="4838700"/>
            <a:ext cx="2726690" cy="521970"/>
          </a:xfrm>
          <a:prstGeom prst="rect">
            <a:avLst/>
          </a:prstGeom>
          <a:noFill/>
        </p:spPr>
        <p:txBody>
          <a:bodyPr wrap="square" rtlCol="0" anchor="t">
            <a:spAutoFit/>
          </a:bodyPr>
          <a:p>
            <a:r>
              <a:rPr lang="zh-CN" altLang="en-US">
                <a:solidFill>
                  <a:schemeClr val="tx1"/>
                </a:solidFill>
              </a:rPr>
              <a:t>没有做</a:t>
            </a:r>
            <a:r>
              <a:rPr lang="zh-CN" altLang="en-US">
                <a:solidFill>
                  <a:schemeClr val="tx1"/>
                </a:solidFill>
              </a:rPr>
              <a:t>压力试验  </a:t>
            </a:r>
            <a:endParaRPr lang="zh-CN" altLang="en-US">
              <a:solidFill>
                <a:schemeClr val="tx1"/>
              </a:solidFill>
            </a:endParaRPr>
          </a:p>
        </p:txBody>
      </p:sp>
      <p:graphicFrame>
        <p:nvGraphicFramePr>
          <p:cNvPr id="5" name="对象 4"/>
          <p:cNvGraphicFramePr/>
          <p:nvPr/>
        </p:nvGraphicFramePr>
        <p:xfrm>
          <a:off x="3994150" y="3749040"/>
          <a:ext cx="4747260" cy="2885440"/>
        </p:xfrm>
        <a:graphic>
          <a:graphicData uri="http://schemas.openxmlformats.org/presentationml/2006/ole">
            <mc:AlternateContent xmlns:mc="http://schemas.openxmlformats.org/markup-compatibility/2006">
              <mc:Choice xmlns:v="urn:schemas-microsoft-com:vml" Requires="v">
                <p:oleObj spid="_x0000_s6" name="" r:id="rId1" imgW="4743450" imgH="2882900" progId="Paint.Picture">
                  <p:embed/>
                </p:oleObj>
              </mc:Choice>
              <mc:Fallback>
                <p:oleObj name="" r:id="rId1" imgW="4743450" imgH="2882900" progId="Paint.Picture">
                  <p:embed/>
                  <p:pic>
                    <p:nvPicPr>
                      <p:cNvPr id="0" name="图片 5"/>
                      <p:cNvPicPr/>
                      <p:nvPr/>
                    </p:nvPicPr>
                    <p:blipFill>
                      <a:blip r:embed="rId2"/>
                      <a:stretch>
                        <a:fillRect/>
                      </a:stretch>
                    </p:blipFill>
                    <p:spPr>
                      <a:xfrm>
                        <a:off x="3994150" y="3749040"/>
                        <a:ext cx="4747260" cy="2885440"/>
                      </a:xfrm>
                      <a:prstGeom prst="rect">
                        <a:avLst/>
                      </a:prstGeom>
                    </p:spPr>
                  </p:pic>
                </p:oleObj>
              </mc:Fallback>
            </mc:AlternateContent>
          </a:graphicData>
        </a:graphic>
      </p:graphicFrame>
    </p:spTree>
  </p:cSld>
  <p:clrMapOvr>
    <a:masterClrMapping/>
  </p:clrMapOvr>
  <p:transition advClick="0">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073275" y="139700"/>
            <a:ext cx="4734560" cy="6718300"/>
          </a:xfrm>
          <a:prstGeom prst="rect">
            <a:avLst/>
          </a:prstGeom>
        </p:spPr>
      </p:pic>
    </p:spTree>
  </p:cSld>
  <p:clrMapOvr>
    <a:masterClrMapping/>
  </p:clrMapOvr>
  <p:transition advClick="0">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8350" y="1556385"/>
            <a:ext cx="7862570" cy="4523105"/>
          </a:xfrm>
          <a:prstGeom prst="rect">
            <a:avLst/>
          </a:prstGeom>
          <a:noFill/>
          <a:ln w="9525">
            <a:noFill/>
          </a:ln>
        </p:spPr>
        <p:txBody>
          <a:bodyPr wrap="square">
            <a:spAutoFit/>
          </a:bodyPr>
          <a:p>
            <a:pPr marL="0" indent="304800" algn="just"/>
            <a:r>
              <a:rPr lang="zh-CN" sz="2400" b="0">
                <a:ea typeface="宋体" panose="02010600030101010101" pitchFamily="2" charset="-122"/>
              </a:rPr>
              <a:t>第九十三条</a:t>
            </a:r>
            <a:r>
              <a:rPr lang="en-US" sz="2400" b="0">
                <a:latin typeface="宋体" panose="02010600030101010101" pitchFamily="2" charset="-122"/>
                <a:ea typeface="宋体" panose="02010600030101010101" pitchFamily="2" charset="-122"/>
              </a:rPr>
              <a:t> </a:t>
            </a:r>
            <a:r>
              <a:rPr lang="zh-CN" sz="2400" b="0">
                <a:ea typeface="宋体" panose="02010600030101010101" pitchFamily="2" charset="-122"/>
              </a:rPr>
              <a:t>输送极度危害、高度危害流体以及可燃流体的管道应当进行泄漏试验。泄漏试验应当符合以下要求：(一)</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试验在耐压试验合格后进行，试验介质宜采用空气，也可以按照设计文件或者相关标准的规定，采用卤素、氨气或者其他敏感气体进行</a:t>
            </a:r>
            <a:r>
              <a:rPr lang="zh-CN" sz="2400" b="0">
                <a:solidFill>
                  <a:srgbClr val="FF0000"/>
                </a:solidFill>
                <a:ea typeface="宋体" panose="02010600030101010101" pitchFamily="2" charset="-122"/>
              </a:rPr>
              <a:t>较低试验压力</a:t>
            </a:r>
            <a:r>
              <a:rPr lang="zh-CN" sz="2400" b="0">
                <a:ea typeface="宋体" panose="02010600030101010101" pitchFamily="2" charset="-122"/>
              </a:rPr>
              <a:t>的敏感性泄漏试验；(二)</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泄漏试验检查重点是阀门填料函、法兰或者螺纹连接处、放空阀、排气阀、排水阀等；(三)</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泄漏试验时，压力逐级缓慢上升，当达到试验压力，并且停压</a:t>
            </a:r>
            <a:r>
              <a:rPr lang="en-US" sz="2400" b="0">
                <a:latin typeface="宋体" panose="02010600030101010101" pitchFamily="2" charset="-122"/>
                <a:ea typeface="宋体" panose="02010600030101010101" pitchFamily="2" charset="-122"/>
              </a:rPr>
              <a:t>10min</a:t>
            </a:r>
            <a:r>
              <a:rPr lang="zh-CN" sz="2400" b="0">
                <a:ea typeface="宋体" panose="02010600030101010101" pitchFamily="2" charset="-122"/>
              </a:rPr>
              <a:t>后，用涂刷中性发泡剂的方法，巡回检查所有密封点，以不泄漏为合格。</a:t>
            </a:r>
            <a:endParaRPr lang="zh-CN" altLang="en-US" sz="2400"/>
          </a:p>
        </p:txBody>
      </p:sp>
      <p:sp>
        <p:nvSpPr>
          <p:cNvPr id="2" name="文本框 1"/>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7885" y="1638935"/>
            <a:ext cx="7635875" cy="3969385"/>
          </a:xfrm>
          <a:prstGeom prst="rect">
            <a:avLst/>
          </a:prstGeom>
          <a:noFill/>
          <a:ln w="9525">
            <a:noFill/>
          </a:ln>
        </p:spPr>
        <p:txBody>
          <a:bodyPr wrap="square">
            <a:spAutoFit/>
          </a:bodyPr>
          <a:p>
            <a:pPr marL="0" indent="304800" algn="just"/>
            <a:r>
              <a:rPr lang="en-US" altLang="zh-CN" b="0">
                <a:ea typeface="宋体" panose="02010600030101010101" pitchFamily="2" charset="-122"/>
              </a:rPr>
              <a:t> </a:t>
            </a:r>
            <a:r>
              <a:rPr lang="zh-CN" b="0">
                <a:ea typeface="宋体" panose="02010600030101010101" pitchFamily="2" charset="-122"/>
              </a:rPr>
              <a:t>第九十四条</a:t>
            </a:r>
            <a:r>
              <a:rPr lang="en-US" b="0">
                <a:latin typeface="宋体" panose="02010600030101010101" pitchFamily="2" charset="-122"/>
                <a:ea typeface="宋体" panose="02010600030101010101" pitchFamily="2" charset="-122"/>
              </a:rPr>
              <a:t> </a:t>
            </a:r>
            <a:r>
              <a:rPr lang="zh-CN" b="0">
                <a:ea typeface="宋体" panose="02010600030101010101" pitchFamily="2" charset="-122"/>
              </a:rPr>
              <a:t>管道耐压试验合格后，应当按照</a:t>
            </a:r>
            <a:r>
              <a:rPr lang="en-US" b="0">
                <a:latin typeface="宋体" panose="02010600030101010101" pitchFamily="2" charset="-122"/>
                <a:ea typeface="宋体" panose="02010600030101010101" pitchFamily="2" charset="-122"/>
              </a:rPr>
              <a:t> GB/T20801</a:t>
            </a:r>
            <a:r>
              <a:rPr lang="zh-CN" b="0">
                <a:ea typeface="宋体" panose="02010600030101010101" pitchFamily="2" charset="-122"/>
              </a:rPr>
              <a:t>和设计文件的规定进行吹扫或者清洗，吹扫时应当设置禁区。清洗排放的污水和废液不得污染环境，排放标准应当符合国家有关法规、标准的规定。</a:t>
            </a:r>
            <a:endParaRPr lang="zh-CN" b="0">
              <a:ea typeface="宋体" panose="02010600030101010101" pitchFamily="2" charset="-122"/>
            </a:endParaRPr>
          </a:p>
          <a:p>
            <a:pPr marL="0" indent="304800" algn="just"/>
            <a:r>
              <a:rPr lang="zh-CN" b="0">
                <a:ea typeface="宋体" panose="02010600030101010101" pitchFamily="2" charset="-122"/>
              </a:rPr>
              <a:t>     第九十五条</a:t>
            </a:r>
            <a:r>
              <a:rPr lang="en-US" b="0">
                <a:latin typeface="宋体" panose="02010600030101010101" pitchFamily="2" charset="-122"/>
                <a:ea typeface="宋体" panose="02010600030101010101" pitchFamily="2" charset="-122"/>
              </a:rPr>
              <a:t> </a:t>
            </a:r>
            <a:r>
              <a:rPr lang="zh-CN" b="0">
                <a:ea typeface="宋体" panose="02010600030101010101" pitchFamily="2" charset="-122"/>
              </a:rPr>
              <a:t>管道耐压试验和泄漏试验合格，方可按照设计文件的要求和相关规定进行管道的防腐、绝热、标记，进行竣工验收</a:t>
            </a:r>
            <a:endParaRPr lang="zh-CN" altLang="en-US"/>
          </a:p>
        </p:txBody>
      </p:sp>
      <p:sp>
        <p:nvSpPr>
          <p:cNvPr id="2" name="文本框 1"/>
          <p:cNvSpPr txBox="1"/>
          <p:nvPr/>
        </p:nvSpPr>
        <p:spPr>
          <a:xfrm>
            <a:off x="1353185" y="628015"/>
            <a:ext cx="6124575" cy="521970"/>
          </a:xfrm>
          <a:prstGeom prst="rect">
            <a:avLst/>
          </a:prstGeom>
          <a:noFill/>
        </p:spPr>
        <p:txBody>
          <a:bodyPr wrap="none" rtlCol="0" anchor="t">
            <a:spAutoFit/>
          </a:bodyPr>
          <a:p>
            <a:pPr marL="0" indent="0"/>
            <a:r>
              <a:rPr lang="en-US" altLang="zh-CN" b="1">
                <a:ea typeface="黑体" panose="02010609060101010101" pitchFamily="49" charset="-122"/>
                <a:sym typeface="+mn-ea"/>
              </a:rPr>
              <a:t>2 压力管道安装要求TSG D0001-2009</a:t>
            </a:r>
            <a:endParaRPr lang="zh-CN" altLang="en-US"/>
          </a:p>
        </p:txBody>
      </p:sp>
    </p:spTree>
  </p:cSld>
  <p:clrMapOvr>
    <a:masterClrMapping/>
  </p:clrMapOvr>
  <p:transition advClick="0">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21715" y="628015"/>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grpSp>
        <p:nvGrpSpPr>
          <p:cNvPr id="181543" name="组合 181542"/>
          <p:cNvGrpSpPr/>
          <p:nvPr/>
        </p:nvGrpSpPr>
        <p:grpSpPr>
          <a:xfrm>
            <a:off x="1699260" y="1149985"/>
            <a:ext cx="5247005" cy="5521960"/>
            <a:chOff x="-2" y="0"/>
            <a:chExt cx="4107" cy="4684"/>
          </a:xfrm>
        </p:grpSpPr>
        <p:sp>
          <p:nvSpPr>
            <p:cNvPr id="181250" name="文本框 181249"/>
            <p:cNvSpPr txBox="1"/>
            <p:nvPr/>
          </p:nvSpPr>
          <p:spPr>
            <a:xfrm>
              <a:off x="1655" y="2205"/>
              <a:ext cx="2450" cy="191"/>
            </a:xfrm>
            <a:prstGeom prst="rect">
              <a:avLst/>
            </a:prstGeom>
            <a:noFill/>
            <a:ln w="9525">
              <a:noFill/>
            </a:ln>
          </p:spPr>
          <p:txBody>
            <a:bodyPr lIns="54000" rIns="54000">
              <a:spAutoFit/>
            </a:bodyPr>
            <a:p>
              <a:pPr>
                <a:spcBef>
                  <a:spcPct val="50000"/>
                </a:spcBef>
              </a:pPr>
              <a:endParaRPr lang="zh-CN" altLang="en-US" b="1" dirty="0">
                <a:latin typeface="Times New Roman" panose="02020603050405020304" pitchFamily="18" charset="0"/>
              </a:endParaRPr>
            </a:p>
          </p:txBody>
        </p:sp>
        <p:sp>
          <p:nvSpPr>
            <p:cNvPr id="181504" name="文本框 181503"/>
            <p:cNvSpPr txBox="1"/>
            <p:nvPr/>
          </p:nvSpPr>
          <p:spPr>
            <a:xfrm>
              <a:off x="216" y="0"/>
              <a:ext cx="870" cy="168"/>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施工机具准备</a:t>
              </a:r>
              <a:endParaRPr lang="zh-CN" altLang="en-US" b="1" dirty="0">
                <a:latin typeface="Times New Roman" panose="02020603050405020304" pitchFamily="18" charset="0"/>
              </a:endParaRPr>
            </a:p>
          </p:txBody>
        </p:sp>
        <p:sp>
          <p:nvSpPr>
            <p:cNvPr id="181503" name="文本框 181502"/>
            <p:cNvSpPr txBox="1"/>
            <p:nvPr/>
          </p:nvSpPr>
          <p:spPr>
            <a:xfrm>
              <a:off x="216" y="278"/>
              <a:ext cx="878" cy="167"/>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施工机具进场调试</a:t>
              </a:r>
              <a:endParaRPr lang="zh-CN" altLang="en-US" b="1" dirty="0">
                <a:latin typeface="Times New Roman" panose="02020603050405020304" pitchFamily="18" charset="0"/>
              </a:endParaRPr>
            </a:p>
          </p:txBody>
        </p:sp>
        <p:sp>
          <p:nvSpPr>
            <p:cNvPr id="181502" name="文本框 181501"/>
            <p:cNvSpPr txBox="1"/>
            <p:nvPr/>
          </p:nvSpPr>
          <p:spPr>
            <a:xfrm>
              <a:off x="1314" y="0"/>
              <a:ext cx="667" cy="169"/>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技术准备</a:t>
              </a:r>
              <a:endParaRPr lang="zh-CN" altLang="en-US" b="1" dirty="0">
                <a:latin typeface="Times New Roman" panose="02020603050405020304" pitchFamily="18" charset="0"/>
              </a:endParaRPr>
            </a:p>
          </p:txBody>
        </p:sp>
        <p:sp>
          <p:nvSpPr>
            <p:cNvPr id="181501" name="文本框 181500"/>
            <p:cNvSpPr txBox="1"/>
            <p:nvPr/>
          </p:nvSpPr>
          <p:spPr>
            <a:xfrm>
              <a:off x="3070" y="0"/>
              <a:ext cx="513" cy="168"/>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材料准备</a:t>
              </a:r>
              <a:endParaRPr lang="zh-CN" altLang="en-US" b="1" dirty="0">
                <a:latin typeface="Times New Roman" panose="02020603050405020304" pitchFamily="18" charset="0"/>
              </a:endParaRPr>
            </a:p>
          </p:txBody>
        </p:sp>
        <p:sp>
          <p:nvSpPr>
            <p:cNvPr id="181500" name="直接连接符 181499"/>
            <p:cNvSpPr/>
            <p:nvPr/>
          </p:nvSpPr>
          <p:spPr>
            <a:xfrm>
              <a:off x="656" y="166"/>
              <a:ext cx="0" cy="112"/>
            </a:xfrm>
            <a:prstGeom prst="line">
              <a:avLst/>
            </a:prstGeom>
            <a:ln w="9525" cap="flat" cmpd="sng">
              <a:solidFill>
                <a:srgbClr val="000000"/>
              </a:solidFill>
              <a:prstDash val="solid"/>
              <a:headEnd type="none" w="med" len="med"/>
              <a:tailEnd type="triangle" w="sm" len="sm"/>
            </a:ln>
          </p:spPr>
        </p:sp>
        <p:sp>
          <p:nvSpPr>
            <p:cNvPr id="181499" name="直接连接符 181498"/>
            <p:cNvSpPr/>
            <p:nvPr/>
          </p:nvSpPr>
          <p:spPr>
            <a:xfrm>
              <a:off x="1642" y="166"/>
              <a:ext cx="0" cy="112"/>
            </a:xfrm>
            <a:prstGeom prst="line">
              <a:avLst/>
            </a:prstGeom>
            <a:ln w="9525" cap="flat" cmpd="sng">
              <a:solidFill>
                <a:srgbClr val="000000"/>
              </a:solidFill>
              <a:prstDash val="solid"/>
              <a:headEnd type="none" w="med" len="med"/>
              <a:tailEnd type="triangle" w="sm" len="sm"/>
            </a:ln>
          </p:spPr>
        </p:sp>
        <p:sp>
          <p:nvSpPr>
            <p:cNvPr id="181498" name="文本框 181497"/>
            <p:cNvSpPr txBox="1"/>
            <p:nvPr/>
          </p:nvSpPr>
          <p:spPr>
            <a:xfrm>
              <a:off x="1265" y="278"/>
              <a:ext cx="716" cy="168"/>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施工措施编制</a:t>
              </a:r>
              <a:endParaRPr lang="zh-CN" altLang="en-US" b="1" dirty="0">
                <a:latin typeface="Times New Roman" panose="02020603050405020304" pitchFamily="18" charset="0"/>
              </a:endParaRPr>
            </a:p>
          </p:txBody>
        </p:sp>
        <p:sp>
          <p:nvSpPr>
            <p:cNvPr id="181497" name="直接连接符 181496"/>
            <p:cNvSpPr/>
            <p:nvPr/>
          </p:nvSpPr>
          <p:spPr>
            <a:xfrm>
              <a:off x="1642" y="439"/>
              <a:ext cx="0" cy="112"/>
            </a:xfrm>
            <a:prstGeom prst="line">
              <a:avLst/>
            </a:prstGeom>
            <a:ln w="9525" cap="flat" cmpd="sng">
              <a:solidFill>
                <a:srgbClr val="000000"/>
              </a:solidFill>
              <a:prstDash val="solid"/>
              <a:headEnd type="none" w="med" len="med"/>
              <a:tailEnd type="triangle" w="sm" len="sm"/>
            </a:ln>
          </p:spPr>
        </p:sp>
        <p:sp>
          <p:nvSpPr>
            <p:cNvPr id="181496" name="文本框 181495"/>
            <p:cNvSpPr txBox="1"/>
            <p:nvPr/>
          </p:nvSpPr>
          <p:spPr>
            <a:xfrm>
              <a:off x="1314" y="549"/>
              <a:ext cx="675" cy="155"/>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技术交底</a:t>
              </a:r>
              <a:endParaRPr lang="zh-CN" altLang="en-US" b="1" dirty="0">
                <a:latin typeface="Times New Roman" panose="02020603050405020304" pitchFamily="18" charset="0"/>
              </a:endParaRPr>
            </a:p>
          </p:txBody>
        </p:sp>
        <p:sp>
          <p:nvSpPr>
            <p:cNvPr id="181495" name="文本框 181494"/>
            <p:cNvSpPr txBox="1"/>
            <p:nvPr/>
          </p:nvSpPr>
          <p:spPr>
            <a:xfrm>
              <a:off x="2152" y="0"/>
              <a:ext cx="764" cy="169"/>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焊接工艺评定</a:t>
              </a:r>
              <a:endParaRPr lang="zh-CN" altLang="en-US" b="1" dirty="0">
                <a:latin typeface="Times New Roman" panose="02020603050405020304" pitchFamily="18" charset="0"/>
              </a:endParaRPr>
            </a:p>
          </p:txBody>
        </p:sp>
        <p:sp>
          <p:nvSpPr>
            <p:cNvPr id="181494" name="文本框 181493"/>
            <p:cNvSpPr txBox="1"/>
            <p:nvPr/>
          </p:nvSpPr>
          <p:spPr>
            <a:xfrm>
              <a:off x="2119" y="284"/>
              <a:ext cx="772" cy="162"/>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焊接工艺卡编制</a:t>
              </a:r>
              <a:endParaRPr lang="zh-CN" altLang="en-US" b="1" dirty="0">
                <a:latin typeface="Times New Roman" panose="02020603050405020304" pitchFamily="18" charset="0"/>
              </a:endParaRPr>
            </a:p>
          </p:txBody>
        </p:sp>
        <p:sp>
          <p:nvSpPr>
            <p:cNvPr id="181493" name="直接连接符 181492"/>
            <p:cNvSpPr/>
            <p:nvPr/>
          </p:nvSpPr>
          <p:spPr>
            <a:xfrm>
              <a:off x="2525" y="166"/>
              <a:ext cx="0" cy="112"/>
            </a:xfrm>
            <a:prstGeom prst="line">
              <a:avLst/>
            </a:prstGeom>
            <a:ln w="9525" cap="flat" cmpd="sng">
              <a:solidFill>
                <a:srgbClr val="000000"/>
              </a:solidFill>
              <a:prstDash val="solid"/>
              <a:headEnd type="none" w="med" len="med"/>
              <a:tailEnd type="triangle" w="sm" len="sm"/>
            </a:ln>
          </p:spPr>
        </p:sp>
        <p:sp>
          <p:nvSpPr>
            <p:cNvPr id="181492" name="直接连接符 181491"/>
            <p:cNvSpPr/>
            <p:nvPr/>
          </p:nvSpPr>
          <p:spPr>
            <a:xfrm>
              <a:off x="663" y="761"/>
              <a:ext cx="1825" cy="0"/>
            </a:xfrm>
            <a:prstGeom prst="line">
              <a:avLst/>
            </a:prstGeom>
            <a:ln w="9525" cap="flat" cmpd="sng">
              <a:solidFill>
                <a:srgbClr val="000000"/>
              </a:solidFill>
              <a:prstDash val="solid"/>
              <a:headEnd type="none" w="med" len="med"/>
              <a:tailEnd type="none" w="sm" len="sm"/>
            </a:ln>
          </p:spPr>
        </p:sp>
        <p:sp>
          <p:nvSpPr>
            <p:cNvPr id="181491" name="直接连接符 181490"/>
            <p:cNvSpPr/>
            <p:nvPr/>
          </p:nvSpPr>
          <p:spPr>
            <a:xfrm>
              <a:off x="2490" y="446"/>
              <a:ext cx="0" cy="324"/>
            </a:xfrm>
            <a:prstGeom prst="line">
              <a:avLst/>
            </a:prstGeom>
            <a:ln w="9525" cap="flat" cmpd="sng">
              <a:solidFill>
                <a:srgbClr val="000000"/>
              </a:solidFill>
              <a:prstDash val="solid"/>
              <a:headEnd type="none" w="med" len="med"/>
              <a:tailEnd type="none" w="sm" len="sm"/>
            </a:ln>
          </p:spPr>
        </p:sp>
        <p:sp>
          <p:nvSpPr>
            <p:cNvPr id="181490" name="直接连接符 181489"/>
            <p:cNvSpPr/>
            <p:nvPr/>
          </p:nvSpPr>
          <p:spPr>
            <a:xfrm>
              <a:off x="663" y="440"/>
              <a:ext cx="0" cy="337"/>
            </a:xfrm>
            <a:prstGeom prst="line">
              <a:avLst/>
            </a:prstGeom>
            <a:ln w="9525" cap="flat" cmpd="sng">
              <a:solidFill>
                <a:srgbClr val="000000"/>
              </a:solidFill>
              <a:prstDash val="solid"/>
              <a:headEnd type="none" w="med" len="med"/>
              <a:tailEnd type="none" w="sm" len="sm"/>
            </a:ln>
          </p:spPr>
        </p:sp>
        <p:sp>
          <p:nvSpPr>
            <p:cNvPr id="181489" name="直接连接符 181488"/>
            <p:cNvSpPr/>
            <p:nvPr/>
          </p:nvSpPr>
          <p:spPr>
            <a:xfrm>
              <a:off x="1651" y="704"/>
              <a:ext cx="0" cy="143"/>
            </a:xfrm>
            <a:prstGeom prst="line">
              <a:avLst/>
            </a:prstGeom>
            <a:ln w="9525" cap="flat" cmpd="sng">
              <a:solidFill>
                <a:srgbClr val="000000"/>
              </a:solidFill>
              <a:prstDash val="solid"/>
              <a:headEnd type="none" w="med" len="med"/>
              <a:tailEnd type="triangle" w="sm" len="sm"/>
            </a:ln>
          </p:spPr>
        </p:sp>
        <p:sp>
          <p:nvSpPr>
            <p:cNvPr id="181488" name="文本框 181487"/>
            <p:cNvSpPr txBox="1"/>
            <p:nvPr/>
          </p:nvSpPr>
          <p:spPr>
            <a:xfrm>
              <a:off x="1322" y="840"/>
              <a:ext cx="659" cy="151"/>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测量放线</a:t>
              </a:r>
              <a:endParaRPr lang="zh-CN" altLang="en-US" b="1" dirty="0">
                <a:latin typeface="Times New Roman" panose="02020603050405020304" pitchFamily="18" charset="0"/>
              </a:endParaRPr>
            </a:p>
          </p:txBody>
        </p:sp>
        <p:sp>
          <p:nvSpPr>
            <p:cNvPr id="181487" name="直接连接符 181486"/>
            <p:cNvSpPr/>
            <p:nvPr/>
          </p:nvSpPr>
          <p:spPr>
            <a:xfrm>
              <a:off x="1659" y="984"/>
              <a:ext cx="0" cy="112"/>
            </a:xfrm>
            <a:prstGeom prst="line">
              <a:avLst/>
            </a:prstGeom>
            <a:ln w="9525" cap="flat" cmpd="sng">
              <a:solidFill>
                <a:srgbClr val="000000"/>
              </a:solidFill>
              <a:prstDash val="solid"/>
              <a:headEnd type="none" w="med" len="med"/>
              <a:tailEnd type="triangle" w="sm" len="sm"/>
            </a:ln>
          </p:spPr>
        </p:sp>
        <p:sp>
          <p:nvSpPr>
            <p:cNvPr id="181486" name="文本框 181485"/>
            <p:cNvSpPr txBox="1"/>
            <p:nvPr/>
          </p:nvSpPr>
          <p:spPr>
            <a:xfrm>
              <a:off x="1322" y="1085"/>
              <a:ext cx="667" cy="165"/>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施工带清理</a:t>
              </a:r>
              <a:endParaRPr lang="zh-CN" altLang="en-US" b="1" dirty="0">
                <a:latin typeface="Times New Roman" panose="02020603050405020304" pitchFamily="18" charset="0"/>
              </a:endParaRPr>
            </a:p>
          </p:txBody>
        </p:sp>
        <p:sp>
          <p:nvSpPr>
            <p:cNvPr id="181485" name="文本框 181484"/>
            <p:cNvSpPr txBox="1"/>
            <p:nvPr/>
          </p:nvSpPr>
          <p:spPr>
            <a:xfrm>
              <a:off x="1322" y="1336"/>
              <a:ext cx="667" cy="172"/>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临时道路修整</a:t>
              </a:r>
              <a:endParaRPr lang="zh-CN" altLang="en-US" b="1" dirty="0">
                <a:latin typeface="Times New Roman" panose="02020603050405020304" pitchFamily="18" charset="0"/>
              </a:endParaRPr>
            </a:p>
          </p:txBody>
        </p:sp>
        <p:sp>
          <p:nvSpPr>
            <p:cNvPr id="181484" name="直接连接符 181483"/>
            <p:cNvSpPr/>
            <p:nvPr/>
          </p:nvSpPr>
          <p:spPr>
            <a:xfrm flipH="1">
              <a:off x="1651" y="1257"/>
              <a:ext cx="0" cy="79"/>
            </a:xfrm>
            <a:prstGeom prst="line">
              <a:avLst/>
            </a:prstGeom>
            <a:ln w="9525" cap="flat" cmpd="sng">
              <a:solidFill>
                <a:srgbClr val="000000"/>
              </a:solidFill>
              <a:prstDash val="solid"/>
              <a:headEnd type="none" w="med" len="med"/>
              <a:tailEnd type="triangle" w="sm" len="sm"/>
            </a:ln>
          </p:spPr>
        </p:sp>
        <p:sp>
          <p:nvSpPr>
            <p:cNvPr id="181483" name="文本框 181482"/>
            <p:cNvSpPr txBox="1"/>
            <p:nvPr/>
          </p:nvSpPr>
          <p:spPr>
            <a:xfrm>
              <a:off x="3070" y="278"/>
              <a:ext cx="521" cy="168"/>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材料验收</a:t>
              </a:r>
              <a:endParaRPr lang="zh-CN" altLang="en-US" b="1" dirty="0">
                <a:latin typeface="Times New Roman" panose="02020603050405020304" pitchFamily="18" charset="0"/>
              </a:endParaRPr>
            </a:p>
          </p:txBody>
        </p:sp>
        <p:sp>
          <p:nvSpPr>
            <p:cNvPr id="181482" name="直接连接符 181481"/>
            <p:cNvSpPr/>
            <p:nvPr/>
          </p:nvSpPr>
          <p:spPr>
            <a:xfrm>
              <a:off x="3331" y="166"/>
              <a:ext cx="0" cy="112"/>
            </a:xfrm>
            <a:prstGeom prst="line">
              <a:avLst/>
            </a:prstGeom>
            <a:ln w="9525" cap="flat" cmpd="sng">
              <a:solidFill>
                <a:srgbClr val="000000"/>
              </a:solidFill>
              <a:prstDash val="solid"/>
              <a:headEnd type="none" w="med" len="med"/>
              <a:tailEnd type="triangle" w="sm" len="sm"/>
            </a:ln>
          </p:spPr>
        </p:sp>
        <p:sp>
          <p:nvSpPr>
            <p:cNvPr id="181481" name="文本框 181480"/>
            <p:cNvSpPr txBox="1"/>
            <p:nvPr/>
          </p:nvSpPr>
          <p:spPr>
            <a:xfrm>
              <a:off x="3070" y="549"/>
              <a:ext cx="513" cy="168"/>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运输</a:t>
              </a:r>
              <a:endParaRPr lang="zh-CN" altLang="en-US" b="1" dirty="0">
                <a:latin typeface="Times New Roman" panose="02020603050405020304" pitchFamily="18" charset="0"/>
              </a:endParaRPr>
            </a:p>
          </p:txBody>
        </p:sp>
        <p:sp>
          <p:nvSpPr>
            <p:cNvPr id="181480" name="直接连接符 181479"/>
            <p:cNvSpPr/>
            <p:nvPr/>
          </p:nvSpPr>
          <p:spPr>
            <a:xfrm>
              <a:off x="3331" y="439"/>
              <a:ext cx="0" cy="112"/>
            </a:xfrm>
            <a:prstGeom prst="line">
              <a:avLst/>
            </a:prstGeom>
            <a:ln w="9525" cap="flat" cmpd="sng">
              <a:solidFill>
                <a:srgbClr val="000000"/>
              </a:solidFill>
              <a:prstDash val="solid"/>
              <a:headEnd type="none" w="med" len="med"/>
              <a:tailEnd type="triangle" w="sm" len="sm"/>
            </a:ln>
          </p:spPr>
        </p:sp>
        <p:sp>
          <p:nvSpPr>
            <p:cNvPr id="181479" name="直接连接符 181478"/>
            <p:cNvSpPr/>
            <p:nvPr/>
          </p:nvSpPr>
          <p:spPr>
            <a:xfrm flipH="1">
              <a:off x="3339" y="717"/>
              <a:ext cx="0" cy="923"/>
            </a:xfrm>
            <a:prstGeom prst="line">
              <a:avLst/>
            </a:prstGeom>
            <a:ln w="9525" cap="flat" cmpd="sng">
              <a:solidFill>
                <a:srgbClr val="000000"/>
              </a:solidFill>
              <a:prstDash val="solid"/>
              <a:headEnd type="none" w="med" len="med"/>
              <a:tailEnd type="none" w="sm" len="sm"/>
            </a:ln>
          </p:spPr>
        </p:sp>
        <p:sp>
          <p:nvSpPr>
            <p:cNvPr id="181478" name="直接连接符 181477"/>
            <p:cNvSpPr/>
            <p:nvPr/>
          </p:nvSpPr>
          <p:spPr>
            <a:xfrm>
              <a:off x="1667" y="1507"/>
              <a:ext cx="0" cy="95"/>
            </a:xfrm>
            <a:prstGeom prst="line">
              <a:avLst/>
            </a:prstGeom>
            <a:ln w="9525" cap="flat" cmpd="sng">
              <a:solidFill>
                <a:srgbClr val="000000"/>
              </a:solidFill>
              <a:prstDash val="solid"/>
              <a:headEnd type="none" w="med" len="med"/>
              <a:tailEnd type="none" w="sm" len="sm"/>
            </a:ln>
          </p:spPr>
        </p:sp>
        <p:sp>
          <p:nvSpPr>
            <p:cNvPr id="181477" name="直接连接符 181476"/>
            <p:cNvSpPr/>
            <p:nvPr/>
          </p:nvSpPr>
          <p:spPr>
            <a:xfrm>
              <a:off x="1673" y="1603"/>
              <a:ext cx="1660" cy="0"/>
            </a:xfrm>
            <a:prstGeom prst="line">
              <a:avLst/>
            </a:prstGeom>
            <a:ln w="9525" cap="flat" cmpd="sng">
              <a:solidFill>
                <a:srgbClr val="000000"/>
              </a:solidFill>
              <a:prstDash val="solid"/>
              <a:headEnd type="none" w="med" len="med"/>
              <a:tailEnd type="none" w="sm" len="sm"/>
            </a:ln>
          </p:spPr>
        </p:sp>
        <p:sp>
          <p:nvSpPr>
            <p:cNvPr id="181476" name="直接连接符 181475"/>
            <p:cNvSpPr/>
            <p:nvPr/>
          </p:nvSpPr>
          <p:spPr>
            <a:xfrm>
              <a:off x="1788" y="1874"/>
              <a:ext cx="0" cy="108"/>
            </a:xfrm>
            <a:prstGeom prst="line">
              <a:avLst/>
            </a:prstGeom>
            <a:ln w="9525" cap="flat" cmpd="sng">
              <a:solidFill>
                <a:srgbClr val="000000"/>
              </a:solidFill>
              <a:prstDash val="solid"/>
              <a:headEnd type="none" w="med" len="med"/>
              <a:tailEnd type="triangle" w="sm" len="sm"/>
            </a:ln>
          </p:spPr>
        </p:sp>
        <p:sp>
          <p:nvSpPr>
            <p:cNvPr id="181475" name="文本框 181474"/>
            <p:cNvSpPr txBox="1"/>
            <p:nvPr/>
          </p:nvSpPr>
          <p:spPr>
            <a:xfrm>
              <a:off x="1371" y="1723"/>
              <a:ext cx="822" cy="160"/>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布管</a:t>
              </a:r>
              <a:endParaRPr lang="zh-CN" altLang="en-US" b="1" dirty="0">
                <a:latin typeface="Times New Roman" panose="02020603050405020304" pitchFamily="18" charset="0"/>
              </a:endParaRPr>
            </a:p>
          </p:txBody>
        </p:sp>
        <p:sp>
          <p:nvSpPr>
            <p:cNvPr id="181474" name="直接连接符 181473"/>
            <p:cNvSpPr/>
            <p:nvPr/>
          </p:nvSpPr>
          <p:spPr>
            <a:xfrm>
              <a:off x="1804" y="2129"/>
              <a:ext cx="0" cy="75"/>
            </a:xfrm>
            <a:prstGeom prst="line">
              <a:avLst/>
            </a:prstGeom>
            <a:ln w="9525" cap="flat" cmpd="sng">
              <a:solidFill>
                <a:srgbClr val="000000"/>
              </a:solidFill>
              <a:prstDash val="solid"/>
              <a:headEnd type="none" w="med" len="med"/>
              <a:tailEnd type="triangle" w="sm" len="sm"/>
            </a:ln>
          </p:spPr>
        </p:sp>
        <p:sp>
          <p:nvSpPr>
            <p:cNvPr id="181473" name="文本框 181472"/>
            <p:cNvSpPr txBox="1"/>
            <p:nvPr/>
          </p:nvSpPr>
          <p:spPr>
            <a:xfrm>
              <a:off x="1381" y="1978"/>
              <a:ext cx="838" cy="159"/>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组对焊接</a:t>
              </a:r>
              <a:endParaRPr lang="zh-CN" altLang="en-US" b="1" dirty="0">
                <a:latin typeface="Times New Roman" panose="02020603050405020304" pitchFamily="18" charset="0"/>
              </a:endParaRPr>
            </a:p>
          </p:txBody>
        </p:sp>
        <p:sp>
          <p:nvSpPr>
            <p:cNvPr id="181472" name="直接连接符 181471"/>
            <p:cNvSpPr/>
            <p:nvPr/>
          </p:nvSpPr>
          <p:spPr>
            <a:xfrm flipH="1">
              <a:off x="1816" y="2626"/>
              <a:ext cx="0" cy="101"/>
            </a:xfrm>
            <a:prstGeom prst="line">
              <a:avLst/>
            </a:prstGeom>
            <a:ln w="9525" cap="flat" cmpd="sng">
              <a:solidFill>
                <a:srgbClr val="000000"/>
              </a:solidFill>
              <a:prstDash val="solid"/>
              <a:headEnd type="none" w="med" len="med"/>
              <a:tailEnd type="triangle" w="sm" len="sm"/>
            </a:ln>
          </p:spPr>
        </p:sp>
        <p:sp>
          <p:nvSpPr>
            <p:cNvPr id="181471" name="文本框 181470"/>
            <p:cNvSpPr txBox="1"/>
            <p:nvPr/>
          </p:nvSpPr>
          <p:spPr>
            <a:xfrm>
              <a:off x="1398" y="2207"/>
              <a:ext cx="830" cy="165"/>
            </a:xfrm>
            <a:prstGeom prst="rect">
              <a:avLst/>
            </a:prstGeom>
            <a:solidFill>
              <a:srgbClr val="FFFFFF"/>
            </a:solidFill>
            <a:ln w="9525" cap="flat" cmpd="sng">
              <a:solidFill>
                <a:srgbClr val="000000"/>
              </a:solidFill>
              <a:prstDash val="dash"/>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无损检验</a:t>
              </a:r>
              <a:endParaRPr lang="zh-CN" altLang="en-US" b="1" dirty="0">
                <a:latin typeface="Times New Roman" panose="02020603050405020304" pitchFamily="18" charset="0"/>
              </a:endParaRPr>
            </a:p>
          </p:txBody>
        </p:sp>
        <p:sp>
          <p:nvSpPr>
            <p:cNvPr id="181470" name="文本框 181469"/>
            <p:cNvSpPr txBox="1"/>
            <p:nvPr/>
          </p:nvSpPr>
          <p:spPr>
            <a:xfrm>
              <a:off x="1413" y="2461"/>
              <a:ext cx="838" cy="173"/>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防腐补口补伤</a:t>
              </a:r>
              <a:endParaRPr lang="zh-CN" altLang="en-US" b="1" dirty="0">
                <a:latin typeface="Times New Roman" panose="02020603050405020304" pitchFamily="18" charset="0"/>
              </a:endParaRPr>
            </a:p>
          </p:txBody>
        </p:sp>
        <p:sp>
          <p:nvSpPr>
            <p:cNvPr id="181469" name="直接连接符 181468"/>
            <p:cNvSpPr/>
            <p:nvPr/>
          </p:nvSpPr>
          <p:spPr>
            <a:xfrm>
              <a:off x="1810" y="2356"/>
              <a:ext cx="0" cy="93"/>
            </a:xfrm>
            <a:prstGeom prst="line">
              <a:avLst/>
            </a:prstGeom>
            <a:ln w="9525" cap="flat" cmpd="sng">
              <a:solidFill>
                <a:srgbClr val="000000"/>
              </a:solidFill>
              <a:prstDash val="solid"/>
              <a:headEnd type="none" w="med" len="med"/>
              <a:tailEnd type="triangle" w="sm" len="sm"/>
            </a:ln>
          </p:spPr>
        </p:sp>
        <p:sp>
          <p:nvSpPr>
            <p:cNvPr id="181468" name="文本框 181467"/>
            <p:cNvSpPr txBox="1"/>
            <p:nvPr/>
          </p:nvSpPr>
          <p:spPr>
            <a:xfrm>
              <a:off x="1412" y="2722"/>
              <a:ext cx="794" cy="171"/>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管沟开挖</a:t>
              </a:r>
              <a:endParaRPr lang="zh-CN" altLang="en-US" b="1" dirty="0">
                <a:latin typeface="Times New Roman" panose="02020603050405020304" pitchFamily="18" charset="0"/>
              </a:endParaRPr>
            </a:p>
          </p:txBody>
        </p:sp>
        <p:sp>
          <p:nvSpPr>
            <p:cNvPr id="181467" name="文本框 181466"/>
            <p:cNvSpPr txBox="1"/>
            <p:nvPr/>
          </p:nvSpPr>
          <p:spPr>
            <a:xfrm>
              <a:off x="2885" y="2858"/>
              <a:ext cx="751" cy="202"/>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配合阴极保护</a:t>
              </a:r>
              <a:endParaRPr lang="zh-CN" altLang="en-US" b="1" dirty="0">
                <a:latin typeface="Times New Roman" panose="02020603050405020304" pitchFamily="18" charset="0"/>
              </a:endParaRPr>
            </a:p>
          </p:txBody>
        </p:sp>
        <p:sp>
          <p:nvSpPr>
            <p:cNvPr id="181466" name="直接连接符 181465"/>
            <p:cNvSpPr/>
            <p:nvPr/>
          </p:nvSpPr>
          <p:spPr>
            <a:xfrm flipH="1">
              <a:off x="3258" y="3060"/>
              <a:ext cx="0" cy="88"/>
            </a:xfrm>
            <a:prstGeom prst="line">
              <a:avLst/>
            </a:prstGeom>
            <a:ln w="9525" cap="flat" cmpd="sng">
              <a:solidFill>
                <a:srgbClr val="000000"/>
              </a:solidFill>
              <a:prstDash val="solid"/>
              <a:headEnd type="none" w="med" len="med"/>
              <a:tailEnd type="none" w="sm" len="sm"/>
            </a:ln>
          </p:spPr>
        </p:sp>
        <p:sp>
          <p:nvSpPr>
            <p:cNvPr id="181465" name="直接连接符 181464"/>
            <p:cNvSpPr/>
            <p:nvPr/>
          </p:nvSpPr>
          <p:spPr>
            <a:xfrm>
              <a:off x="1804" y="3145"/>
              <a:ext cx="1454" cy="0"/>
            </a:xfrm>
            <a:prstGeom prst="line">
              <a:avLst/>
            </a:prstGeom>
            <a:ln w="9525" cap="flat" cmpd="sng">
              <a:solidFill>
                <a:srgbClr val="000000"/>
              </a:solidFill>
              <a:prstDash val="solid"/>
              <a:headEnd type="none" w="med" len="med"/>
              <a:tailEnd type="none" w="sm" len="sm"/>
            </a:ln>
          </p:spPr>
        </p:sp>
        <p:sp>
          <p:nvSpPr>
            <p:cNvPr id="181464" name="直接连接符 181463"/>
            <p:cNvSpPr/>
            <p:nvPr/>
          </p:nvSpPr>
          <p:spPr>
            <a:xfrm>
              <a:off x="2685" y="3139"/>
              <a:ext cx="0" cy="474"/>
            </a:xfrm>
            <a:prstGeom prst="line">
              <a:avLst/>
            </a:prstGeom>
            <a:ln w="9525" cap="flat" cmpd="sng">
              <a:solidFill>
                <a:srgbClr val="000000"/>
              </a:solidFill>
              <a:prstDash val="solid"/>
              <a:headEnd type="none" w="med" len="med"/>
              <a:tailEnd type="triangle" w="sm" len="sm"/>
            </a:ln>
          </p:spPr>
        </p:sp>
        <p:sp>
          <p:nvSpPr>
            <p:cNvPr id="181463" name="文本框 181462"/>
            <p:cNvSpPr txBox="1"/>
            <p:nvPr/>
          </p:nvSpPr>
          <p:spPr>
            <a:xfrm>
              <a:off x="340" y="1960"/>
              <a:ext cx="575" cy="212"/>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冷弯管预制</a:t>
              </a:r>
              <a:endParaRPr lang="zh-CN" altLang="en-US" b="1" dirty="0">
                <a:latin typeface="Times New Roman" panose="02020603050405020304" pitchFamily="18" charset="0"/>
              </a:endParaRPr>
            </a:p>
          </p:txBody>
        </p:sp>
        <p:sp>
          <p:nvSpPr>
            <p:cNvPr id="181462" name="直接连接符 181461"/>
            <p:cNvSpPr/>
            <p:nvPr/>
          </p:nvSpPr>
          <p:spPr>
            <a:xfrm>
              <a:off x="934" y="2054"/>
              <a:ext cx="431" cy="0"/>
            </a:xfrm>
            <a:prstGeom prst="line">
              <a:avLst/>
            </a:prstGeom>
            <a:ln w="9525" cap="flat" cmpd="sng">
              <a:solidFill>
                <a:srgbClr val="000000"/>
              </a:solidFill>
              <a:prstDash val="solid"/>
              <a:headEnd type="none" w="med" len="med"/>
              <a:tailEnd type="triangle" w="sm" len="sm"/>
            </a:ln>
          </p:spPr>
        </p:sp>
        <p:sp>
          <p:nvSpPr>
            <p:cNvPr id="181461" name="直接连接符 181460"/>
            <p:cNvSpPr/>
            <p:nvPr/>
          </p:nvSpPr>
          <p:spPr>
            <a:xfrm>
              <a:off x="2360" y="1603"/>
              <a:ext cx="0" cy="65"/>
            </a:xfrm>
            <a:prstGeom prst="line">
              <a:avLst/>
            </a:prstGeom>
            <a:ln w="9525" cap="flat" cmpd="sng">
              <a:solidFill>
                <a:srgbClr val="000000"/>
              </a:solidFill>
              <a:prstDash val="solid"/>
              <a:headEnd type="none" w="med" len="med"/>
              <a:tailEnd type="none" w="sm" len="sm"/>
            </a:ln>
          </p:spPr>
        </p:sp>
        <p:sp>
          <p:nvSpPr>
            <p:cNvPr id="181460" name="文本框 181459"/>
            <p:cNvSpPr txBox="1"/>
            <p:nvPr/>
          </p:nvSpPr>
          <p:spPr>
            <a:xfrm>
              <a:off x="391" y="3049"/>
              <a:ext cx="787" cy="175"/>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穿跨越段施工</a:t>
              </a:r>
              <a:endParaRPr lang="zh-CN" altLang="en-US" b="1" dirty="0">
                <a:latin typeface="Times New Roman" panose="02020603050405020304" pitchFamily="18" charset="0"/>
              </a:endParaRPr>
            </a:p>
          </p:txBody>
        </p:sp>
        <p:sp>
          <p:nvSpPr>
            <p:cNvPr id="181459" name="直接连接符 181458"/>
            <p:cNvSpPr/>
            <p:nvPr/>
          </p:nvSpPr>
          <p:spPr>
            <a:xfrm>
              <a:off x="1188" y="3143"/>
              <a:ext cx="626" cy="0"/>
            </a:xfrm>
            <a:prstGeom prst="line">
              <a:avLst/>
            </a:prstGeom>
            <a:ln w="9525" cap="flat" cmpd="sng">
              <a:solidFill>
                <a:srgbClr val="000000"/>
              </a:solidFill>
              <a:prstDash val="solid"/>
              <a:headEnd type="none" w="med" len="med"/>
              <a:tailEnd type="triangle" w="sm" len="sm"/>
            </a:ln>
          </p:spPr>
        </p:sp>
        <p:sp>
          <p:nvSpPr>
            <p:cNvPr id="181458" name="直接连接符 181457"/>
            <p:cNvSpPr/>
            <p:nvPr/>
          </p:nvSpPr>
          <p:spPr>
            <a:xfrm flipH="1">
              <a:off x="1783" y="1667"/>
              <a:ext cx="577" cy="0"/>
            </a:xfrm>
            <a:prstGeom prst="line">
              <a:avLst/>
            </a:prstGeom>
            <a:ln w="9525" cap="flat" cmpd="sng">
              <a:solidFill>
                <a:srgbClr val="000000"/>
              </a:solidFill>
              <a:prstDash val="solid"/>
              <a:headEnd type="none" w="med" len="med"/>
              <a:tailEnd type="none" w="sm" len="sm"/>
            </a:ln>
          </p:spPr>
        </p:sp>
        <p:sp>
          <p:nvSpPr>
            <p:cNvPr id="181457" name="直接连接符 181456"/>
            <p:cNvSpPr/>
            <p:nvPr/>
          </p:nvSpPr>
          <p:spPr>
            <a:xfrm>
              <a:off x="1783" y="1667"/>
              <a:ext cx="0" cy="58"/>
            </a:xfrm>
            <a:prstGeom prst="line">
              <a:avLst/>
            </a:prstGeom>
            <a:ln w="9525" cap="flat" cmpd="sng">
              <a:solidFill>
                <a:srgbClr val="000000"/>
              </a:solidFill>
              <a:prstDash val="solid"/>
              <a:headEnd type="none" w="med" len="med"/>
              <a:tailEnd type="triangle" w="sm" len="sm"/>
            </a:ln>
          </p:spPr>
        </p:sp>
        <p:sp>
          <p:nvSpPr>
            <p:cNvPr id="181456" name="直接连接符 181455"/>
            <p:cNvSpPr/>
            <p:nvPr/>
          </p:nvSpPr>
          <p:spPr>
            <a:xfrm>
              <a:off x="1808" y="2892"/>
              <a:ext cx="0" cy="326"/>
            </a:xfrm>
            <a:prstGeom prst="line">
              <a:avLst/>
            </a:prstGeom>
            <a:ln w="9525" cap="flat" cmpd="sng">
              <a:solidFill>
                <a:srgbClr val="000000"/>
              </a:solidFill>
              <a:prstDash val="solid"/>
              <a:headEnd type="none" w="med" len="med"/>
              <a:tailEnd type="triangle" w="sm" len="sm"/>
            </a:ln>
          </p:spPr>
        </p:sp>
        <p:sp>
          <p:nvSpPr>
            <p:cNvPr id="181455" name="矩形 181454"/>
            <p:cNvSpPr/>
            <p:nvPr/>
          </p:nvSpPr>
          <p:spPr>
            <a:xfrm>
              <a:off x="2555" y="1883"/>
              <a:ext cx="778" cy="190"/>
            </a:xfrm>
            <a:prstGeom prst="rect">
              <a:avLst/>
            </a:prstGeom>
            <a:solidFill>
              <a:srgbClr val="FFFFFF"/>
            </a:solidFill>
            <a:ln w="9525" cap="flat" cmpd="sng">
              <a:solidFill>
                <a:srgbClr val="000000"/>
              </a:solidFill>
              <a:prstDash val="solid"/>
              <a:miter/>
              <a:headEnd type="none" w="med" len="med"/>
              <a:tailEnd type="none" w="med" len="med"/>
            </a:ln>
          </p:spPr>
          <p:txBody>
            <a:bodyPr/>
            <a:p>
              <a:pPr algn="ctr" eaLnBrk="0" hangingPunct="0"/>
              <a:r>
                <a:rPr lang="zh-CN" altLang="en-US" sz="1000" b="1" dirty="0">
                  <a:solidFill>
                    <a:srgbClr val="000000"/>
                  </a:solidFill>
                  <a:latin typeface="宋体" panose="02010600030101010101" pitchFamily="2" charset="-122"/>
                </a:rPr>
                <a:t>阀室土建施工</a:t>
              </a:r>
              <a:endParaRPr lang="zh-CN" altLang="en-US" b="1" dirty="0">
                <a:latin typeface="Times New Roman" panose="02020603050405020304" pitchFamily="18" charset="0"/>
              </a:endParaRPr>
            </a:p>
          </p:txBody>
        </p:sp>
        <p:sp>
          <p:nvSpPr>
            <p:cNvPr id="181454" name="直接连接符 181453"/>
            <p:cNvSpPr/>
            <p:nvPr/>
          </p:nvSpPr>
          <p:spPr>
            <a:xfrm>
              <a:off x="2944" y="1602"/>
              <a:ext cx="0" cy="294"/>
            </a:xfrm>
            <a:prstGeom prst="line">
              <a:avLst/>
            </a:prstGeom>
            <a:ln w="9525" cap="flat" cmpd="sng">
              <a:solidFill>
                <a:srgbClr val="000000"/>
              </a:solidFill>
              <a:prstDash val="solid"/>
              <a:headEnd type="none" w="med" len="med"/>
              <a:tailEnd type="triangle" w="sm" len="sm"/>
            </a:ln>
          </p:spPr>
        </p:sp>
        <p:sp>
          <p:nvSpPr>
            <p:cNvPr id="181453" name="直接连接符 181452"/>
            <p:cNvSpPr/>
            <p:nvPr/>
          </p:nvSpPr>
          <p:spPr>
            <a:xfrm>
              <a:off x="2944" y="2076"/>
              <a:ext cx="0" cy="362"/>
            </a:xfrm>
            <a:prstGeom prst="line">
              <a:avLst/>
            </a:prstGeom>
            <a:ln w="9525" cap="flat" cmpd="sng">
              <a:solidFill>
                <a:srgbClr val="000000"/>
              </a:solidFill>
              <a:prstDash val="solid"/>
              <a:headEnd type="none" w="med" len="med"/>
              <a:tailEnd type="triangle" w="sm" len="sm"/>
            </a:ln>
          </p:spPr>
        </p:sp>
        <p:sp>
          <p:nvSpPr>
            <p:cNvPr id="181452" name="矩形 181451"/>
            <p:cNvSpPr/>
            <p:nvPr/>
          </p:nvSpPr>
          <p:spPr>
            <a:xfrm>
              <a:off x="2565" y="2253"/>
              <a:ext cx="757" cy="212"/>
            </a:xfrm>
            <a:prstGeom prst="rect">
              <a:avLst/>
            </a:prstGeom>
            <a:solidFill>
              <a:srgbClr val="FFFFFF"/>
            </a:solidFill>
            <a:ln w="9525" cap="flat" cmpd="sng">
              <a:solidFill>
                <a:srgbClr val="000000"/>
              </a:solidFill>
              <a:prstDash val="solid"/>
              <a:miter/>
              <a:headEnd type="none" w="med" len="med"/>
              <a:tailEnd type="none" w="med" len="med"/>
            </a:ln>
          </p:spPr>
          <p:txBody>
            <a:bodyPr/>
            <a:p>
              <a:pPr algn="ctr" eaLnBrk="0" hangingPunct="0"/>
              <a:r>
                <a:rPr lang="zh-CN" altLang="en-US" sz="1000" b="1" dirty="0">
                  <a:solidFill>
                    <a:srgbClr val="000000"/>
                  </a:solidFill>
                  <a:latin typeface="宋体" panose="02010600030101010101" pitchFamily="2" charset="-122"/>
                </a:rPr>
                <a:t>阀室工艺施工</a:t>
              </a:r>
              <a:endParaRPr lang="zh-CN" altLang="en-US" b="1" dirty="0">
                <a:latin typeface="Times New Roman" panose="02020603050405020304" pitchFamily="18" charset="0"/>
              </a:endParaRPr>
            </a:p>
          </p:txBody>
        </p:sp>
        <p:sp>
          <p:nvSpPr>
            <p:cNvPr id="181451" name="直接连接符 181450"/>
            <p:cNvSpPr/>
            <p:nvPr/>
          </p:nvSpPr>
          <p:spPr>
            <a:xfrm>
              <a:off x="2741" y="2462"/>
              <a:ext cx="0" cy="514"/>
            </a:xfrm>
            <a:prstGeom prst="line">
              <a:avLst/>
            </a:prstGeom>
            <a:ln w="9525" cap="flat" cmpd="sng">
              <a:solidFill>
                <a:srgbClr val="000000"/>
              </a:solidFill>
              <a:prstDash val="solid"/>
              <a:headEnd type="none" w="med" len="med"/>
              <a:tailEnd type="none" w="sm" len="sm"/>
            </a:ln>
          </p:spPr>
        </p:sp>
        <p:sp>
          <p:nvSpPr>
            <p:cNvPr id="181450" name="直接连接符 181449"/>
            <p:cNvSpPr/>
            <p:nvPr/>
          </p:nvSpPr>
          <p:spPr>
            <a:xfrm flipH="1">
              <a:off x="1804" y="2960"/>
              <a:ext cx="937" cy="0"/>
            </a:xfrm>
            <a:prstGeom prst="line">
              <a:avLst/>
            </a:prstGeom>
            <a:ln w="9525" cap="flat" cmpd="sng">
              <a:solidFill>
                <a:srgbClr val="000000"/>
              </a:solidFill>
              <a:prstDash val="solid"/>
              <a:headEnd type="none" w="med" len="med"/>
              <a:tailEnd type="triangle" w="sm" len="sm"/>
            </a:ln>
          </p:spPr>
        </p:sp>
        <p:sp>
          <p:nvSpPr>
            <p:cNvPr id="181449" name="文本框 181448"/>
            <p:cNvSpPr txBox="1"/>
            <p:nvPr/>
          </p:nvSpPr>
          <p:spPr>
            <a:xfrm>
              <a:off x="3152" y="3740"/>
              <a:ext cx="688" cy="184"/>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水工保护</a:t>
              </a:r>
              <a:endParaRPr lang="zh-CN" altLang="en-US" b="1" dirty="0">
                <a:latin typeface="Times New Roman" panose="02020603050405020304" pitchFamily="18" charset="0"/>
              </a:endParaRPr>
            </a:p>
          </p:txBody>
        </p:sp>
        <p:sp>
          <p:nvSpPr>
            <p:cNvPr id="181448" name="文本框 181447"/>
            <p:cNvSpPr txBox="1"/>
            <p:nvPr/>
          </p:nvSpPr>
          <p:spPr>
            <a:xfrm>
              <a:off x="3152" y="3363"/>
              <a:ext cx="688" cy="212"/>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三桩埋设</a:t>
              </a:r>
              <a:endParaRPr lang="zh-CN" altLang="en-US" b="1" dirty="0">
                <a:latin typeface="Times New Roman" panose="02020603050405020304" pitchFamily="18" charset="0"/>
              </a:endParaRPr>
            </a:p>
          </p:txBody>
        </p:sp>
        <p:sp>
          <p:nvSpPr>
            <p:cNvPr id="181447" name="直接连接符 181446"/>
            <p:cNvSpPr/>
            <p:nvPr/>
          </p:nvSpPr>
          <p:spPr>
            <a:xfrm>
              <a:off x="1802" y="3353"/>
              <a:ext cx="0" cy="100"/>
            </a:xfrm>
            <a:prstGeom prst="line">
              <a:avLst/>
            </a:prstGeom>
            <a:ln w="9525" cap="flat" cmpd="sng">
              <a:solidFill>
                <a:srgbClr val="000000"/>
              </a:solidFill>
              <a:prstDash val="solid"/>
              <a:headEnd type="none" w="med" len="med"/>
              <a:tailEnd type="triangle" w="sm" len="sm"/>
            </a:ln>
          </p:spPr>
        </p:sp>
        <p:sp>
          <p:nvSpPr>
            <p:cNvPr id="181446" name="文本框 181445"/>
            <p:cNvSpPr txBox="1"/>
            <p:nvPr/>
          </p:nvSpPr>
          <p:spPr>
            <a:xfrm>
              <a:off x="1469" y="3211"/>
              <a:ext cx="684" cy="142"/>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连头焊接</a:t>
              </a:r>
              <a:endParaRPr lang="zh-CN" altLang="en-US" b="1" dirty="0">
                <a:latin typeface="Times New Roman" panose="02020603050405020304" pitchFamily="18" charset="0"/>
              </a:endParaRPr>
            </a:p>
            <a:p>
              <a:pPr eaLnBrk="0" hangingPunct="0"/>
              <a:endParaRPr lang="zh-CN" altLang="en-US" b="1" dirty="0">
                <a:latin typeface="Times New Roman" panose="02020603050405020304" pitchFamily="18" charset="0"/>
              </a:endParaRPr>
            </a:p>
          </p:txBody>
        </p:sp>
        <p:sp>
          <p:nvSpPr>
            <p:cNvPr id="181445" name="文本框 181444"/>
            <p:cNvSpPr txBox="1"/>
            <p:nvPr/>
          </p:nvSpPr>
          <p:spPr>
            <a:xfrm>
              <a:off x="1436" y="3710"/>
              <a:ext cx="732" cy="139"/>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防腐补口补伤</a:t>
              </a:r>
              <a:endParaRPr lang="zh-CN" altLang="en-US" b="1" dirty="0">
                <a:latin typeface="Times New Roman" panose="02020603050405020304" pitchFamily="18" charset="0"/>
              </a:endParaRPr>
            </a:p>
            <a:p>
              <a:pPr eaLnBrk="0" hangingPunct="0"/>
              <a:endParaRPr lang="zh-CN" altLang="en-US" b="1" dirty="0">
                <a:latin typeface="Times New Roman" panose="02020603050405020304" pitchFamily="18" charset="0"/>
              </a:endParaRPr>
            </a:p>
          </p:txBody>
        </p:sp>
        <p:sp>
          <p:nvSpPr>
            <p:cNvPr id="181444" name="文本框 181443"/>
            <p:cNvSpPr txBox="1"/>
            <p:nvPr/>
          </p:nvSpPr>
          <p:spPr>
            <a:xfrm>
              <a:off x="1265" y="3955"/>
              <a:ext cx="1033" cy="158"/>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全线回填及地貌恢复</a:t>
              </a:r>
              <a:endParaRPr lang="zh-CN" altLang="en-US" b="1" dirty="0">
                <a:latin typeface="Times New Roman" panose="02020603050405020304" pitchFamily="18" charset="0"/>
              </a:endParaRPr>
            </a:p>
          </p:txBody>
        </p:sp>
        <p:sp>
          <p:nvSpPr>
            <p:cNvPr id="181443" name="文本框 181442"/>
            <p:cNvSpPr txBox="1"/>
            <p:nvPr/>
          </p:nvSpPr>
          <p:spPr>
            <a:xfrm>
              <a:off x="2323" y="4254"/>
              <a:ext cx="794" cy="158"/>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通球、清管、测径</a:t>
              </a:r>
              <a:endParaRPr lang="zh-CN" altLang="en-US" b="1" dirty="0">
                <a:latin typeface="Times New Roman" panose="02020603050405020304" pitchFamily="18" charset="0"/>
              </a:endParaRPr>
            </a:p>
          </p:txBody>
        </p:sp>
        <p:sp>
          <p:nvSpPr>
            <p:cNvPr id="181442" name="文本框 181441"/>
            <p:cNvSpPr txBox="1"/>
            <p:nvPr/>
          </p:nvSpPr>
          <p:spPr>
            <a:xfrm>
              <a:off x="2444" y="4517"/>
              <a:ext cx="561" cy="157"/>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试压、连头</a:t>
              </a:r>
              <a:endParaRPr lang="zh-CN" altLang="en-US" b="1" dirty="0">
                <a:latin typeface="Times New Roman" panose="02020603050405020304" pitchFamily="18" charset="0"/>
              </a:endParaRPr>
            </a:p>
          </p:txBody>
        </p:sp>
        <p:sp>
          <p:nvSpPr>
            <p:cNvPr id="181441" name="文本框 181440"/>
            <p:cNvSpPr txBox="1"/>
            <p:nvPr/>
          </p:nvSpPr>
          <p:spPr>
            <a:xfrm>
              <a:off x="1630" y="4506"/>
              <a:ext cx="590" cy="158"/>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800" b="1" dirty="0">
                  <a:solidFill>
                    <a:srgbClr val="000000"/>
                  </a:solidFill>
                  <a:latin typeface="宋体" panose="02010600030101010101" pitchFamily="2" charset="-122"/>
                </a:rPr>
                <a:t>深度干燥、置换</a:t>
              </a:r>
              <a:endParaRPr lang="zh-CN" altLang="en-US" sz="800" b="1" dirty="0">
                <a:latin typeface="Times New Roman" panose="02020603050405020304" pitchFamily="18" charset="0"/>
              </a:endParaRPr>
            </a:p>
          </p:txBody>
        </p:sp>
        <p:sp>
          <p:nvSpPr>
            <p:cNvPr id="181440" name="文本框 181439"/>
            <p:cNvSpPr txBox="1"/>
            <p:nvPr/>
          </p:nvSpPr>
          <p:spPr>
            <a:xfrm>
              <a:off x="973" y="4503"/>
              <a:ext cx="423" cy="158"/>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eaLnBrk="0" hangingPunct="0"/>
              <a:r>
                <a:rPr lang="zh-CN" altLang="en-US" sz="1000" b="1" dirty="0">
                  <a:latin typeface="Times New Roman" panose="02020603050405020304" pitchFamily="18" charset="0"/>
                </a:rPr>
                <a:t>地面检漏</a:t>
              </a:r>
              <a:endParaRPr lang="zh-CN" altLang="en-US" b="1" dirty="0">
                <a:latin typeface="Times New Roman" panose="02020603050405020304" pitchFamily="18" charset="0"/>
              </a:endParaRPr>
            </a:p>
          </p:txBody>
        </p:sp>
        <p:sp>
          <p:nvSpPr>
            <p:cNvPr id="181439" name="直接连接符 181438"/>
            <p:cNvSpPr/>
            <p:nvPr/>
          </p:nvSpPr>
          <p:spPr>
            <a:xfrm flipH="1">
              <a:off x="1800" y="3598"/>
              <a:ext cx="0" cy="107"/>
            </a:xfrm>
            <a:prstGeom prst="line">
              <a:avLst/>
            </a:prstGeom>
            <a:ln w="9525" cap="flat" cmpd="sng">
              <a:solidFill>
                <a:srgbClr val="000000"/>
              </a:solidFill>
              <a:prstDash val="solid"/>
              <a:headEnd type="none" w="med" len="med"/>
              <a:tailEnd type="triangle" w="sm" len="sm"/>
            </a:ln>
          </p:spPr>
        </p:sp>
        <p:sp>
          <p:nvSpPr>
            <p:cNvPr id="181438" name="直接连接符 181437"/>
            <p:cNvSpPr/>
            <p:nvPr/>
          </p:nvSpPr>
          <p:spPr>
            <a:xfrm flipH="1">
              <a:off x="1807" y="3857"/>
              <a:ext cx="0" cy="101"/>
            </a:xfrm>
            <a:prstGeom prst="line">
              <a:avLst/>
            </a:prstGeom>
            <a:ln w="9525" cap="flat" cmpd="sng">
              <a:solidFill>
                <a:srgbClr val="000000"/>
              </a:solidFill>
              <a:prstDash val="solid"/>
              <a:headEnd type="none" w="med" len="med"/>
              <a:tailEnd type="triangle" w="sm" len="sm"/>
            </a:ln>
          </p:spPr>
        </p:sp>
        <p:sp>
          <p:nvSpPr>
            <p:cNvPr id="181437" name="直接连接符 181436"/>
            <p:cNvSpPr/>
            <p:nvPr/>
          </p:nvSpPr>
          <p:spPr>
            <a:xfrm>
              <a:off x="2713" y="4410"/>
              <a:ext cx="0" cy="112"/>
            </a:xfrm>
            <a:prstGeom prst="line">
              <a:avLst/>
            </a:prstGeom>
            <a:ln w="9525" cap="flat" cmpd="sng">
              <a:solidFill>
                <a:srgbClr val="000000"/>
              </a:solidFill>
              <a:prstDash val="solid"/>
              <a:headEnd type="none" w="med" len="med"/>
              <a:tailEnd type="triangle" w="sm" len="sm"/>
            </a:ln>
          </p:spPr>
        </p:sp>
        <p:sp>
          <p:nvSpPr>
            <p:cNvPr id="181436" name="文本框 181435"/>
            <p:cNvSpPr txBox="1"/>
            <p:nvPr/>
          </p:nvSpPr>
          <p:spPr>
            <a:xfrm>
              <a:off x="2363" y="3562"/>
              <a:ext cx="630" cy="137"/>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管沟部分回填</a:t>
              </a:r>
              <a:endParaRPr lang="zh-CN" altLang="en-US" b="1" dirty="0">
                <a:latin typeface="Times New Roman" panose="02020603050405020304" pitchFamily="18" charset="0"/>
              </a:endParaRPr>
            </a:p>
          </p:txBody>
        </p:sp>
        <p:sp>
          <p:nvSpPr>
            <p:cNvPr id="181435" name="直接连接符 181434"/>
            <p:cNvSpPr/>
            <p:nvPr/>
          </p:nvSpPr>
          <p:spPr>
            <a:xfrm>
              <a:off x="1825" y="4174"/>
              <a:ext cx="1681" cy="0"/>
            </a:xfrm>
            <a:prstGeom prst="line">
              <a:avLst/>
            </a:prstGeom>
            <a:ln w="9525" cap="flat" cmpd="sng">
              <a:solidFill>
                <a:srgbClr val="000000"/>
              </a:solidFill>
              <a:prstDash val="solid"/>
              <a:headEnd type="none" w="med" len="med"/>
              <a:tailEnd type="none" w="sm" len="sm"/>
            </a:ln>
          </p:spPr>
        </p:sp>
        <p:sp>
          <p:nvSpPr>
            <p:cNvPr id="181434" name="直接连接符 181433"/>
            <p:cNvSpPr/>
            <p:nvPr/>
          </p:nvSpPr>
          <p:spPr>
            <a:xfrm>
              <a:off x="2713" y="3716"/>
              <a:ext cx="0" cy="466"/>
            </a:xfrm>
            <a:prstGeom prst="line">
              <a:avLst/>
            </a:prstGeom>
            <a:ln w="9525" cap="flat" cmpd="sng">
              <a:solidFill>
                <a:srgbClr val="000000"/>
              </a:solidFill>
              <a:prstDash val="solid"/>
              <a:headEnd type="none" w="med" len="med"/>
              <a:tailEnd type="none" w="sm" len="sm"/>
            </a:ln>
          </p:spPr>
        </p:sp>
        <p:sp>
          <p:nvSpPr>
            <p:cNvPr id="181433" name="直接连接符 181432"/>
            <p:cNvSpPr/>
            <p:nvPr/>
          </p:nvSpPr>
          <p:spPr>
            <a:xfrm>
              <a:off x="1826" y="4118"/>
              <a:ext cx="0" cy="50"/>
            </a:xfrm>
            <a:prstGeom prst="line">
              <a:avLst/>
            </a:prstGeom>
            <a:ln w="9525" cap="flat" cmpd="sng">
              <a:solidFill>
                <a:srgbClr val="000000"/>
              </a:solidFill>
              <a:prstDash val="solid"/>
              <a:headEnd type="none" w="med" len="med"/>
              <a:tailEnd type="none" w="sm" len="sm"/>
            </a:ln>
          </p:spPr>
        </p:sp>
        <p:sp>
          <p:nvSpPr>
            <p:cNvPr id="181432" name="直接连接符 181431"/>
            <p:cNvSpPr/>
            <p:nvPr/>
          </p:nvSpPr>
          <p:spPr>
            <a:xfrm flipH="1">
              <a:off x="2225" y="4594"/>
              <a:ext cx="219" cy="0"/>
            </a:xfrm>
            <a:prstGeom prst="line">
              <a:avLst/>
            </a:prstGeom>
            <a:ln w="9525" cap="flat" cmpd="sng">
              <a:solidFill>
                <a:srgbClr val="000000"/>
              </a:solidFill>
              <a:prstDash val="solid"/>
              <a:headEnd type="none" w="med" len="med"/>
              <a:tailEnd type="triangle" w="sm" len="sm"/>
            </a:ln>
          </p:spPr>
        </p:sp>
        <p:sp>
          <p:nvSpPr>
            <p:cNvPr id="181431" name="直接连接符 181430"/>
            <p:cNvSpPr/>
            <p:nvPr/>
          </p:nvSpPr>
          <p:spPr>
            <a:xfrm flipH="1">
              <a:off x="1396" y="4590"/>
              <a:ext cx="220" cy="0"/>
            </a:xfrm>
            <a:prstGeom prst="line">
              <a:avLst/>
            </a:prstGeom>
            <a:ln w="9525" cap="flat" cmpd="sng">
              <a:solidFill>
                <a:srgbClr val="000000"/>
              </a:solidFill>
              <a:prstDash val="solid"/>
              <a:headEnd type="none" w="med" len="med"/>
              <a:tailEnd type="triangle" w="sm" len="sm"/>
            </a:ln>
          </p:spPr>
        </p:sp>
        <p:sp>
          <p:nvSpPr>
            <p:cNvPr id="181430" name="直接连接符 181429"/>
            <p:cNvSpPr/>
            <p:nvPr/>
          </p:nvSpPr>
          <p:spPr>
            <a:xfrm>
              <a:off x="3498" y="3924"/>
              <a:ext cx="0" cy="246"/>
            </a:xfrm>
            <a:prstGeom prst="line">
              <a:avLst/>
            </a:prstGeom>
            <a:ln w="9525" cap="flat" cmpd="sng">
              <a:solidFill>
                <a:srgbClr val="000000"/>
              </a:solidFill>
              <a:prstDash val="solid"/>
              <a:headEnd type="none" w="med" len="med"/>
              <a:tailEnd type="none" w="sm" len="sm"/>
            </a:ln>
          </p:spPr>
        </p:sp>
        <p:sp>
          <p:nvSpPr>
            <p:cNvPr id="181429" name="直接连接符 181428"/>
            <p:cNvSpPr/>
            <p:nvPr/>
          </p:nvSpPr>
          <p:spPr>
            <a:xfrm flipH="1">
              <a:off x="818" y="4597"/>
              <a:ext cx="155" cy="0"/>
            </a:xfrm>
            <a:prstGeom prst="line">
              <a:avLst/>
            </a:prstGeom>
            <a:ln w="9525" cap="flat" cmpd="sng">
              <a:solidFill>
                <a:srgbClr val="000000"/>
              </a:solidFill>
              <a:prstDash val="solid"/>
              <a:headEnd type="none" w="med" len="med"/>
              <a:tailEnd type="triangle" w="sm" len="sm"/>
            </a:ln>
          </p:spPr>
        </p:sp>
        <p:sp>
          <p:nvSpPr>
            <p:cNvPr id="181428" name="文本框 181427"/>
            <p:cNvSpPr txBox="1"/>
            <p:nvPr/>
          </p:nvSpPr>
          <p:spPr>
            <a:xfrm>
              <a:off x="266" y="4512"/>
              <a:ext cx="552" cy="172"/>
            </a:xfrm>
            <a:prstGeom prst="rect">
              <a:avLst/>
            </a:prstGeom>
            <a:solidFill>
              <a:srgbClr val="FFFFFF"/>
            </a:solidFill>
            <a:ln w="9525" cap="flat" cmpd="sng">
              <a:solidFill>
                <a:srgbClr val="000000"/>
              </a:solidFill>
              <a:prstDash val="solid"/>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防腐层检测</a:t>
              </a:r>
              <a:endParaRPr lang="zh-CN" altLang="en-US" b="1" dirty="0">
                <a:latin typeface="Times New Roman" panose="02020603050405020304" pitchFamily="18" charset="0"/>
              </a:endParaRPr>
            </a:p>
          </p:txBody>
        </p:sp>
        <p:sp>
          <p:nvSpPr>
            <p:cNvPr id="181427" name="直接连接符 181426"/>
            <p:cNvSpPr/>
            <p:nvPr/>
          </p:nvSpPr>
          <p:spPr>
            <a:xfrm>
              <a:off x="2711" y="4157"/>
              <a:ext cx="0" cy="87"/>
            </a:xfrm>
            <a:prstGeom prst="line">
              <a:avLst/>
            </a:prstGeom>
            <a:ln w="9525" cap="flat" cmpd="sng">
              <a:solidFill>
                <a:srgbClr val="000000"/>
              </a:solidFill>
              <a:prstDash val="solid"/>
              <a:headEnd type="none" w="med" len="med"/>
              <a:tailEnd type="triangle" w="sm" len="sm"/>
            </a:ln>
          </p:spPr>
        </p:sp>
        <p:sp>
          <p:nvSpPr>
            <p:cNvPr id="181426" name="直接连接符 181425"/>
            <p:cNvSpPr/>
            <p:nvPr/>
          </p:nvSpPr>
          <p:spPr>
            <a:xfrm>
              <a:off x="3492" y="3573"/>
              <a:ext cx="0" cy="171"/>
            </a:xfrm>
            <a:prstGeom prst="line">
              <a:avLst/>
            </a:prstGeom>
            <a:ln w="9525" cap="flat" cmpd="sng">
              <a:solidFill>
                <a:srgbClr val="000000"/>
              </a:solidFill>
              <a:prstDash val="solid"/>
              <a:headEnd type="none" w="med" len="med"/>
              <a:tailEnd type="triangle" w="sm" len="sm"/>
            </a:ln>
          </p:spPr>
        </p:sp>
        <p:sp>
          <p:nvSpPr>
            <p:cNvPr id="181425" name="文本框 181424"/>
            <p:cNvSpPr txBox="1"/>
            <p:nvPr/>
          </p:nvSpPr>
          <p:spPr>
            <a:xfrm>
              <a:off x="1462" y="3448"/>
              <a:ext cx="689" cy="164"/>
            </a:xfrm>
            <a:prstGeom prst="rect">
              <a:avLst/>
            </a:prstGeom>
            <a:solidFill>
              <a:srgbClr val="FFFFFF"/>
            </a:solidFill>
            <a:ln w="9525" cap="flat" cmpd="sng">
              <a:solidFill>
                <a:srgbClr val="000000"/>
              </a:solidFill>
              <a:prstDash val="dash"/>
              <a:miter/>
              <a:headEnd type="none" w="med" len="med"/>
              <a:tailEnd type="none" w="med" len="med"/>
            </a:ln>
          </p:spPr>
          <p:txBody>
            <a:bodyPr lIns="18000" tIns="10800" rIns="18000" bIns="10800"/>
            <a:p>
              <a:pPr algn="ctr" eaLnBrk="0" hangingPunct="0"/>
              <a:r>
                <a:rPr lang="zh-CN" altLang="en-US" sz="1000" b="1" dirty="0">
                  <a:solidFill>
                    <a:srgbClr val="000000"/>
                  </a:solidFill>
                  <a:latin typeface="宋体" panose="02010600030101010101" pitchFamily="2" charset="-122"/>
                </a:rPr>
                <a:t>无损检验</a:t>
              </a:r>
              <a:endParaRPr lang="zh-CN" altLang="en-US" b="1" dirty="0">
                <a:latin typeface="Times New Roman" panose="02020603050405020304" pitchFamily="18" charset="0"/>
              </a:endParaRPr>
            </a:p>
            <a:p>
              <a:pPr eaLnBrk="0" hangingPunct="0"/>
              <a:endParaRPr lang="zh-CN" altLang="en-US" b="1" dirty="0">
                <a:latin typeface="Times New Roman" panose="02020603050405020304" pitchFamily="18" charset="0"/>
              </a:endParaRPr>
            </a:p>
          </p:txBody>
        </p:sp>
        <p:sp>
          <p:nvSpPr>
            <p:cNvPr id="181542" name="矩形 181541"/>
            <p:cNvSpPr/>
            <p:nvPr/>
          </p:nvSpPr>
          <p:spPr>
            <a:xfrm>
              <a:off x="-2" y="346"/>
              <a:ext cx="72" cy="191"/>
            </a:xfrm>
            <a:prstGeom prst="rect">
              <a:avLst/>
            </a:prstGeom>
            <a:noFill/>
            <a:ln w="9525">
              <a:noFill/>
            </a:ln>
          </p:spPr>
          <p:txBody>
            <a:bodyPr wrap="square" lIns="54000" rIns="54000" anchor="ctr">
              <a:spAutoFit/>
            </a:bodyPr>
            <a:p>
              <a:pPr eaLnBrk="0" hangingPunct="0"/>
              <a:endParaRPr lang="zh-CN" altLang="en-US" b="1" dirty="0">
                <a:latin typeface="Times New Roman" panose="02020603050405020304" pitchFamily="18" charset="0"/>
              </a:endParaRPr>
            </a:p>
          </p:txBody>
        </p:sp>
      </p:grpSp>
    </p:spTree>
  </p:cSld>
  <p:clrMapOvr>
    <a:masterClrMapping/>
  </p:clrMapOvr>
  <p:transition advClick="0">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53185" y="628015"/>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
        <p:nvSpPr>
          <p:cNvPr id="100" name="文本框 99"/>
          <p:cNvSpPr txBox="1"/>
          <p:nvPr/>
        </p:nvSpPr>
        <p:spPr>
          <a:xfrm>
            <a:off x="956310" y="1226820"/>
            <a:ext cx="7946390" cy="5323205"/>
          </a:xfrm>
          <a:prstGeom prst="rect">
            <a:avLst/>
          </a:prstGeom>
          <a:noFill/>
          <a:ln w="9525">
            <a:noFill/>
          </a:ln>
        </p:spPr>
        <p:txBody>
          <a:bodyPr wrap="square">
            <a:spAutoFit/>
          </a:bodyPr>
          <a:p>
            <a:pPr marL="0" indent="0"/>
            <a:r>
              <a:rPr lang="en-US" sz="2000" b="1">
                <a:latin typeface="Calibri" panose="020F0502020204030204" charset="0"/>
                <a:ea typeface="宋体" panose="02010600030101010101" pitchFamily="2" charset="-122"/>
                <a:cs typeface="Times New Roman" panose="02020603050405020304" pitchFamily="18" charset="0"/>
              </a:rPr>
              <a:t>3</a:t>
            </a:r>
            <a:r>
              <a:rPr lang="zh-CN" sz="2000" b="1">
                <a:latin typeface="Calibri" panose="020F0502020204030204" charset="0"/>
                <a:ea typeface="宋体" panose="02010600030101010101" pitchFamily="2" charset="-122"/>
              </a:rPr>
              <a:t>施工准备</a:t>
            </a:r>
            <a:r>
              <a:rPr lang="en-US" sz="2000" b="0">
                <a:latin typeface="Calibri" panose="020F0502020204030204" charset="0"/>
                <a:ea typeface="宋体" panose="02010600030101010101" pitchFamily="2" charset="-122"/>
                <a:cs typeface="Times New Roman" panose="02020603050405020304" pitchFamily="18" charset="0"/>
              </a:rPr>
              <a:t>3.0.1 </a:t>
            </a:r>
            <a:r>
              <a:rPr lang="zh-CN" sz="2000" b="0">
                <a:ea typeface="宋体" panose="02010600030101010101" pitchFamily="2" charset="-122"/>
              </a:rPr>
              <a:t>技术准备应包括下列内容：</a:t>
            </a:r>
            <a:endParaRPr lang="en-US" sz="2000" b="0">
              <a:latin typeface="宋体" panose="02010600030101010101" pitchFamily="2" charset="-122"/>
              <a:ea typeface="宋体" panose="02010600030101010101" pitchFamily="2" charset="-122"/>
              <a:cs typeface="Times New Roman" panose="02020603050405020304" pitchFamily="18" charset="0"/>
            </a:endParaRPr>
          </a:p>
          <a:p>
            <a:pPr marL="0" indent="0"/>
            <a:r>
              <a:rPr lang="en-US" sz="2000" b="0">
                <a:solidFill>
                  <a:srgbClr val="FF0000"/>
                </a:solidFill>
                <a:latin typeface="宋体" panose="02010600030101010101" pitchFamily="2" charset="-122"/>
                <a:ea typeface="宋体" panose="02010600030101010101" pitchFamily="2" charset="-122"/>
                <a:cs typeface="Times New Roman" panose="02020603050405020304" pitchFamily="18" charset="0"/>
              </a:rPr>
              <a:t>1 </a:t>
            </a:r>
            <a:r>
              <a:rPr lang="zh-CN" sz="2000" b="0">
                <a:solidFill>
                  <a:srgbClr val="FF0000"/>
                </a:solidFill>
                <a:ea typeface="宋体" panose="02010600030101010101" pitchFamily="2" charset="-122"/>
              </a:rPr>
              <a:t>进行图纸会审、设计交底及技术交底工作；</a:t>
            </a:r>
            <a:r>
              <a:rPr lang="en-US" sz="2000" b="0">
                <a:latin typeface="宋体" panose="02010600030101010101" pitchFamily="2" charset="-122"/>
                <a:ea typeface="宋体" panose="02010600030101010101" pitchFamily="2" charset="-122"/>
                <a:cs typeface="Times New Roman" panose="02020603050405020304" pitchFamily="18" charset="0"/>
              </a:rPr>
              <a:t>2 </a:t>
            </a:r>
            <a:r>
              <a:rPr lang="zh-CN" sz="2000" b="0">
                <a:ea typeface="宋体" panose="02010600030101010101" pitchFamily="2" charset="-122"/>
              </a:rPr>
              <a:t>进行施工组织设计、施工方案及质量、健康、安全和环境措施的编审工作。</a:t>
            </a:r>
            <a:r>
              <a:rPr lang="en-US" sz="2000" b="0">
                <a:latin typeface="Calibri" panose="020F0502020204030204" charset="0"/>
                <a:ea typeface="宋体" panose="02010600030101010101" pitchFamily="2" charset="-122"/>
                <a:cs typeface="Times New Roman" panose="02020603050405020304" pitchFamily="18" charset="0"/>
              </a:rPr>
              <a:t>3.0.2</a:t>
            </a:r>
            <a:r>
              <a:rPr lang="zh-CN" sz="2000" b="0">
                <a:ea typeface="宋体" panose="02010600030101010101" pitchFamily="2" charset="-122"/>
              </a:rPr>
              <a:t>人力资源准备应包括下列内容：</a:t>
            </a:r>
            <a:r>
              <a:rPr lang="en-US" sz="2000" b="0">
                <a:latin typeface="宋体" panose="02010600030101010101" pitchFamily="2" charset="-122"/>
                <a:ea typeface="宋体" panose="02010600030101010101" pitchFamily="2" charset="-122"/>
                <a:cs typeface="Times New Roman" panose="02020603050405020304" pitchFamily="18" charset="0"/>
              </a:rPr>
              <a:t>1 </a:t>
            </a:r>
            <a:r>
              <a:rPr lang="zh-CN" sz="2000" b="0">
                <a:ea typeface="宋体" panose="02010600030101010101" pitchFamily="2" charset="-122"/>
              </a:rPr>
              <a:t>建立项目组织机构；</a:t>
            </a:r>
            <a:r>
              <a:rPr lang="en-US" sz="2000" b="0">
                <a:latin typeface="宋体" panose="02010600030101010101" pitchFamily="2" charset="-122"/>
                <a:ea typeface="宋体" panose="02010600030101010101" pitchFamily="2" charset="-122"/>
                <a:cs typeface="Times New Roman" panose="02020603050405020304" pitchFamily="18" charset="0"/>
              </a:rPr>
              <a:t>2 </a:t>
            </a:r>
            <a:r>
              <a:rPr lang="zh-CN" sz="2000" b="0">
                <a:ea typeface="宋体" panose="02010600030101010101" pitchFamily="2" charset="-122"/>
              </a:rPr>
              <a:t>配置满足工程需要的施工人员；</a:t>
            </a:r>
            <a:r>
              <a:rPr lang="en-US" sz="2000" b="0">
                <a:latin typeface="宋体" panose="02010600030101010101" pitchFamily="2" charset="-122"/>
                <a:ea typeface="宋体" panose="02010600030101010101" pitchFamily="2" charset="-122"/>
                <a:cs typeface="Times New Roman" panose="02020603050405020304" pitchFamily="18" charset="0"/>
              </a:rPr>
              <a:t>3 </a:t>
            </a:r>
            <a:r>
              <a:rPr lang="zh-CN" sz="2000" b="0">
                <a:ea typeface="宋体" panose="02010600030101010101" pitchFamily="2" charset="-122"/>
              </a:rPr>
              <a:t>组织主要工种的人员培训、考试取证。</a:t>
            </a:r>
            <a:r>
              <a:rPr lang="en-US" sz="2000" b="0">
                <a:latin typeface="Calibri" panose="020F0502020204030204" charset="0"/>
                <a:ea typeface="宋体" panose="02010600030101010101" pitchFamily="2" charset="-122"/>
                <a:cs typeface="Times New Roman" panose="02020603050405020304" pitchFamily="18" charset="0"/>
              </a:rPr>
              <a:t>3.0.3 </a:t>
            </a:r>
            <a:r>
              <a:rPr lang="zh-CN" sz="2000" b="0">
                <a:ea typeface="宋体" panose="02010600030101010101" pitchFamily="2" charset="-122"/>
              </a:rPr>
              <a:t>机具设备准备应包括下列内容：</a:t>
            </a:r>
            <a:r>
              <a:rPr lang="en-US" sz="2000" b="0">
                <a:latin typeface="宋体" panose="02010600030101010101" pitchFamily="2" charset="-122"/>
                <a:ea typeface="宋体" panose="02010600030101010101" pitchFamily="2" charset="-122"/>
                <a:cs typeface="Times New Roman" panose="02020603050405020304" pitchFamily="18" charset="0"/>
              </a:rPr>
              <a:t>1 </a:t>
            </a:r>
            <a:r>
              <a:rPr lang="zh-CN" sz="2000" b="0">
                <a:ea typeface="宋体" panose="02010600030101010101" pitchFamily="2" charset="-122"/>
              </a:rPr>
              <a:t>完成施工机具设备配置；</a:t>
            </a:r>
            <a:r>
              <a:rPr lang="en-US" sz="2000" b="0">
                <a:latin typeface="宋体" panose="02010600030101010101" pitchFamily="2" charset="-122"/>
                <a:ea typeface="宋体" panose="02010600030101010101" pitchFamily="2" charset="-122"/>
                <a:cs typeface="Times New Roman" panose="02020603050405020304" pitchFamily="18" charset="0"/>
              </a:rPr>
              <a:t>2 </a:t>
            </a:r>
            <a:r>
              <a:rPr lang="zh-CN" sz="2000" b="0">
                <a:ea typeface="宋体" panose="02010600030101010101" pitchFamily="2" charset="-122"/>
              </a:rPr>
              <a:t>完成施工机具设备的检修维护；</a:t>
            </a:r>
            <a:r>
              <a:rPr lang="en-US" sz="2000" b="0">
                <a:latin typeface="宋体" panose="02010600030101010101" pitchFamily="2" charset="-122"/>
                <a:ea typeface="宋体" panose="02010600030101010101" pitchFamily="2" charset="-122"/>
                <a:cs typeface="Times New Roman" panose="02020603050405020304" pitchFamily="18" charset="0"/>
              </a:rPr>
              <a:t>3 </a:t>
            </a:r>
            <a:r>
              <a:rPr lang="zh-CN" sz="2000" b="0">
                <a:ea typeface="宋体" panose="02010600030101010101" pitchFamily="2" charset="-122"/>
              </a:rPr>
              <a:t>完成具体工程的专用施工机具制作。</a:t>
            </a:r>
            <a:r>
              <a:rPr lang="en-US" sz="2000" b="0">
                <a:latin typeface="Calibri" panose="020F0502020204030204" charset="0"/>
                <a:ea typeface="宋体" panose="02010600030101010101" pitchFamily="2" charset="-122"/>
                <a:cs typeface="Times New Roman" panose="02020603050405020304" pitchFamily="18" charset="0"/>
              </a:rPr>
              <a:t>3.0.4 </a:t>
            </a:r>
            <a:r>
              <a:rPr lang="zh-CN" sz="2000" b="0">
                <a:ea typeface="宋体" panose="02010600030101010101" pitchFamily="2" charset="-122"/>
              </a:rPr>
              <a:t>物资准备应包括下列内容；</a:t>
            </a:r>
            <a:r>
              <a:rPr lang="en-US" sz="2000" b="0">
                <a:latin typeface="宋体" panose="02010600030101010101" pitchFamily="2" charset="-122"/>
                <a:ea typeface="宋体" panose="02010600030101010101" pitchFamily="2" charset="-122"/>
                <a:cs typeface="Times New Roman" panose="02020603050405020304" pitchFamily="18" charset="0"/>
              </a:rPr>
              <a:t>1 </a:t>
            </a:r>
            <a:r>
              <a:rPr lang="zh-CN" sz="2000" b="0">
                <a:ea typeface="宋体" panose="02010600030101010101" pitchFamily="2" charset="-122"/>
              </a:rPr>
              <a:t>施工主要材料的储存应能满足连续作业要求；</a:t>
            </a:r>
            <a:r>
              <a:rPr lang="en-US" sz="2000" b="0">
                <a:latin typeface="宋体" panose="02010600030101010101" pitchFamily="2" charset="-122"/>
                <a:ea typeface="宋体" panose="02010600030101010101" pitchFamily="2" charset="-122"/>
                <a:cs typeface="Times New Roman" panose="02020603050405020304" pitchFamily="18" charset="0"/>
              </a:rPr>
              <a:t>2 </a:t>
            </a:r>
            <a:r>
              <a:rPr lang="zh-CN" sz="2000" b="0">
                <a:ea typeface="宋体" panose="02010600030101010101" pitchFamily="2" charset="-122"/>
              </a:rPr>
              <a:t>做好物资采购、验证、运输保管工作。</a:t>
            </a:r>
            <a:r>
              <a:rPr lang="en-US" sz="2000" b="0">
                <a:latin typeface="Calibri" panose="020F0502020204030204" charset="0"/>
                <a:ea typeface="宋体" panose="02010600030101010101" pitchFamily="2" charset="-122"/>
                <a:cs typeface="Times New Roman" panose="02020603050405020304" pitchFamily="18" charset="0"/>
              </a:rPr>
              <a:t>3.0.5</a:t>
            </a:r>
            <a:r>
              <a:rPr lang="zh-CN" sz="2000" b="0">
                <a:ea typeface="宋体" panose="02010600030101010101" pitchFamily="2" charset="-122"/>
              </a:rPr>
              <a:t>施工现场准备应包括下列内容：</a:t>
            </a:r>
            <a:r>
              <a:rPr lang="en-US" sz="2000" b="0">
                <a:latin typeface="宋体" panose="02010600030101010101" pitchFamily="2" charset="-122"/>
                <a:ea typeface="宋体" panose="02010600030101010101" pitchFamily="2" charset="-122"/>
                <a:cs typeface="Times New Roman" panose="02020603050405020304" pitchFamily="18" charset="0"/>
              </a:rPr>
              <a:t>1</a:t>
            </a:r>
            <a:r>
              <a:rPr lang="zh-CN" sz="2000" b="0">
                <a:ea typeface="宋体" panose="02010600030101010101" pitchFamily="2" charset="-122"/>
              </a:rPr>
              <a:t>办理相关施工手续；</a:t>
            </a:r>
            <a:r>
              <a:rPr lang="en-US" sz="2000" b="0">
                <a:latin typeface="宋体" panose="02010600030101010101" pitchFamily="2" charset="-122"/>
                <a:ea typeface="宋体" panose="02010600030101010101" pitchFamily="2" charset="-122"/>
                <a:cs typeface="Times New Roman" panose="02020603050405020304" pitchFamily="18" charset="0"/>
              </a:rPr>
              <a:t>2 </a:t>
            </a:r>
            <a:r>
              <a:rPr lang="zh-CN" sz="2000" b="0">
                <a:ea typeface="宋体" panose="02010600030101010101" pitchFamily="2" charset="-122"/>
              </a:rPr>
              <a:t>施工用地应满足作业要求；</a:t>
            </a:r>
            <a:r>
              <a:rPr lang="en-US" sz="2000" b="0">
                <a:latin typeface="宋体" panose="02010600030101010101" pitchFamily="2" charset="-122"/>
                <a:ea typeface="宋体" panose="02010600030101010101" pitchFamily="2" charset="-122"/>
                <a:cs typeface="Times New Roman" panose="02020603050405020304" pitchFamily="18" charset="0"/>
              </a:rPr>
              <a:t>3 </a:t>
            </a:r>
            <a:r>
              <a:rPr lang="zh-CN" sz="2000" b="0">
                <a:ea typeface="宋体" panose="02010600030101010101" pitchFamily="2" charset="-122"/>
              </a:rPr>
              <a:t>完成现场水、路、电、讯、场地平整，及施工临设工作</a:t>
            </a:r>
            <a:endParaRPr lang="zh-CN" altLang="en-US" sz="2000"/>
          </a:p>
        </p:txBody>
      </p:sp>
    </p:spTree>
  </p:cSld>
  <p:clrMapOvr>
    <a:masterClrMapping/>
  </p:clrMapOvr>
  <p:transition advClick="0">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810385" y="1239520"/>
            <a:ext cx="5522595" cy="953135"/>
          </a:xfrm>
          <a:prstGeom prst="rect">
            <a:avLst/>
          </a:prstGeom>
          <a:noFill/>
        </p:spPr>
        <p:txBody>
          <a:bodyPr wrap="square" rtlCol="0" anchor="t">
            <a:spAutoFit/>
          </a:bodyPr>
          <a:p>
            <a:r>
              <a:rPr lang="zh-CN" altLang="en-US">
                <a:solidFill>
                  <a:schemeClr val="tx1"/>
                </a:solidFill>
              </a:rPr>
              <a:t>中石油中缅天然气管道黔西南州晴隆段“6.10”泄漏燃爆较大事故</a:t>
            </a:r>
            <a:endParaRPr lang="zh-CN" altLang="en-US">
              <a:solidFill>
                <a:schemeClr val="tx1"/>
              </a:solidFill>
            </a:endParaRPr>
          </a:p>
        </p:txBody>
      </p:sp>
      <p:graphicFrame>
        <p:nvGraphicFramePr>
          <p:cNvPr id="7" name="对象 6"/>
          <p:cNvGraphicFramePr/>
          <p:nvPr/>
        </p:nvGraphicFramePr>
        <p:xfrm>
          <a:off x="927100" y="2192655"/>
          <a:ext cx="7289165" cy="4378325"/>
        </p:xfrm>
        <a:graphic>
          <a:graphicData uri="http://schemas.openxmlformats.org/presentationml/2006/ole">
            <mc:AlternateContent xmlns:mc="http://schemas.openxmlformats.org/markup-compatibility/2006">
              <mc:Choice xmlns:v="urn:schemas-microsoft-com:vml" Requires="v">
                <p:oleObj spid="_x0000_s8" name="" r:id="rId1" imgW="7283450" imgH="4375150" progId="Paint.Picture">
                  <p:embed/>
                </p:oleObj>
              </mc:Choice>
              <mc:Fallback>
                <p:oleObj name="" r:id="rId1" imgW="7283450" imgH="4375150" progId="Paint.Picture">
                  <p:embed/>
                  <p:pic>
                    <p:nvPicPr>
                      <p:cNvPr id="0" name="图片 7"/>
                      <p:cNvPicPr/>
                      <p:nvPr/>
                    </p:nvPicPr>
                    <p:blipFill>
                      <a:blip r:embed="rId2"/>
                      <a:stretch>
                        <a:fillRect/>
                      </a:stretch>
                    </p:blipFill>
                    <p:spPr>
                      <a:xfrm>
                        <a:off x="927100" y="2192655"/>
                        <a:ext cx="7289165" cy="4378325"/>
                      </a:xfrm>
                      <a:prstGeom prst="rect">
                        <a:avLst/>
                      </a:prstGeom>
                    </p:spPr>
                  </p:pic>
                </p:oleObj>
              </mc:Fallback>
            </mc:AlternateContent>
          </a:graphicData>
        </a:graphic>
      </p:graphicFrame>
    </p:spTree>
  </p:cSld>
  <p:clrMapOvr>
    <a:masterClrMapping/>
  </p:clrMapOvr>
  <p:transition advClick="0">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
        <p:nvSpPr>
          <p:cNvPr id="100" name="文本框 99"/>
          <p:cNvSpPr txBox="1"/>
          <p:nvPr/>
        </p:nvSpPr>
        <p:spPr>
          <a:xfrm>
            <a:off x="778510" y="1593850"/>
            <a:ext cx="7674610" cy="1568450"/>
          </a:xfrm>
          <a:prstGeom prst="rect">
            <a:avLst/>
          </a:prstGeom>
          <a:noFill/>
          <a:ln w="9525">
            <a:noFill/>
          </a:ln>
        </p:spPr>
        <p:txBody>
          <a:bodyPr wrap="square">
            <a:spAutoFit/>
          </a:bodyPr>
          <a:p>
            <a:pPr marL="0" indent="0"/>
            <a:r>
              <a:rPr lang="en-US" altLang="zh-CN" sz="2400" b="0">
                <a:ea typeface="宋体" panose="02010600030101010101" pitchFamily="2" charset="-122"/>
              </a:rPr>
              <a:t>3.0.6 </a:t>
            </a:r>
            <a:r>
              <a:rPr lang="zh-CN" sz="2400" b="0">
                <a:ea typeface="宋体" panose="02010600030101010101" pitchFamily="2" charset="-122"/>
              </a:rPr>
              <a:t>在开工前，应以文件的形式明确交工技术文件和记录，技术文件的编制宜符合现行行业标准《石油天然气建设工程交工技术文件编制规范》</a:t>
            </a:r>
            <a:r>
              <a:rPr lang="zh-CN" sz="2400" b="0">
                <a:ea typeface="宋体" panose="02010600030101010101" pitchFamily="2" charset="-122"/>
                <a:cs typeface="Times New Roman" panose="02020603050405020304" pitchFamily="18" charset="0"/>
              </a:rPr>
              <a:t>SY/T6882的有关规定。</a:t>
            </a:r>
            <a:endParaRPr lang="zh-CN" altLang="en-US" sz="2400"/>
          </a:p>
        </p:txBody>
      </p:sp>
      <p:sp>
        <p:nvSpPr>
          <p:cNvPr id="4" name="文本框 3"/>
          <p:cNvSpPr txBox="1"/>
          <p:nvPr/>
        </p:nvSpPr>
        <p:spPr>
          <a:xfrm>
            <a:off x="923925" y="3162300"/>
            <a:ext cx="7529195" cy="953135"/>
          </a:xfrm>
          <a:prstGeom prst="rect">
            <a:avLst/>
          </a:prstGeom>
          <a:noFill/>
        </p:spPr>
        <p:txBody>
          <a:bodyPr wrap="square" rtlCol="0" anchor="t">
            <a:spAutoFit/>
          </a:bodyPr>
          <a:p>
            <a:r>
              <a:rPr lang="zh-CN" altLang="en-US">
                <a:solidFill>
                  <a:srgbClr val="00B050"/>
                </a:solidFill>
              </a:rPr>
              <a:t>该条主要是针对建设单位及监理单位提出的要求</a:t>
            </a:r>
            <a:endParaRPr lang="zh-CN" altLang="en-US">
              <a:solidFill>
                <a:srgbClr val="00B050"/>
              </a:solidFill>
            </a:endParaRPr>
          </a:p>
        </p:txBody>
      </p:sp>
    </p:spTree>
  </p:cSld>
  <p:clrMapOvr>
    <a:masterClrMapping/>
  </p:clrMapOvr>
  <p:transition advClick="0">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1498600" y="2176780"/>
          <a:ext cx="5956300" cy="2235200"/>
        </p:xfrm>
        <a:graphic>
          <a:graphicData uri="http://schemas.openxmlformats.org/drawingml/2006/table">
            <a:tbl>
              <a:tblPr firstRow="1" bandRow="1">
                <a:tableStyleId>{5940675A-B579-460E-94D1-54222C63F5DA}</a:tableStyleId>
              </a:tblPr>
              <a:tblGrid>
                <a:gridCol w="584200"/>
                <a:gridCol w="800100"/>
                <a:gridCol w="685800"/>
                <a:gridCol w="2197100"/>
                <a:gridCol w="1689100"/>
              </a:tblGrid>
              <a:tr h="279400">
                <a:tc gridSpan="2">
                  <a:txBody>
                    <a:bodyPr/>
                    <a:p>
                      <a:pPr indent="0" algn="ctr">
                        <a:buNone/>
                      </a:pPr>
                      <a:r>
                        <a:rPr lang="zh-CN" sz="1200" b="0">
                          <a:solidFill>
                            <a:srgbClr val="0000FF"/>
                          </a:solidFill>
                          <a:latin typeface="Arial" panose="020B0604020202020204" pitchFamily="34" charset="0"/>
                          <a:ea typeface="宋体" panose="02010600030101010101" pitchFamily="2" charset="-122"/>
                        </a:rPr>
                        <a:t>种类</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zh-CN" sz="1200" b="0">
                          <a:solidFill>
                            <a:srgbClr val="0000FF"/>
                          </a:solidFill>
                          <a:latin typeface="Arial" panose="020B0604020202020204" pitchFamily="34" charset="0"/>
                          <a:ea typeface="宋体" panose="02010600030101010101" pitchFamily="2" charset="-122"/>
                        </a:rPr>
                        <a:t>曲率半径</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FF"/>
                          </a:solidFill>
                          <a:latin typeface="Arial" panose="020B0604020202020204" pitchFamily="34" charset="0"/>
                          <a:ea typeface="宋体" panose="02010600030101010101" pitchFamily="2" charset="-122"/>
                        </a:rPr>
                        <a:t>外观和主要尺寸</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FF"/>
                          </a:solidFill>
                          <a:latin typeface="Arial" panose="020B0604020202020204" pitchFamily="34" charset="0"/>
                          <a:ea typeface="宋体" panose="02010600030101010101" pitchFamily="2" charset="-122"/>
                        </a:rPr>
                        <a:t>其它规定</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9400">
                <a:tc gridSpan="2">
                  <a:txBody>
                    <a:bodyPr/>
                    <a:p>
                      <a:pPr indent="0" algn="ctr">
                        <a:buNone/>
                      </a:pPr>
                      <a:r>
                        <a:rPr lang="zh-CN" sz="1200" b="0">
                          <a:solidFill>
                            <a:srgbClr val="0000FF"/>
                          </a:solidFill>
                          <a:latin typeface="Arial" panose="020B0604020202020204" pitchFamily="34" charset="0"/>
                          <a:ea typeface="宋体" panose="02010600030101010101" pitchFamily="2" charset="-122"/>
                        </a:rPr>
                        <a:t>热煨弯管</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zh-CN" sz="1200" b="0">
                          <a:solidFill>
                            <a:srgbClr val="FF0000"/>
                          </a:solidFill>
                          <a:latin typeface="Arial" panose="020B0604020202020204" pitchFamily="34" charset="0"/>
                          <a:ea typeface="宋体" panose="02010600030101010101" pitchFamily="2" charset="-122"/>
                        </a:rPr>
                        <a:t>≥4D</a:t>
                      </a:r>
                      <a:endParaRPr lang="zh-CN" sz="1200" b="0">
                        <a:solidFill>
                          <a:srgbClr val="FF0000"/>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sz="1200" b="0">
                          <a:solidFill>
                            <a:srgbClr val="0000FF"/>
                          </a:solidFill>
                          <a:latin typeface="Arial" panose="020B0604020202020204" pitchFamily="34" charset="0"/>
                          <a:ea typeface="宋体" panose="02010600030101010101" pitchFamily="2" charset="-122"/>
                        </a:rPr>
                        <a:t>无褶皱、裂纹、重皮、机械损伤；两端椭圆度小于或等于1.0%，其他部位的椭圆度不应大干2.5％</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sz="1200" b="0">
                          <a:solidFill>
                            <a:srgbClr val="0000FF"/>
                          </a:solidFill>
                          <a:latin typeface="Arial" panose="020B0604020202020204" pitchFamily="34" charset="0"/>
                          <a:ea typeface="宋体" panose="02010600030101010101" pitchFamily="2" charset="-122"/>
                        </a:rPr>
                        <a:t>应满足清管器和探测仪器顺利通过。端部直管段保留长度：DN≤500mm时,不小于250mm；DN＞500mm，不小于不小于500mm</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9400">
                <a:tc rowSpan="6">
                  <a:txBody>
                    <a:bodyPr/>
                    <a:p>
                      <a:pPr indent="0" algn="ctr">
                        <a:buNone/>
                      </a:pPr>
                      <a:r>
                        <a:rPr lang="zh-CN" sz="1200" b="0">
                          <a:solidFill>
                            <a:srgbClr val="0000FF"/>
                          </a:solidFill>
                          <a:latin typeface="Arial" panose="020B0604020202020204" pitchFamily="34" charset="0"/>
                          <a:ea typeface="宋体" panose="02010600030101010101" pitchFamily="2" charset="-122"/>
                        </a:rPr>
                        <a:t>冷弯管DN(mm)</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FF"/>
                          </a:solidFill>
                          <a:latin typeface="Arial" panose="020B0604020202020204" pitchFamily="34" charset="0"/>
                          <a:ea typeface="宋体" panose="02010600030101010101" pitchFamily="2" charset="-122"/>
                        </a:rPr>
                        <a:t>≤300</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FF"/>
                          </a:solidFill>
                          <a:latin typeface="Arial" panose="020B0604020202020204" pitchFamily="34" charset="0"/>
                          <a:ea typeface="宋体" panose="02010600030101010101" pitchFamily="2" charset="-122"/>
                        </a:rPr>
                        <a:t>≥18D</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6">
                  <a:txBody>
                    <a:bodyPr/>
                    <a:p>
                      <a:pPr indent="0">
                        <a:buNone/>
                      </a:pPr>
                      <a:r>
                        <a:rPr lang="zh-CN" sz="1200" b="0">
                          <a:solidFill>
                            <a:srgbClr val="0000FF"/>
                          </a:solidFill>
                          <a:latin typeface="Arial" panose="020B0604020202020204" pitchFamily="34" charset="0"/>
                          <a:ea typeface="宋体" panose="02010600030101010101" pitchFamily="2" charset="-122"/>
                        </a:rPr>
                        <a:t>无褶皱、裂纹、机械损伤；弯管椭圆度弯管部分小于或等于2.5％，直管部份小于或等于1.0％</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6">
                  <a:txBody>
                    <a:bodyPr/>
                    <a:p>
                      <a:pPr indent="0">
                        <a:buNone/>
                      </a:pPr>
                      <a:r>
                        <a:rPr lang="zh-CN" sz="1200" b="0">
                          <a:solidFill>
                            <a:srgbClr val="0000FF"/>
                          </a:solidFill>
                          <a:latin typeface="Arial" panose="020B0604020202020204" pitchFamily="34" charset="0"/>
                          <a:ea typeface="宋体" panose="02010600030101010101" pitchFamily="2" charset="-122"/>
                        </a:rPr>
                        <a:t>端部直管段长度不小于2m</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94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zh-CN" sz="1200" b="0">
                          <a:solidFill>
                            <a:srgbClr val="0000FF"/>
                          </a:solidFill>
                          <a:latin typeface="Arial" panose="020B0604020202020204" pitchFamily="34" charset="0"/>
                          <a:ea typeface="宋体" panose="02010600030101010101" pitchFamily="2" charset="-122"/>
                        </a:rPr>
                        <a:t>350</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FF"/>
                          </a:solidFill>
                          <a:latin typeface="Arial" panose="020B0604020202020204" pitchFamily="34" charset="0"/>
                          <a:ea typeface="宋体" panose="02010600030101010101" pitchFamily="2" charset="-122"/>
                        </a:rPr>
                        <a:t>≥21D</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794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zh-CN" sz="1200" b="0">
                          <a:solidFill>
                            <a:srgbClr val="0000FF"/>
                          </a:solidFill>
                          <a:latin typeface="Arial" panose="020B0604020202020204" pitchFamily="34" charset="0"/>
                          <a:ea typeface="宋体" panose="02010600030101010101" pitchFamily="2" charset="-122"/>
                        </a:rPr>
                        <a:t>400</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FF"/>
                          </a:solidFill>
                          <a:latin typeface="Arial" panose="020B0604020202020204" pitchFamily="34" charset="0"/>
                          <a:ea typeface="宋体" panose="02010600030101010101" pitchFamily="2" charset="-122"/>
                        </a:rPr>
                        <a:t>≥24D</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794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zh-CN" sz="1200" b="0">
                          <a:solidFill>
                            <a:srgbClr val="0000FF"/>
                          </a:solidFill>
                          <a:latin typeface="Arial" panose="020B0604020202020204" pitchFamily="34" charset="0"/>
                          <a:ea typeface="宋体" panose="02010600030101010101" pitchFamily="2" charset="-122"/>
                        </a:rPr>
                        <a:t>450</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FF"/>
                          </a:solidFill>
                          <a:latin typeface="Arial" panose="020B0604020202020204" pitchFamily="34" charset="0"/>
                          <a:ea typeface="宋体" panose="02010600030101010101" pitchFamily="2" charset="-122"/>
                        </a:rPr>
                        <a:t>≥27D</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794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zh-CN" sz="1200" b="0">
                          <a:solidFill>
                            <a:srgbClr val="0000FF"/>
                          </a:solidFill>
                          <a:latin typeface="Arial" panose="020B0604020202020204" pitchFamily="34" charset="0"/>
                          <a:ea typeface="宋体" panose="02010600030101010101" pitchFamily="2" charset="-122"/>
                        </a:rPr>
                        <a:t>500</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FF"/>
                          </a:solidFill>
                          <a:latin typeface="Arial" panose="020B0604020202020204" pitchFamily="34" charset="0"/>
                          <a:ea typeface="宋体" panose="02010600030101010101" pitchFamily="2" charset="-122"/>
                        </a:rPr>
                        <a:t>≥30D</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794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zh-CN" sz="1200" b="0">
                          <a:solidFill>
                            <a:srgbClr val="0000FF"/>
                          </a:solidFill>
                          <a:latin typeface="Arial" panose="020B0604020202020204" pitchFamily="34" charset="0"/>
                          <a:ea typeface="宋体" panose="02010600030101010101" pitchFamily="2" charset="-122"/>
                        </a:rPr>
                        <a:t>≥600</a:t>
                      </a:r>
                      <a:endParaRPr lang="zh-CN" sz="1200" b="0">
                        <a:solidFill>
                          <a:srgbClr val="0000FF"/>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FF0000"/>
                          </a:solidFill>
                          <a:latin typeface="Arial" panose="020B0604020202020204" pitchFamily="34" charset="0"/>
                          <a:ea typeface="宋体" panose="02010600030101010101" pitchFamily="2" charset="-122"/>
                        </a:rPr>
                        <a:t>≥40D</a:t>
                      </a:r>
                      <a:endParaRPr lang="zh-CN" sz="1200" b="0">
                        <a:solidFill>
                          <a:srgbClr val="FF0000"/>
                        </a:solidFill>
                        <a:latin typeface="Arial" panose="020B0604020202020204" pitchFamily="34" charset="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bl>
          </a:graphicData>
        </a:graphic>
      </p:graphicFrame>
      <p:sp>
        <p:nvSpPr>
          <p:cNvPr id="100" name="文本框 99"/>
          <p:cNvSpPr txBox="1"/>
          <p:nvPr/>
        </p:nvSpPr>
        <p:spPr>
          <a:xfrm>
            <a:off x="1714500" y="1858010"/>
            <a:ext cx="5080000" cy="229870"/>
          </a:xfrm>
          <a:prstGeom prst="rect">
            <a:avLst/>
          </a:prstGeom>
          <a:noFill/>
          <a:ln w="9525">
            <a:noFill/>
          </a:ln>
        </p:spPr>
        <p:txBody>
          <a:bodyPr>
            <a:spAutoFit/>
          </a:bodyPr>
          <a:p>
            <a:pPr marL="0" indent="0"/>
            <a:r>
              <a:rPr lang="zh-CN" sz="900" b="0">
                <a:ea typeface="宋体" panose="02010600030101010101" pitchFamily="2" charset="-122"/>
              </a:rPr>
              <a:t>表</a:t>
            </a:r>
            <a:r>
              <a:rPr lang="en-US" altLang="zh-CN" sz="900" b="0">
                <a:ea typeface="宋体" panose="02010600030101010101" pitchFamily="2" charset="-122"/>
              </a:rPr>
              <a:t>4.1.2 </a:t>
            </a:r>
            <a:r>
              <a:rPr lang="zh-CN" sz="900" b="0">
                <a:ea typeface="宋体" panose="02010600030101010101" pitchFamily="2" charset="-122"/>
              </a:rPr>
              <a:t>弯头、热煨弯管、冷弯管的规定</a:t>
            </a:r>
            <a:endParaRPr lang="zh-CN" altLang="en-US"/>
          </a:p>
        </p:txBody>
      </p:sp>
      <p:sp>
        <p:nvSpPr>
          <p:cNvPr id="3" name="文本框 2"/>
          <p:cNvSpPr txBox="1"/>
          <p:nvPr/>
        </p:nvSpPr>
        <p:spPr>
          <a:xfrm>
            <a:off x="2035175" y="5750560"/>
            <a:ext cx="4883150" cy="521970"/>
          </a:xfrm>
          <a:prstGeom prst="rect">
            <a:avLst/>
          </a:prstGeom>
          <a:noFill/>
        </p:spPr>
        <p:txBody>
          <a:bodyPr wrap="square" rtlCol="0" anchor="t">
            <a:spAutoFit/>
          </a:bodyPr>
          <a:p>
            <a:r>
              <a:rPr lang="zh-CN" altLang="en-US">
                <a:solidFill>
                  <a:srgbClr val="00B050"/>
                </a:solidFill>
                <a:effectLst>
                  <a:outerShdw blurRad="38100" dist="25400" dir="5400000" algn="ctr" rotWithShape="0">
                    <a:srgbClr val="6E747A">
                      <a:alpha val="43000"/>
                    </a:srgbClr>
                  </a:outerShdw>
                </a:effectLst>
              </a:rPr>
              <a:t>热弯、冷弯分界：Ac1线</a:t>
            </a:r>
            <a:endParaRPr lang="zh-CN" altLang="en-US">
              <a:solidFill>
                <a:srgbClr val="00B050"/>
              </a:solidFill>
              <a:effectLst>
                <a:outerShdw blurRad="38100" dist="25400" dir="5400000" algn="ctr" rotWithShape="0">
                  <a:srgbClr val="6E747A">
                    <a:alpha val="43000"/>
                  </a:srgbClr>
                </a:outerShdw>
              </a:effectLst>
            </a:endParaRPr>
          </a:p>
        </p:txBody>
      </p:sp>
      <p:sp>
        <p:nvSpPr>
          <p:cNvPr id="4" name="文本框 3"/>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
        <p:nvSpPr>
          <p:cNvPr id="5" name="文本框 4"/>
          <p:cNvSpPr txBox="1"/>
          <p:nvPr/>
        </p:nvSpPr>
        <p:spPr>
          <a:xfrm>
            <a:off x="990600" y="1397635"/>
            <a:ext cx="7841615" cy="460375"/>
          </a:xfrm>
          <a:prstGeom prst="rect">
            <a:avLst/>
          </a:prstGeom>
          <a:noFill/>
          <a:ln w="9525">
            <a:noFill/>
          </a:ln>
        </p:spPr>
        <p:txBody>
          <a:bodyPr wrap="square">
            <a:spAutoFit/>
          </a:bodyPr>
          <a:p>
            <a:pPr marL="0" indent="0"/>
            <a:r>
              <a:rPr lang="en-US" altLang="zh-CN" sz="2400" b="0">
                <a:ea typeface="宋体" panose="02010600030101010101" pitchFamily="2" charset="-122"/>
              </a:rPr>
              <a:t>4.1.2 </a:t>
            </a:r>
            <a:r>
              <a:rPr lang="zh-CN" sz="2400" b="0">
                <a:ea typeface="宋体" panose="02010600030101010101" pitchFamily="2" charset="-122"/>
              </a:rPr>
              <a:t>管道线路热煨弯管、冷弯管应符合表11.2-1的规定</a:t>
            </a:r>
            <a:endParaRPr lang="zh-CN" altLang="en-US" sz="2400"/>
          </a:p>
        </p:txBody>
      </p:sp>
    </p:spTree>
  </p:cSld>
  <p:clrMapOvr>
    <a:masterClrMapping/>
  </p:clrMapOvr>
  <p:transition advClick="0">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65200" y="1281430"/>
            <a:ext cx="7061200" cy="2245360"/>
          </a:xfrm>
          <a:prstGeom prst="rect">
            <a:avLst/>
          </a:prstGeom>
          <a:noFill/>
        </p:spPr>
        <p:txBody>
          <a:bodyPr wrap="square" rtlCol="0" anchor="t">
            <a:spAutoFit/>
          </a:bodyPr>
          <a:p>
            <a:r>
              <a:rPr lang="en-US" altLang="zh-CN">
                <a:latin typeface="+mn-ea"/>
                <a:ea typeface="+mn-ea"/>
                <a:cs typeface="+mn-ea"/>
              </a:rPr>
              <a:t>4.2.4 </a:t>
            </a:r>
            <a:r>
              <a:rPr lang="zh-CN" altLang="en-US">
                <a:latin typeface="+mn-ea"/>
                <a:ea typeface="+mn-ea"/>
                <a:cs typeface="+mn-ea"/>
              </a:rPr>
              <a:t>绝缘接头(法兰)安装前，应进行水压试验。试验压力应为设计压力的1. 5倍，稳压时间应为</a:t>
            </a:r>
            <a:r>
              <a:rPr lang="en-US" altLang="zh-CN">
                <a:latin typeface="+mn-ea"/>
                <a:ea typeface="+mn-ea"/>
                <a:cs typeface="+mn-ea"/>
              </a:rPr>
              <a:t>5min</a:t>
            </a:r>
            <a:r>
              <a:rPr lang="zh-CN" altLang="en-US">
                <a:latin typeface="+mn-ea"/>
                <a:ea typeface="+mn-ea"/>
                <a:cs typeface="+mn-ea"/>
              </a:rPr>
              <a:t>，无泄漏为合格。试压后</a:t>
            </a:r>
            <a:endParaRPr lang="zh-CN" altLang="en-US">
              <a:latin typeface="+mn-ea"/>
              <a:ea typeface="+mn-ea"/>
              <a:cs typeface="+mn-ea"/>
            </a:endParaRPr>
          </a:p>
          <a:p>
            <a:r>
              <a:rPr lang="zh-CN" altLang="en-US">
                <a:latin typeface="+mn-ea"/>
                <a:ea typeface="+mn-ea"/>
                <a:cs typeface="+mn-ea"/>
              </a:rPr>
              <a:t>应清除残余水，应使用500V兆欧表进行电绝缘检测，绝缘电阻应大于</a:t>
            </a:r>
            <a:r>
              <a:rPr lang="en-US" altLang="zh-CN">
                <a:latin typeface="+mn-ea"/>
                <a:ea typeface="+mn-ea"/>
                <a:cs typeface="+mn-ea"/>
              </a:rPr>
              <a:t>2MΩ</a:t>
            </a:r>
            <a:r>
              <a:rPr lang="zh-CN" altLang="en-US">
                <a:latin typeface="+mn-ea"/>
                <a:ea typeface="+mn-ea"/>
                <a:cs typeface="+mn-ea"/>
              </a:rPr>
              <a:t>。</a:t>
            </a:r>
            <a:endParaRPr lang="zh-CN" altLang="en-US">
              <a:latin typeface="+mn-ea"/>
              <a:ea typeface="+mn-ea"/>
              <a:cs typeface="+mn-ea"/>
            </a:endParaRPr>
          </a:p>
        </p:txBody>
      </p:sp>
      <p:sp>
        <p:nvSpPr>
          <p:cNvPr id="3" name="文本框 2"/>
          <p:cNvSpPr txBox="1"/>
          <p:nvPr/>
        </p:nvSpPr>
        <p:spPr>
          <a:xfrm>
            <a:off x="914400" y="3848735"/>
            <a:ext cx="7112000" cy="1938020"/>
          </a:xfrm>
          <a:prstGeom prst="rect">
            <a:avLst/>
          </a:prstGeom>
          <a:noFill/>
        </p:spPr>
        <p:txBody>
          <a:bodyPr wrap="square" rtlCol="0" anchor="t">
            <a:spAutoFit/>
          </a:bodyPr>
          <a:p>
            <a:r>
              <a:rPr lang="zh-CN" altLang="en-US" sz="2400">
                <a:solidFill>
                  <a:srgbClr val="00B050"/>
                </a:solidFill>
                <a:effectLst>
                  <a:outerShdw blurRad="38100" dist="25400" dir="5400000" algn="ctr" rotWithShape="0">
                    <a:srgbClr val="6E747A">
                      <a:alpha val="43000"/>
                    </a:srgbClr>
                  </a:outerShdw>
                </a:effectLst>
                <a:latin typeface="+mn-ea"/>
                <a:ea typeface="+mn-ea"/>
                <a:cs typeface="+mn-ea"/>
              </a:rPr>
              <a:t>本条明确了绝缘接头水压试验和绝缘测试应在施工现场安装前进行，主要基于大量的绝缘接头泄露教训。一旦泄露，经济损失大、安全处置风险大、订货周期长.影响投产。</a:t>
            </a:r>
            <a:endParaRPr lang="zh-CN" altLang="en-US" sz="2400">
              <a:solidFill>
                <a:srgbClr val="00B050"/>
              </a:solidFill>
              <a:effectLst>
                <a:outerShdw blurRad="38100" dist="25400" dir="5400000" algn="ctr" rotWithShape="0">
                  <a:srgbClr val="6E747A">
                    <a:alpha val="43000"/>
                  </a:srgbClr>
                </a:outerShdw>
              </a:effectLst>
            </a:endParaRPr>
          </a:p>
          <a:p>
            <a:endParaRPr lang="zh-CN" altLang="en-US" sz="2400">
              <a:solidFill>
                <a:srgbClr val="00B050"/>
              </a:solidFill>
              <a:effectLst>
                <a:outerShdw blurRad="38100" dist="25400" dir="5400000" algn="ctr" rotWithShape="0">
                  <a:srgbClr val="6E747A">
                    <a:alpha val="43000"/>
                  </a:srgbClr>
                </a:outerShdw>
              </a:effectLst>
            </a:endParaRPr>
          </a:p>
        </p:txBody>
      </p:sp>
      <p:sp>
        <p:nvSpPr>
          <p:cNvPr id="4" name="文本框 3"/>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30300" y="657860"/>
            <a:ext cx="6188710" cy="521970"/>
          </a:xfrm>
          <a:prstGeom prst="rect">
            <a:avLst/>
          </a:prstGeom>
          <a:noFill/>
          <a:ln w="9525">
            <a:noFill/>
          </a:ln>
        </p:spPr>
        <p:txBody>
          <a:bodyPr wrap="square">
            <a:spAutoFit/>
          </a:bodyPr>
          <a:p>
            <a:pPr marL="0" indent="0"/>
            <a:r>
              <a:rPr lang="en-US" altLang="zh-CN" b="1">
                <a:latin typeface="Arial" panose="020B0604020202020204" pitchFamily="34" charset="0"/>
                <a:ea typeface="黑体" panose="02010609060101010101" pitchFamily="49" charset="-122"/>
              </a:rPr>
              <a:t>1.2 </a:t>
            </a:r>
            <a:r>
              <a:rPr lang="zh-CN" altLang="en-US" b="1">
                <a:latin typeface="Arial" panose="020B0604020202020204" pitchFamily="34" charset="0"/>
                <a:ea typeface="黑体" panose="02010609060101010101" pitchFamily="49" charset="-122"/>
              </a:rPr>
              <a:t>压力管道法规标准体系</a:t>
            </a:r>
            <a:endParaRPr lang="zh-CN" altLang="en-US" b="1">
              <a:latin typeface="Arial" panose="020B0604020202020204" pitchFamily="34" charset="0"/>
              <a:ea typeface="黑体" panose="02010609060101010101" pitchFamily="49" charset="-122"/>
            </a:endParaRPr>
          </a:p>
        </p:txBody>
      </p:sp>
      <p:graphicFrame>
        <p:nvGraphicFramePr>
          <p:cNvPr id="3" name="图示 2"/>
          <p:cNvGraphicFramePr/>
          <p:nvPr/>
        </p:nvGraphicFramePr>
        <p:xfrm>
          <a:off x="1331640" y="1196752"/>
          <a:ext cx="7560840" cy="554461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4" name="图片 4" descr="2007122512820192_2.jpg"/>
          <p:cNvPicPr>
            <a:picLocks noChangeAspect="1"/>
          </p:cNvPicPr>
          <p:nvPr/>
        </p:nvPicPr>
        <p:blipFill>
          <a:blip r:embed="rId6" cstate="print"/>
          <a:srcRect/>
          <a:stretch>
            <a:fillRect/>
          </a:stretch>
        </p:blipFill>
        <p:spPr bwMode="auto">
          <a:xfrm>
            <a:off x="539750" y="1341438"/>
            <a:ext cx="944563" cy="1008062"/>
          </a:xfrm>
          <a:prstGeom prst="rect">
            <a:avLst/>
          </a:prstGeom>
          <a:noFill/>
          <a:ln w="9525">
            <a:noFill/>
            <a:miter lim="800000"/>
            <a:headEnd/>
            <a:tailEnd/>
          </a:ln>
        </p:spPr>
      </p:pic>
      <p:sp>
        <p:nvSpPr>
          <p:cNvPr id="5" name="TextBox 7"/>
          <p:cNvSpPr txBox="1">
            <a:spLocks noChangeArrowheads="1"/>
          </p:cNvSpPr>
          <p:nvPr/>
        </p:nvSpPr>
        <p:spPr bwMode="auto">
          <a:xfrm>
            <a:off x="179388" y="2905125"/>
            <a:ext cx="1655762" cy="523875"/>
          </a:xfrm>
          <a:prstGeom prst="rect">
            <a:avLst/>
          </a:prstGeom>
          <a:noFill/>
          <a:ln w="9525">
            <a:noFill/>
            <a:miter lim="800000"/>
          </a:ln>
        </p:spPr>
        <p:txBody>
          <a:bodyPr>
            <a:spAutoFit/>
          </a:bodyPr>
          <a:p>
            <a:pPr algn="ctr">
              <a:buFont typeface="Arial" panose="020B0604020202020204" pitchFamily="34" charset="0"/>
              <a:buNone/>
            </a:pPr>
            <a:r>
              <a:rPr lang="zh-CN" altLang="en-US" sz="2800" b="1">
                <a:latin typeface="黑体" panose="02010609060101010101" pitchFamily="49" charset="-122"/>
                <a:ea typeface="黑体" panose="02010609060101010101" pitchFamily="49" charset="-122"/>
                <a:sym typeface="Tahoma" panose="020B0604030504040204" pitchFamily="34" charset="0"/>
              </a:rPr>
              <a:t>国务院</a:t>
            </a:r>
            <a:endParaRPr lang="zh-CN" altLang="en-US" sz="2800" b="1">
              <a:latin typeface="黑体" panose="02010609060101010101" pitchFamily="49" charset="-122"/>
              <a:ea typeface="黑体" panose="02010609060101010101" pitchFamily="49" charset="-122"/>
              <a:sym typeface="Tahoma" panose="020B0604030504040204" pitchFamily="34" charset="0"/>
            </a:endParaRPr>
          </a:p>
        </p:txBody>
      </p:sp>
      <p:sp>
        <p:nvSpPr>
          <p:cNvPr id="7" name="TextBox 8"/>
          <p:cNvSpPr txBox="1">
            <a:spLocks noChangeArrowheads="1"/>
          </p:cNvSpPr>
          <p:nvPr/>
        </p:nvSpPr>
        <p:spPr bwMode="auto">
          <a:xfrm>
            <a:off x="250825" y="4459288"/>
            <a:ext cx="1657350" cy="953135"/>
          </a:xfrm>
          <a:prstGeom prst="rect">
            <a:avLst/>
          </a:prstGeom>
          <a:noFill/>
          <a:ln w="9525">
            <a:noFill/>
            <a:miter lim="800000"/>
          </a:ln>
        </p:spPr>
        <p:txBody>
          <a:bodyPr>
            <a:spAutoFit/>
          </a:bodyPr>
          <a:p>
            <a:pPr algn="ctr">
              <a:buFont typeface="Arial" panose="020B0604020202020204" pitchFamily="34" charset="0"/>
              <a:buNone/>
            </a:pPr>
            <a:r>
              <a:rPr lang="zh-CN" altLang="en-US" sz="2800" b="1">
                <a:latin typeface="黑体" panose="02010609060101010101" pitchFamily="49" charset="-122"/>
                <a:ea typeface="黑体" panose="02010609060101010101" pitchFamily="49" charset="-122"/>
                <a:sym typeface="Tahoma" panose="020B0604030504040204" pitchFamily="34" charset="0"/>
              </a:rPr>
              <a:t>市场监管</a:t>
            </a:r>
            <a:r>
              <a:rPr lang="zh-CN" altLang="en-US" sz="2800" b="1">
                <a:latin typeface="黑体" panose="02010609060101010101" pitchFamily="49" charset="-122"/>
                <a:ea typeface="黑体" panose="02010609060101010101" pitchFamily="49" charset="-122"/>
                <a:sym typeface="Tahoma" panose="020B0604030504040204" pitchFamily="34" charset="0"/>
              </a:rPr>
              <a:t>总局</a:t>
            </a:r>
            <a:endParaRPr lang="zh-CN" altLang="en-US" sz="2800" b="1">
              <a:latin typeface="黑体" panose="02010609060101010101" pitchFamily="49" charset="-122"/>
              <a:ea typeface="黑体" panose="02010609060101010101" pitchFamily="49" charset="-122"/>
              <a:sym typeface="Tahoma" panose="020B0604030504040204" pitchFamily="34" charset="0"/>
            </a:endParaRPr>
          </a:p>
        </p:txBody>
      </p:sp>
      <p:sp>
        <p:nvSpPr>
          <p:cNvPr id="8" name="左大括号 7"/>
          <p:cNvSpPr/>
          <p:nvPr/>
        </p:nvSpPr>
        <p:spPr>
          <a:xfrm>
            <a:off x="1979613" y="3789363"/>
            <a:ext cx="215900" cy="1727200"/>
          </a:xfrm>
          <a:prstGeom prst="leftBrace">
            <a:avLst/>
          </a:prstGeom>
          <a:ln w="31750">
            <a:solidFill>
              <a:srgbClr val="FF0000"/>
            </a:solidFill>
          </a:ln>
        </p:spPr>
        <p:style>
          <a:lnRef idx="1">
            <a:schemeClr val="accent1"/>
          </a:lnRef>
          <a:fillRef idx="0">
            <a:schemeClr val="accent1"/>
          </a:fillRef>
          <a:effectRef idx="0">
            <a:schemeClr val="accent1"/>
          </a:effectRef>
          <a:fontRef idx="minor">
            <a:schemeClr val="tx1"/>
          </a:fontRef>
        </p:style>
        <p:txBody>
          <a:bodyPr anchor="ctr"/>
          <a:p>
            <a:pPr algn="ctr">
              <a:buFont typeface="Arial" panose="020B0604020202020204" pitchFamily="34" charset="0"/>
              <a:buNone/>
              <a:defRPr/>
            </a:pPr>
            <a:endParaRPr lang="zh-CN" altLang="en-US"/>
          </a:p>
        </p:txBody>
      </p:sp>
      <p:cxnSp>
        <p:nvCxnSpPr>
          <p:cNvPr id="9" name="直接连接符 8"/>
          <p:cNvCxnSpPr/>
          <p:nvPr/>
        </p:nvCxnSpPr>
        <p:spPr>
          <a:xfrm flipH="1">
            <a:off x="398463" y="2478088"/>
            <a:ext cx="2595562" cy="142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376238" y="3536950"/>
            <a:ext cx="23764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88913" y="5589588"/>
            <a:ext cx="2295525" cy="7937"/>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4"/>
          <p:cNvSpPr txBox="1">
            <a:spLocks noChangeArrowheads="1"/>
          </p:cNvSpPr>
          <p:nvPr/>
        </p:nvSpPr>
        <p:spPr bwMode="auto">
          <a:xfrm>
            <a:off x="323850" y="5732463"/>
            <a:ext cx="1655763" cy="523875"/>
          </a:xfrm>
          <a:prstGeom prst="rect">
            <a:avLst/>
          </a:prstGeom>
          <a:noFill/>
          <a:ln w="9525">
            <a:noFill/>
            <a:miter lim="800000"/>
          </a:ln>
        </p:spPr>
        <p:txBody>
          <a:bodyPr>
            <a:spAutoFit/>
          </a:bodyPr>
          <a:p>
            <a:pPr algn="ctr">
              <a:buFont typeface="Arial" panose="020B0604020202020204" pitchFamily="34" charset="0"/>
              <a:buNone/>
            </a:pPr>
            <a:r>
              <a:rPr lang="zh-CN" altLang="en-US" sz="2800" b="1">
                <a:latin typeface="黑体" panose="02010609060101010101" pitchFamily="49" charset="-122"/>
                <a:ea typeface="黑体" panose="02010609060101010101" pitchFamily="49" charset="-122"/>
                <a:sym typeface="Tahoma" panose="020B0604030504040204" pitchFamily="34" charset="0"/>
              </a:rPr>
              <a:t>行业</a:t>
            </a:r>
            <a:endParaRPr lang="zh-CN" altLang="en-US" sz="2800" b="1">
              <a:latin typeface="黑体" panose="02010609060101010101" pitchFamily="49" charset="-122"/>
              <a:ea typeface="黑体" panose="02010609060101010101" pitchFamily="49" charset="-122"/>
              <a:sym typeface="Tahoma" panose="020B0604030504040204" pitchFamily="34" charset="0"/>
            </a:endParaRPr>
          </a:p>
        </p:txBody>
      </p:sp>
      <p:sp>
        <p:nvSpPr>
          <p:cNvPr id="17" name="灯片编号占位符 15"/>
          <p:cNvSpPr>
            <a:spLocks noGrp="1"/>
          </p:cNvSpPr>
          <p:nvPr/>
        </p:nvSpPr>
        <p:spPr bwMode="auto">
          <a:xfrm>
            <a:off x="8499475" y="6292850"/>
            <a:ext cx="609600" cy="520700"/>
          </a:xfrm>
          <a:prstGeom prst="rect">
            <a:avLst/>
          </a:prstGeom>
          <a:noFill/>
          <a:ln>
            <a:miter lim="800000"/>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fld id="{39696B6B-0C92-42BA-981E-59E64138B1D1}" type="slidenum">
              <a:rPr lang="en-US" altLang="zh-CN">
                <a:sym typeface="Tahoma" panose="020B0604030504040204" pitchFamily="34" charset="0"/>
              </a:rPr>
            </a:fld>
            <a:endParaRPr lang="en-US" altLang="zh-CN">
              <a:sym typeface="Tahoma" panose="020B0604030504040204" pitchFamily="34" charset="0"/>
            </a:endParaRPr>
          </a:p>
        </p:txBody>
      </p:sp>
    </p:spTree>
  </p:cSld>
  <p:clrMapOvr>
    <a:masterClrMapping/>
  </p:clrMapOvr>
  <p:transition advClick="0">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8035" y="1570355"/>
            <a:ext cx="7568565" cy="706755"/>
          </a:xfrm>
          <a:prstGeom prst="rect">
            <a:avLst/>
          </a:prstGeom>
          <a:noFill/>
          <a:ln w="9525">
            <a:noFill/>
          </a:ln>
        </p:spPr>
        <p:txBody>
          <a:bodyPr wrap="square">
            <a:spAutoFit/>
          </a:bodyPr>
          <a:p>
            <a:pPr marL="0" indent="0"/>
            <a:r>
              <a:rPr lang="en-US" altLang="zh-CN" sz="2000" b="0">
                <a:ea typeface="宋体" panose="02010600030101010101" pitchFamily="2" charset="-122"/>
              </a:rPr>
              <a:t>4.2.5 </a:t>
            </a:r>
            <a:r>
              <a:rPr lang="zh-CN" sz="2000" b="0">
                <a:ea typeface="宋体" panose="02010600030101010101" pitchFamily="2" charset="-122"/>
              </a:rPr>
              <a:t>线路截断阀门安装前，应进行外观检查、阀门启闭检查及水压试验，其检验要求应符合表</a:t>
            </a:r>
            <a:r>
              <a:rPr lang="en-US" altLang="zh-CN" sz="2000" b="0">
                <a:ea typeface="宋体" panose="02010600030101010101" pitchFamily="2" charset="-122"/>
                <a:cs typeface="Times New Roman" panose="02020603050405020304" pitchFamily="18" charset="0"/>
              </a:rPr>
              <a:t>4.2.5</a:t>
            </a:r>
            <a:r>
              <a:rPr lang="zh-CN" sz="2000" b="0">
                <a:ea typeface="宋体" panose="02010600030101010101" pitchFamily="2" charset="-122"/>
                <a:cs typeface="Times New Roman" panose="02020603050405020304" pitchFamily="18" charset="0"/>
              </a:rPr>
              <a:t>的规定</a:t>
            </a:r>
            <a:endParaRPr lang="zh-CN" altLang="en-US" sz="2000"/>
          </a:p>
        </p:txBody>
      </p:sp>
      <p:sp>
        <p:nvSpPr>
          <p:cNvPr id="2" name="文本框 1"/>
          <p:cNvSpPr txBox="1"/>
          <p:nvPr/>
        </p:nvSpPr>
        <p:spPr>
          <a:xfrm>
            <a:off x="1854200" y="2314575"/>
            <a:ext cx="5080000" cy="306705"/>
          </a:xfrm>
          <a:prstGeom prst="rect">
            <a:avLst/>
          </a:prstGeom>
          <a:noFill/>
          <a:ln w="9525">
            <a:noFill/>
          </a:ln>
        </p:spPr>
        <p:txBody>
          <a:bodyPr>
            <a:spAutoFit/>
          </a:bodyPr>
          <a:p>
            <a:pPr marL="0" indent="0" algn="ctr"/>
            <a:r>
              <a:rPr lang="zh-CN" sz="1400" b="0">
                <a:ea typeface="宋体" panose="02010600030101010101" pitchFamily="2" charset="-122"/>
              </a:rPr>
              <a:t>表</a:t>
            </a:r>
            <a:r>
              <a:rPr lang="en-US" altLang="zh-CN" sz="1400" b="0">
                <a:ea typeface="宋体" panose="02010600030101010101" pitchFamily="2" charset="-122"/>
              </a:rPr>
              <a:t>4.2.5 </a:t>
            </a:r>
            <a:r>
              <a:rPr lang="zh-CN" sz="1400" b="0">
                <a:ea typeface="宋体" panose="02010600030101010101" pitchFamily="2" charset="-122"/>
              </a:rPr>
              <a:t>截断阀检查、试验规定</a:t>
            </a:r>
            <a:endParaRPr lang="zh-CN" altLang="en-US" sz="1400"/>
          </a:p>
        </p:txBody>
      </p:sp>
      <p:graphicFrame>
        <p:nvGraphicFramePr>
          <p:cNvPr id="4" name="表格 3"/>
          <p:cNvGraphicFramePr/>
          <p:nvPr/>
        </p:nvGraphicFramePr>
        <p:xfrm>
          <a:off x="740410" y="2621280"/>
          <a:ext cx="7400290" cy="4114800"/>
        </p:xfrm>
        <a:graphic>
          <a:graphicData uri="http://schemas.openxmlformats.org/drawingml/2006/table">
            <a:tbl>
              <a:tblPr firstRow="1" bandRow="1">
                <a:tableStyleId>{5940675A-B579-460E-94D1-54222C63F5DA}</a:tableStyleId>
              </a:tblPr>
              <a:tblGrid>
                <a:gridCol w="1339215"/>
                <a:gridCol w="1252855"/>
                <a:gridCol w="2222500"/>
                <a:gridCol w="2585720"/>
              </a:tblGrid>
              <a:tr h="177800">
                <a:tc gridSpan="2">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项目</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检查、试验内容</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检验标准</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7800">
                <a:tc gridSpan="2">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外观检查</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外表</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不得有裂纹、砂眼、机械损伤、锈蚀等缺陷和缺件、铭牌脱落及色标不符等情况</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7800">
                <a:tc gridSpan="2">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 </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阀体内</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应无积水、锈蚀、脏污和损伤等缺陷</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7800">
                <a:tc gridSpan="2">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 </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法兰密封面</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不得有径向沟槽及其他影响密封性能的损伤</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7800">
                <a:tc gridSpan="2">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启闭检查</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启闭</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灵活</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7800">
                <a:tc gridSpan="2">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 </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启闭指示器</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准确</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7800">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水压试验</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壳体试验</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1.5倍管道设计压力，持续时间5 min</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壳体填料无泄漏</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7800">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 </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密封试验</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1.0倍管道设计压力，持续时间15 min</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密封面无渗漏为合格</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1055" y="1595755"/>
            <a:ext cx="7508875" cy="1383665"/>
          </a:xfrm>
          <a:prstGeom prst="rect">
            <a:avLst/>
          </a:prstGeom>
          <a:noFill/>
        </p:spPr>
        <p:txBody>
          <a:bodyPr wrap="square" rtlCol="0" anchor="t">
            <a:spAutoFit/>
          </a:bodyPr>
          <a:p>
            <a:r>
              <a:rPr lang="zh-CN" altLang="en-US"/>
              <a:t> </a:t>
            </a:r>
            <a:r>
              <a:rPr lang="zh-CN" altLang="en-US">
                <a:solidFill>
                  <a:srgbClr val="00B050"/>
                </a:solidFill>
              </a:rPr>
              <a:t>对于出厂前到制造厂逐件进行见证阀门试验并有见证阀门试验记录的阀门，可兔除安装前现场试验。</a:t>
            </a:r>
            <a:endParaRPr lang="zh-CN" altLang="en-US">
              <a:solidFill>
                <a:srgbClr val="00B050"/>
              </a:solidFill>
            </a:endParaRPr>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73455" y="1320165"/>
            <a:ext cx="7594600" cy="1322070"/>
          </a:xfrm>
          <a:prstGeom prst="rect">
            <a:avLst/>
          </a:prstGeom>
          <a:noFill/>
          <a:ln w="9525">
            <a:noFill/>
          </a:ln>
        </p:spPr>
        <p:txBody>
          <a:bodyPr wrap="square">
            <a:spAutoFit/>
          </a:bodyPr>
          <a:p>
            <a:pPr marL="0" indent="0"/>
            <a:r>
              <a:rPr lang="en-US" altLang="zh-CN" sz="2000" b="0">
                <a:ea typeface="宋体" panose="02010600030101010101" pitchFamily="2" charset="-122"/>
                <a:cs typeface="Times New Roman" panose="02020603050405020304" pitchFamily="18" charset="0"/>
              </a:rPr>
              <a:t>10.1.2 </a:t>
            </a:r>
            <a:r>
              <a:rPr lang="zh-CN" sz="2000" b="0">
                <a:ea typeface="宋体" panose="02010600030101010101" pitchFamily="2" charset="-122"/>
                <a:cs typeface="Times New Roman" panose="02020603050405020304" pitchFamily="18" charset="0"/>
              </a:rPr>
              <a:t>焊接施工前，</a:t>
            </a:r>
            <a:r>
              <a:rPr lang="zh-CN" sz="2000" b="0">
                <a:ea typeface="宋体" panose="02010600030101010101" pitchFamily="2" charset="-122"/>
              </a:rPr>
              <a:t>应制定焊接工艺预规程，进行焊接工艺评定。焊接工艺评定应符合现行行业标准《钢质管道焊接及验收》</a:t>
            </a:r>
            <a:r>
              <a:rPr lang="zh-CN" sz="2000" b="0">
                <a:ea typeface="宋体" panose="02010600030101010101" pitchFamily="2" charset="-122"/>
                <a:cs typeface="Times New Roman" panose="02020603050405020304" pitchFamily="18" charset="0"/>
              </a:rPr>
              <a:t>SY/T4103的有关规定，并应根据合格的焊接工艺评定报告编制焊接工艺规程</a:t>
            </a:r>
            <a:endParaRPr lang="zh-CN" altLang="en-US" sz="2000"/>
          </a:p>
        </p:txBody>
      </p:sp>
      <p:sp>
        <p:nvSpPr>
          <p:cNvPr id="2" name="文本框 1"/>
          <p:cNvSpPr txBox="1"/>
          <p:nvPr/>
        </p:nvSpPr>
        <p:spPr>
          <a:xfrm>
            <a:off x="1701800" y="2642235"/>
            <a:ext cx="7080250" cy="398780"/>
          </a:xfrm>
          <a:prstGeom prst="rect">
            <a:avLst/>
          </a:prstGeom>
          <a:noFill/>
        </p:spPr>
        <p:txBody>
          <a:bodyPr wrap="square" rtlCol="0" anchor="t">
            <a:spAutoFit/>
          </a:bodyPr>
          <a:p>
            <a:r>
              <a:rPr lang="zh-CN" sz="2000">
                <a:solidFill>
                  <a:srgbClr val="00B050"/>
                </a:solidFill>
                <a:ea typeface="宋体" panose="02010600030101010101" pitchFamily="2" charset="-122"/>
                <a:cs typeface="Times New Roman" panose="02020603050405020304" pitchFamily="18" charset="0"/>
                <a:sym typeface="+mn-ea"/>
              </a:rPr>
              <a:t>SY/T4103 作废 </a:t>
            </a:r>
            <a:r>
              <a:rPr lang="zh-CN" altLang="en-US" sz="2000">
                <a:solidFill>
                  <a:srgbClr val="00B050"/>
                </a:solidFill>
              </a:rPr>
              <a:t>GB/T 31032-2014  钢质管道焊接及验收</a:t>
            </a:r>
            <a:endParaRPr lang="zh-CN" altLang="en-US" sz="2000">
              <a:solidFill>
                <a:srgbClr val="00B050"/>
              </a:solidFill>
            </a:endParaRPr>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graphicFrame>
        <p:nvGraphicFramePr>
          <p:cNvPr id="4" name="对象 3"/>
          <p:cNvGraphicFramePr/>
          <p:nvPr/>
        </p:nvGraphicFramePr>
        <p:xfrm>
          <a:off x="1015365" y="3336925"/>
          <a:ext cx="6901180" cy="3226435"/>
        </p:xfrm>
        <a:graphic>
          <a:graphicData uri="http://schemas.openxmlformats.org/presentationml/2006/ole">
            <mc:AlternateContent xmlns:mc="http://schemas.openxmlformats.org/markup-compatibility/2006">
              <mc:Choice xmlns:v="urn:schemas-microsoft-com:vml" Requires="v">
                <p:oleObj spid="_x0000_s5" name="" r:id="rId1" imgW="6813550" imgH="3740150" progId="Paint.Picture">
                  <p:embed/>
                </p:oleObj>
              </mc:Choice>
              <mc:Fallback>
                <p:oleObj name="" r:id="rId1" imgW="6813550" imgH="3740150" progId="Paint.Picture">
                  <p:embed/>
                  <p:pic>
                    <p:nvPicPr>
                      <p:cNvPr id="0" name="图片 4"/>
                      <p:cNvPicPr/>
                      <p:nvPr/>
                    </p:nvPicPr>
                    <p:blipFill>
                      <a:blip r:embed="rId2"/>
                      <a:stretch>
                        <a:fillRect/>
                      </a:stretch>
                    </p:blipFill>
                    <p:spPr>
                      <a:xfrm>
                        <a:off x="1015365" y="3336925"/>
                        <a:ext cx="6901180" cy="3226435"/>
                      </a:xfrm>
                      <a:prstGeom prst="rect">
                        <a:avLst/>
                      </a:prstGeom>
                    </p:spPr>
                  </p:pic>
                </p:oleObj>
              </mc:Fallback>
            </mc:AlternateContent>
          </a:graphicData>
        </a:graphic>
      </p:graphicFrame>
      <p:sp>
        <p:nvSpPr>
          <p:cNvPr id="6" name="文本框 5"/>
          <p:cNvSpPr txBox="1"/>
          <p:nvPr/>
        </p:nvSpPr>
        <p:spPr>
          <a:xfrm>
            <a:off x="1185545" y="2964815"/>
            <a:ext cx="2540000" cy="521970"/>
          </a:xfrm>
          <a:prstGeom prst="rect">
            <a:avLst/>
          </a:prstGeom>
          <a:noFill/>
        </p:spPr>
        <p:txBody>
          <a:bodyPr wrap="square" rtlCol="0" anchor="t">
            <a:spAutoFit/>
          </a:bodyPr>
          <a:p>
            <a:r>
              <a:rPr lang="zh-CN" altLang="en-US">
                <a:solidFill>
                  <a:srgbClr val="00B050"/>
                </a:solidFill>
              </a:rPr>
              <a:t>案例：</a:t>
            </a:r>
            <a:endParaRPr lang="zh-CN" altLang="en-US">
              <a:solidFill>
                <a:srgbClr val="00B050"/>
              </a:solidFill>
            </a:endParaRPr>
          </a:p>
        </p:txBody>
      </p:sp>
    </p:spTree>
  </p:cSld>
  <p:clrMapOvr>
    <a:masterClrMapping/>
  </p:clrMapOvr>
  <p:transition advClick="0">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16000" y="1289050"/>
            <a:ext cx="6882765" cy="2861310"/>
          </a:xfrm>
          <a:prstGeom prst="rect">
            <a:avLst/>
          </a:prstGeom>
          <a:noFill/>
          <a:ln w="9525">
            <a:noFill/>
          </a:ln>
        </p:spPr>
        <p:txBody>
          <a:bodyPr wrap="square">
            <a:spAutoFit/>
          </a:bodyPr>
          <a:p>
            <a:pPr marL="0" indent="0" algn="l" latinLnBrk="0"/>
            <a:r>
              <a:rPr lang="en-US" sz="2000" b="0">
                <a:latin typeface="宋体" panose="02010600030101010101" pitchFamily="2" charset="-122"/>
                <a:ea typeface="宋体" panose="02010600030101010101" pitchFamily="2" charset="-122"/>
                <a:cs typeface="Times New Roman" panose="02020603050405020304" pitchFamily="18" charset="0"/>
              </a:rPr>
              <a:t>10.1.4</a:t>
            </a:r>
            <a:r>
              <a:rPr lang="zh-CN" sz="2000" b="0">
                <a:ea typeface="宋体" panose="02010600030101010101" pitchFamily="2" charset="-122"/>
                <a:cs typeface="Times New Roman" panose="02020603050405020304" pitchFamily="18" charset="0"/>
              </a:rPr>
              <a:t>.在下列任何一种环境中，如未采取有效防护措施不得进</a:t>
            </a:r>
            <a:r>
              <a:rPr lang="zh-CN" sz="2000" b="0">
                <a:ea typeface="宋体" panose="02010600030101010101" pitchFamily="2" charset="-122"/>
              </a:rPr>
              <a:t>行焊接：</a:t>
            </a:r>
            <a:r>
              <a:rPr lang="en-US" sz="2000" b="0">
                <a:latin typeface="Calibri" panose="020F0502020204030204" charset="0"/>
                <a:ea typeface="宋体" panose="02010600030101010101" pitchFamily="2" charset="-122"/>
                <a:cs typeface="Times New Roman" panose="02020603050405020304" pitchFamily="18" charset="0"/>
              </a:rPr>
              <a:t>(1)</a:t>
            </a:r>
            <a:r>
              <a:rPr lang="zh-CN" sz="2000" b="0">
                <a:ea typeface="宋体" panose="02010600030101010101" pitchFamily="2" charset="-122"/>
              </a:rPr>
              <a:t>雨雪天气；</a:t>
            </a:r>
            <a:r>
              <a:rPr lang="en-US" sz="2000" b="0">
                <a:latin typeface="Calibri" panose="020F0502020204030204" charset="0"/>
                <a:ea typeface="宋体" panose="02010600030101010101" pitchFamily="2" charset="-122"/>
                <a:cs typeface="Times New Roman" panose="02020603050405020304" pitchFamily="18" charset="0"/>
              </a:rPr>
              <a:t>(2)</a:t>
            </a:r>
            <a:r>
              <a:rPr lang="zh-CN" sz="2000" b="0">
                <a:ea typeface="宋体" panose="02010600030101010101" pitchFamily="2" charset="-122"/>
              </a:rPr>
              <a:t>大气相对湿度大于</a:t>
            </a:r>
            <a:r>
              <a:rPr lang="zh-CN" sz="2000" b="0">
                <a:ea typeface="宋体" panose="02010600030101010101" pitchFamily="2" charset="-122"/>
                <a:cs typeface="Times New Roman" panose="02020603050405020304" pitchFamily="18" charset="0"/>
              </a:rPr>
              <a:t>90％；</a:t>
            </a:r>
            <a:r>
              <a:rPr lang="en-US" sz="2000" b="0">
                <a:latin typeface="Calibri" panose="020F0502020204030204" charset="0"/>
                <a:ea typeface="宋体" panose="02010600030101010101" pitchFamily="2" charset="-122"/>
                <a:cs typeface="Times New Roman" panose="02020603050405020304" pitchFamily="18" charset="0"/>
              </a:rPr>
              <a:t>(3)</a:t>
            </a:r>
            <a:r>
              <a:rPr lang="zh-CN" sz="2000" b="0">
                <a:ea typeface="宋体" panose="02010600030101010101" pitchFamily="2" charset="-122"/>
              </a:rPr>
              <a:t>低氢型焊条电弧焊，风速大于</a:t>
            </a:r>
            <a:r>
              <a:rPr lang="zh-CN" sz="2000" b="0">
                <a:ea typeface="宋体" panose="02010600030101010101" pitchFamily="2" charset="-122"/>
                <a:cs typeface="Times New Roman" panose="02020603050405020304" pitchFamily="18" charset="0"/>
              </a:rPr>
              <a:t>5m/s；</a:t>
            </a:r>
            <a:r>
              <a:rPr lang="en-US" sz="2000" b="0">
                <a:latin typeface="Calibri" panose="020F0502020204030204" charset="0"/>
                <a:ea typeface="宋体" panose="02010600030101010101" pitchFamily="2" charset="-122"/>
                <a:cs typeface="Times New Roman" panose="02020603050405020304" pitchFamily="18" charset="0"/>
              </a:rPr>
              <a:t>(4)</a:t>
            </a:r>
            <a:r>
              <a:rPr lang="zh-CN" sz="2000" b="0">
                <a:ea typeface="宋体" panose="02010600030101010101" pitchFamily="2" charset="-122"/>
              </a:rPr>
              <a:t>酸性焊条电弧焊。风速大于</a:t>
            </a:r>
            <a:r>
              <a:rPr lang="zh-CN" sz="2000" b="0">
                <a:ea typeface="宋体" panose="02010600030101010101" pitchFamily="2" charset="-122"/>
                <a:cs typeface="Times New Roman" panose="02020603050405020304" pitchFamily="18" charset="0"/>
              </a:rPr>
              <a:t>8m/s；</a:t>
            </a:r>
            <a:r>
              <a:rPr lang="en-US" sz="2000" b="0">
                <a:latin typeface="Calibri" panose="020F0502020204030204" charset="0"/>
                <a:ea typeface="宋体" panose="02010600030101010101" pitchFamily="2" charset="-122"/>
                <a:cs typeface="Times New Roman" panose="02020603050405020304" pitchFamily="18" charset="0"/>
              </a:rPr>
              <a:t>(5)</a:t>
            </a:r>
            <a:r>
              <a:rPr lang="zh-CN" sz="2000" b="0">
                <a:solidFill>
                  <a:srgbClr val="FF0000"/>
                </a:solidFill>
                <a:ea typeface="宋体" panose="02010600030101010101" pitchFamily="2" charset="-122"/>
              </a:rPr>
              <a:t>自保护药芯焊丝半自动焊</a:t>
            </a:r>
            <a:r>
              <a:rPr lang="zh-CN" sz="2000" b="0">
                <a:ea typeface="宋体" panose="02010600030101010101" pitchFamily="2" charset="-122"/>
              </a:rPr>
              <a:t>，风速大于</a:t>
            </a:r>
            <a:r>
              <a:rPr lang="zh-CN" sz="2000" b="0">
                <a:ea typeface="宋体" panose="02010600030101010101" pitchFamily="2" charset="-122"/>
                <a:cs typeface="Times New Roman" panose="02020603050405020304" pitchFamily="18" charset="0"/>
              </a:rPr>
              <a:t>8m/s；</a:t>
            </a:r>
            <a:r>
              <a:rPr lang="en-US" sz="2000" b="0">
                <a:latin typeface="Calibri" panose="020F0502020204030204" charset="0"/>
                <a:ea typeface="宋体" panose="02010600030101010101" pitchFamily="2" charset="-122"/>
                <a:cs typeface="Times New Roman" panose="02020603050405020304" pitchFamily="18" charset="0"/>
              </a:rPr>
              <a:t>(6)</a:t>
            </a:r>
            <a:r>
              <a:rPr lang="zh-CN" sz="2000" b="0">
                <a:ea typeface="宋体" panose="02010600030101010101" pitchFamily="2" charset="-122"/>
              </a:rPr>
              <a:t>气体保护焊。风速太于</a:t>
            </a:r>
            <a:r>
              <a:rPr lang="zh-CN" sz="2000" b="0">
                <a:ea typeface="宋体" panose="02010600030101010101" pitchFamily="2" charset="-122"/>
                <a:cs typeface="Times New Roman" panose="02020603050405020304" pitchFamily="18" charset="0"/>
              </a:rPr>
              <a:t>2m/s；</a:t>
            </a:r>
            <a:r>
              <a:rPr lang="en-US" sz="2000" b="0">
                <a:latin typeface="Calibri" panose="020F0502020204030204" charset="0"/>
                <a:ea typeface="宋体" panose="02010600030101010101" pitchFamily="2" charset="-122"/>
                <a:cs typeface="Times New Roman" panose="02020603050405020304" pitchFamily="18" charset="0"/>
              </a:rPr>
              <a:t>(7)</a:t>
            </a:r>
            <a:r>
              <a:rPr lang="zh-CN" sz="2000" b="0">
                <a:ea typeface="宋体" panose="02010600030101010101" pitchFamily="2" charset="-122"/>
              </a:rPr>
              <a:t>环境温度低于焊接工艺规程中规定的温度</a:t>
            </a:r>
            <a:endParaRPr lang="zh-CN" altLang="en-US" sz="2000"/>
          </a:p>
        </p:txBody>
      </p:sp>
      <p:sp>
        <p:nvSpPr>
          <p:cNvPr id="2" name="文本框 1"/>
          <p:cNvSpPr txBox="1"/>
          <p:nvPr/>
        </p:nvSpPr>
        <p:spPr>
          <a:xfrm>
            <a:off x="670560" y="4259580"/>
            <a:ext cx="7348220" cy="706755"/>
          </a:xfrm>
          <a:prstGeom prst="rect">
            <a:avLst/>
          </a:prstGeom>
          <a:noFill/>
        </p:spPr>
        <p:txBody>
          <a:bodyPr wrap="square" rtlCol="0" anchor="t">
            <a:spAutoFit/>
          </a:bodyPr>
          <a:p>
            <a:r>
              <a:rPr lang="en-US" altLang="zh-CN" sz="2000">
                <a:solidFill>
                  <a:srgbClr val="00B050"/>
                </a:solidFill>
                <a:ea typeface="宋体" panose="02010600030101010101" pitchFamily="2" charset="-122"/>
                <a:sym typeface="+mn-ea"/>
              </a:rPr>
              <a:t>      </a:t>
            </a:r>
            <a:r>
              <a:rPr lang="zh-CN" sz="2000">
                <a:solidFill>
                  <a:srgbClr val="00B050"/>
                </a:solidFill>
                <a:latin typeface="华文楷体" panose="02010600040101010101" charset="-122"/>
                <a:ea typeface="华文楷体" panose="02010600040101010101" charset="-122"/>
                <a:cs typeface="华文楷体" panose="02010600040101010101" charset="-122"/>
                <a:sym typeface="+mn-ea"/>
              </a:rPr>
              <a:t>自保护药芯焊丝半自动焊</a:t>
            </a:r>
            <a:r>
              <a:rPr lang="en-US" altLang="zh-CN" sz="2000">
                <a:solidFill>
                  <a:srgbClr val="00B050"/>
                </a:solidFill>
                <a:latin typeface="华文楷体" panose="02010600040101010101" charset="-122"/>
                <a:ea typeface="华文楷体" panose="02010600040101010101" charset="-122"/>
                <a:cs typeface="华文楷体" panose="02010600040101010101" charset="-122"/>
                <a:sym typeface="+mn-ea"/>
              </a:rPr>
              <a:t>FCAW</a:t>
            </a:r>
            <a:r>
              <a:rPr lang="zh-CN" sz="2000">
                <a:solidFill>
                  <a:srgbClr val="00B050"/>
                </a:solidFill>
                <a:latin typeface="华文楷体" panose="02010600040101010101" charset="-122"/>
                <a:ea typeface="华文楷体" panose="02010600040101010101" charset="-122"/>
                <a:cs typeface="华文楷体" panose="02010600040101010101" charset="-122"/>
                <a:sym typeface="+mn-ea"/>
              </a:rPr>
              <a:t>：不使用</a:t>
            </a:r>
            <a:r>
              <a:rPr lang="en-US" altLang="zh-CN" sz="2000">
                <a:solidFill>
                  <a:srgbClr val="00B050"/>
                </a:solidFill>
                <a:latin typeface="华文楷体" panose="02010600040101010101" charset="-122"/>
                <a:ea typeface="华文楷体" panose="02010600040101010101" charset="-122"/>
                <a:cs typeface="华文楷体" panose="02010600040101010101" charset="-122"/>
                <a:sym typeface="+mn-ea"/>
              </a:rPr>
              <a:t>CO</a:t>
            </a:r>
            <a:r>
              <a:rPr lang="en-US" altLang="zh-CN" sz="2000" baseline="-25000">
                <a:solidFill>
                  <a:srgbClr val="00B050"/>
                </a:solidFill>
                <a:latin typeface="华文楷体" panose="02010600040101010101" charset="-122"/>
                <a:ea typeface="华文楷体" panose="02010600040101010101" charset="-122"/>
                <a:cs typeface="华文楷体" panose="02010600040101010101" charset="-122"/>
                <a:sym typeface="+mn-ea"/>
              </a:rPr>
              <a:t>2</a:t>
            </a:r>
            <a:r>
              <a:rPr lang="zh-CN" sz="2000">
                <a:solidFill>
                  <a:srgbClr val="00B050"/>
                </a:solidFill>
                <a:latin typeface="华文楷体" panose="02010600040101010101" charset="-122"/>
                <a:ea typeface="华文楷体" panose="02010600040101010101" charset="-122"/>
                <a:cs typeface="华文楷体" panose="02010600040101010101" charset="-122"/>
                <a:sym typeface="+mn-ea"/>
              </a:rPr>
              <a:t>靠药芯产生保护气体，抗风好，适用于全位置焊。</a:t>
            </a:r>
            <a:endParaRPr lang="zh-CN" sz="2000">
              <a:solidFill>
                <a:srgbClr val="00B050"/>
              </a:solidFill>
              <a:latin typeface="华文楷体" panose="02010600040101010101" charset="-122"/>
              <a:ea typeface="华文楷体" panose="02010600040101010101" charset="-122"/>
              <a:cs typeface="华文楷体" panose="02010600040101010101" charset="-122"/>
              <a:sym typeface="+mn-ea"/>
            </a:endParaRPr>
          </a:p>
        </p:txBody>
      </p:sp>
      <p:sp>
        <p:nvSpPr>
          <p:cNvPr id="3" name="文本框 2"/>
          <p:cNvSpPr txBox="1"/>
          <p:nvPr/>
        </p:nvSpPr>
        <p:spPr>
          <a:xfrm>
            <a:off x="670560" y="5030470"/>
            <a:ext cx="7415530" cy="1014730"/>
          </a:xfrm>
          <a:prstGeom prst="rect">
            <a:avLst/>
          </a:prstGeom>
          <a:noFill/>
        </p:spPr>
        <p:txBody>
          <a:bodyPr wrap="square" rtlCol="0" anchor="t">
            <a:spAutoFit/>
          </a:bodyPr>
          <a:p>
            <a:r>
              <a:rPr lang="zh-CN" altLang="en-US" sz="2000"/>
              <a:t>   </a:t>
            </a:r>
            <a:r>
              <a:rPr lang="zh-CN" altLang="en-US" sz="2000">
                <a:solidFill>
                  <a:srgbClr val="00B050"/>
                </a:solidFill>
              </a:rPr>
              <a:t> 野外施工，管道焊接工序极易受环境因素的不利影响，尤其是受风的影响，风速超过允许值容易产生气孔、夹渣等。为了在风速超标仍能焊接，施工企业采用防风棚。</a:t>
            </a:r>
            <a:endParaRPr lang="zh-CN" altLang="en-US" sz="2000">
              <a:solidFill>
                <a:srgbClr val="00B050"/>
              </a:solidFill>
            </a:endParaRPr>
          </a:p>
        </p:txBody>
      </p:sp>
      <p:sp>
        <p:nvSpPr>
          <p:cNvPr id="4" name="文本框 3"/>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7400" y="1586865"/>
            <a:ext cx="7585710" cy="2676525"/>
          </a:xfrm>
          <a:prstGeom prst="rect">
            <a:avLst/>
          </a:prstGeom>
          <a:noFill/>
          <a:ln w="9525">
            <a:noFill/>
          </a:ln>
        </p:spPr>
        <p:txBody>
          <a:bodyPr wrap="square">
            <a:spAutoFit/>
          </a:bodyPr>
          <a:p>
            <a:pPr marL="0" indent="0" latinLnBrk="0"/>
            <a:r>
              <a:rPr lang="en-US" sz="2400" b="0">
                <a:latin typeface="宋体" panose="02010600030101010101" pitchFamily="2" charset="-122"/>
                <a:ea typeface="宋体" panose="02010600030101010101" pitchFamily="2" charset="-122"/>
                <a:cs typeface="Times New Roman" panose="02020603050405020304" pitchFamily="18" charset="0"/>
              </a:rPr>
              <a:t>10.2.3 </a:t>
            </a:r>
            <a:r>
              <a:rPr lang="zh-CN" sz="2400" b="0">
                <a:ea typeface="宋体" panose="02010600030101010101" pitchFamily="2" charset="-122"/>
              </a:rPr>
              <a:t>用对口器应符合下列要求：</a:t>
            </a:r>
            <a:r>
              <a:rPr lang="en-US" sz="2400" b="0">
                <a:latin typeface="Calibri" panose="020F0502020204030204" charset="0"/>
                <a:ea typeface="宋体" panose="02010600030101010101" pitchFamily="2" charset="-122"/>
                <a:cs typeface="Times New Roman" panose="02020603050405020304" pitchFamily="18" charset="0"/>
              </a:rPr>
              <a:t>(1) </a:t>
            </a:r>
            <a:r>
              <a:rPr lang="zh-CN" sz="2400" b="0">
                <a:ea typeface="宋体" panose="02010600030101010101" pitchFamily="2" charset="-122"/>
              </a:rPr>
              <a:t>应优先使用内对口器，不具备使用内对口器条件时可选用外对口器；</a:t>
            </a:r>
            <a:r>
              <a:rPr lang="en-US" sz="2400" b="0">
                <a:latin typeface="Calibri" panose="020F0502020204030204" charset="0"/>
                <a:ea typeface="宋体" panose="02010600030101010101" pitchFamily="2" charset="-122"/>
                <a:cs typeface="Times New Roman" panose="02020603050405020304" pitchFamily="18" charset="0"/>
              </a:rPr>
              <a:t>(2) </a:t>
            </a:r>
            <a:r>
              <a:rPr lang="zh-CN" sz="2400" b="0">
                <a:ea typeface="宋体" panose="02010600030101010101" pitchFamily="2" charset="-122"/>
              </a:rPr>
              <a:t>使用内对口器时，应在根焊完成后拆卸和移动对口器，移动对口器时，管子应保持平衡；</a:t>
            </a:r>
            <a:r>
              <a:rPr lang="en-US" sz="2400" b="0">
                <a:latin typeface="Calibri" panose="020F0502020204030204" charset="0"/>
                <a:ea typeface="宋体" panose="02010600030101010101" pitchFamily="2" charset="-122"/>
                <a:cs typeface="Times New Roman" panose="02020603050405020304" pitchFamily="18" charset="0"/>
              </a:rPr>
              <a:t>(3) </a:t>
            </a:r>
            <a:r>
              <a:rPr lang="zh-CN" sz="2400" b="0">
                <a:ea typeface="宋体" panose="02010600030101010101" pitchFamily="2" charset="-122"/>
              </a:rPr>
              <a:t>使用外对口器时，应在根焊完成不少于管周长</a:t>
            </a:r>
            <a:r>
              <a:rPr lang="zh-CN" sz="2400" b="0">
                <a:ea typeface="宋体" panose="02010600030101010101" pitchFamily="2" charset="-122"/>
                <a:cs typeface="Times New Roman" panose="02020603050405020304" pitchFamily="18" charset="0"/>
              </a:rPr>
              <a:t>50%后方可拆卸，所完成的根焊应分为多段，且均匀分布；</a:t>
            </a:r>
            <a:endParaRPr lang="zh-CN" altLang="en-US" sz="2400"/>
          </a:p>
        </p:txBody>
      </p:sp>
      <p:sp>
        <p:nvSpPr>
          <p:cNvPr id="2" name="文本框 1"/>
          <p:cNvSpPr txBox="1"/>
          <p:nvPr/>
        </p:nvSpPr>
        <p:spPr>
          <a:xfrm>
            <a:off x="787400" y="4766945"/>
            <a:ext cx="7712710" cy="1383665"/>
          </a:xfrm>
          <a:prstGeom prst="rect">
            <a:avLst/>
          </a:prstGeom>
          <a:noFill/>
        </p:spPr>
        <p:txBody>
          <a:bodyPr wrap="square" rtlCol="0" anchor="t">
            <a:spAutoFit/>
          </a:bodyPr>
          <a:p>
            <a:r>
              <a:rPr lang="zh-CN" altLang="en-US">
                <a:solidFill>
                  <a:srgbClr val="00B050"/>
                </a:solidFill>
                <a:effectLst>
                  <a:outerShdw blurRad="38100" dist="25400" dir="5400000" algn="ctr" rotWithShape="0">
                    <a:srgbClr val="6E747A">
                      <a:alpha val="43000"/>
                    </a:srgbClr>
                  </a:outerShdw>
                </a:effectLst>
              </a:rPr>
              <a:t>采用内对口器可使管口对接处错边减少，完成根焊后移去内对口器可防止由于强力造成焊接处开裂</a:t>
            </a:r>
            <a:endParaRPr lang="zh-CN" altLang="en-US">
              <a:solidFill>
                <a:srgbClr val="00B050"/>
              </a:solidFill>
              <a:effectLst>
                <a:outerShdw blurRad="38100" dist="25400" dir="5400000" algn="ctr" rotWithShape="0">
                  <a:srgbClr val="6E747A">
                    <a:alpha val="43000"/>
                  </a:srgbClr>
                </a:outerShdw>
              </a:effectLst>
            </a:endParaRPr>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4" name="Picture 4"/>
          <p:cNvPicPr>
            <a:picLocks noChangeAspect="1" noChangeArrowheads="1"/>
          </p:cNvPicPr>
          <p:nvPr/>
        </p:nvPicPr>
        <p:blipFill>
          <a:blip r:embed="rId1"/>
          <a:srcRect/>
          <a:stretch>
            <a:fillRect/>
          </a:stretch>
        </p:blipFill>
        <p:spPr bwMode="auto">
          <a:xfrm>
            <a:off x="1476375" y="1223963"/>
            <a:ext cx="6191250" cy="4410075"/>
          </a:xfrm>
          <a:prstGeom prst="rect">
            <a:avLst/>
          </a:prstGeom>
          <a:noFill/>
          <a:ln w="9525">
            <a:noFill/>
            <a:miter lim="800000"/>
            <a:headEnd/>
            <a:tailEnd/>
          </a:ln>
          <a:effectLst/>
        </p:spPr>
      </p:pic>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78510" y="1524635"/>
            <a:ext cx="6807200" cy="460375"/>
          </a:xfrm>
          <a:prstGeom prst="rect">
            <a:avLst/>
          </a:prstGeom>
          <a:noFill/>
          <a:ln w="9525">
            <a:noFill/>
          </a:ln>
        </p:spPr>
        <p:txBody>
          <a:bodyPr wrap="square">
            <a:spAutoFit/>
          </a:bodyPr>
          <a:p>
            <a:pPr marL="0" indent="0"/>
            <a:r>
              <a:rPr lang="en-US" altLang="zh-CN" sz="2400" b="0">
                <a:ea typeface="宋体" panose="02010600030101010101" pitchFamily="2" charset="-122"/>
              </a:rPr>
              <a:t>10.2.4 </a:t>
            </a:r>
            <a:r>
              <a:rPr lang="zh-CN" sz="2400" b="0">
                <a:ea typeface="宋体" panose="02010600030101010101" pitchFamily="2" charset="-122"/>
              </a:rPr>
              <a:t>管道组对应符合表</a:t>
            </a:r>
            <a:r>
              <a:rPr lang="en-US" altLang="zh-CN" sz="2400" b="0">
                <a:ea typeface="宋体" panose="02010600030101010101" pitchFamily="2" charset="-122"/>
              </a:rPr>
              <a:t>10.2.4</a:t>
            </a:r>
            <a:r>
              <a:rPr lang="zh-CN" sz="2400" b="0">
                <a:ea typeface="宋体" panose="02010600030101010101" pitchFamily="2" charset="-122"/>
              </a:rPr>
              <a:t>的规定</a:t>
            </a:r>
            <a:endParaRPr lang="zh-CN" altLang="en-US" sz="2400"/>
          </a:p>
        </p:txBody>
      </p:sp>
      <p:graphicFrame>
        <p:nvGraphicFramePr>
          <p:cNvPr id="2" name="表格 1"/>
          <p:cNvGraphicFramePr/>
          <p:nvPr/>
        </p:nvGraphicFramePr>
        <p:xfrm>
          <a:off x="1092200" y="1985010"/>
          <a:ext cx="5943600" cy="4100830"/>
        </p:xfrm>
        <a:graphic>
          <a:graphicData uri="http://schemas.openxmlformats.org/drawingml/2006/table">
            <a:tbl>
              <a:tblPr firstRow="1" bandRow="1">
                <a:tableStyleId>{5940675A-B579-460E-94D1-54222C63F5DA}</a:tableStyleId>
              </a:tblPr>
              <a:tblGrid>
                <a:gridCol w="685800"/>
                <a:gridCol w="2171700"/>
                <a:gridCol w="3086100"/>
              </a:tblGrid>
              <a:tr h="3213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序号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检查项目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规定要求</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管内清扫</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无污物</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管口清理(10mm范围内)和修口</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管口完好无损，无铁锈、油污、油漆、毛刺</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管端螺旋焊缝或直缝余高打磨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端部10mm范围内余高打磨掉，并平缓过渡；采用自动超声波检测时，端部不少于150mm范围内余高应打磨掉</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两管口螺旋焊缝或直缝间距</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solidFill>
                            <a:srgbClr val="FF0000"/>
                          </a:solidFill>
                          <a:latin typeface="宋体" panose="02010600030101010101" pitchFamily="2" charset="-122"/>
                          <a:ea typeface="宋体" panose="02010600030101010101" pitchFamily="2" charset="-122"/>
                          <a:cs typeface="宋体" panose="02010600030101010101" pitchFamily="2" charset="-122"/>
                        </a:rPr>
                        <a:t>错开间距大于或等于100mm</a:t>
                      </a:r>
                      <a:endParaRPr lang="en-US" altLang="en-US" sz="16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错边和错边校正要求</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小于等于壁厚的八分之一，且连续50mm范围内局部最大不应大于3mm，错边沿周长应均匀分布</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钢管短节长度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不应小于管子外径值且不应小于0.5m</a:t>
                      </a:r>
                      <a:endParaRPr lang="en-US" alt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管子对接</a:t>
                      </a:r>
                      <a:r>
                        <a:rPr lang="en-US" sz="1600" b="0">
                          <a:highlight>
                            <a:srgbClr val="FFFF00"/>
                          </a:highlight>
                          <a:latin typeface="宋体" panose="02010600030101010101" pitchFamily="2" charset="-122"/>
                          <a:ea typeface="宋体" panose="02010600030101010101" pitchFamily="2" charset="-122"/>
                          <a:cs typeface="宋体" panose="02010600030101010101" pitchFamily="2" charset="-122"/>
                        </a:rPr>
                        <a:t>角度</a:t>
                      </a:r>
                      <a:r>
                        <a:rPr lang="en-US" sz="1600" b="0">
                          <a:latin typeface="宋体" panose="02010600030101010101" pitchFamily="2" charset="-122"/>
                          <a:ea typeface="宋体" panose="02010600030101010101" pitchFamily="2" charset="-122"/>
                          <a:cs typeface="宋体" panose="02010600030101010101" pitchFamily="2" charset="-122"/>
                        </a:rPr>
                        <a:t>偏差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不得大干3°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72490" y="1394460"/>
            <a:ext cx="7628255" cy="3138170"/>
          </a:xfrm>
          <a:prstGeom prst="rect">
            <a:avLst/>
          </a:prstGeom>
          <a:noFill/>
          <a:ln w="9525">
            <a:noFill/>
          </a:ln>
        </p:spPr>
        <p:txBody>
          <a:bodyPr wrap="square">
            <a:spAutoFit/>
          </a:bodyPr>
          <a:p>
            <a:pPr marL="0" indent="0" latinLnBrk="0"/>
            <a:r>
              <a:rPr lang="en-US" sz="1800" b="0">
                <a:latin typeface="宋体" panose="02010600030101010101" pitchFamily="2" charset="-122"/>
                <a:ea typeface="宋体" panose="02010600030101010101" pitchFamily="2" charset="-122"/>
                <a:cs typeface="Times New Roman" panose="02020603050405020304" pitchFamily="18" charset="0"/>
              </a:rPr>
              <a:t>10.2.5</a:t>
            </a:r>
            <a:r>
              <a:rPr lang="zh-CN" sz="1800" b="0">
                <a:ea typeface="宋体" panose="02010600030101010101" pitchFamily="2" charset="-122"/>
                <a:cs typeface="Times New Roman" panose="02020603050405020304" pitchFamily="18" charset="0"/>
              </a:rPr>
              <a:t>.焊接材料应符合下列要求：</a:t>
            </a:r>
            <a:r>
              <a:rPr lang="en-US" sz="1800" b="0">
                <a:latin typeface="Calibri" panose="020F0502020204030204" charset="0"/>
                <a:ea typeface="宋体" panose="02010600030101010101" pitchFamily="2" charset="-122"/>
                <a:cs typeface="Times New Roman" panose="02020603050405020304" pitchFamily="18" charset="0"/>
              </a:rPr>
              <a:t>(1)</a:t>
            </a:r>
            <a:r>
              <a:rPr lang="zh-CN" sz="1800" b="0">
                <a:ea typeface="宋体" panose="02010600030101010101" pitchFamily="2" charset="-122"/>
              </a:rPr>
              <a:t>焊条应无破损、发霉、油污、锈蚀</a:t>
            </a:r>
            <a:r>
              <a:rPr lang="en-US" sz="1800" b="0">
                <a:latin typeface="仿宋" panose="02010609060101010101" charset="-122"/>
                <a:ea typeface="宋体" panose="02010600030101010101" pitchFamily="2" charset="-122"/>
                <a:cs typeface="Times New Roman" panose="02020603050405020304" pitchFamily="18" charset="0"/>
              </a:rPr>
              <a:t>,</a:t>
            </a:r>
            <a:r>
              <a:rPr lang="zh-CN" sz="1800" b="0">
                <a:ea typeface="宋体" panose="02010600030101010101" pitchFamily="2" charset="-122"/>
              </a:rPr>
              <a:t>焊丝应无锈蚀和折弯</a:t>
            </a:r>
            <a:r>
              <a:rPr lang="en-US" sz="1800" b="0">
                <a:latin typeface="仿宋" panose="02010609060101010101" charset="-122"/>
                <a:ea typeface="宋体" panose="02010600030101010101" pitchFamily="2" charset="-122"/>
                <a:cs typeface="Times New Roman" panose="02020603050405020304" pitchFamily="18" charset="0"/>
              </a:rPr>
              <a:t>,</a:t>
            </a:r>
            <a:r>
              <a:rPr lang="zh-CN" sz="1800" b="0">
                <a:ea typeface="宋体" panose="02010600030101010101" pitchFamily="2" charset="-122"/>
              </a:rPr>
              <a:t>焊剂应无变质现象；</a:t>
            </a:r>
            <a:r>
              <a:rPr lang="zh-CN" sz="1800" b="1">
                <a:solidFill>
                  <a:srgbClr val="FF0000"/>
                </a:solidFill>
                <a:ea typeface="宋体" panose="02010600030101010101" pitchFamily="2" charset="-122"/>
              </a:rPr>
              <a:t>保护气体的纯度和干燥度应满足焊接工艺规程</a:t>
            </a:r>
            <a:r>
              <a:rPr lang="zh-CN" sz="1800" b="0">
                <a:ea typeface="宋体" panose="02010600030101010101" pitchFamily="2" charset="-122"/>
              </a:rPr>
              <a:t>的要求。</a:t>
            </a:r>
            <a:r>
              <a:rPr lang="en-US" sz="1800" b="0">
                <a:latin typeface="Calibri" panose="020F0502020204030204" charset="0"/>
                <a:ea typeface="宋体" panose="02010600030101010101" pitchFamily="2" charset="-122"/>
                <a:cs typeface="Times New Roman" panose="02020603050405020304" pitchFamily="18" charset="0"/>
              </a:rPr>
              <a:t>(2</a:t>
            </a:r>
            <a:r>
              <a:rPr lang="en-US" sz="1800" b="0">
                <a:solidFill>
                  <a:srgbClr val="FF0000"/>
                </a:solidFill>
                <a:latin typeface="Calibri" panose="020F0502020204030204" charset="0"/>
                <a:ea typeface="宋体" panose="02010600030101010101" pitchFamily="2" charset="-122"/>
                <a:cs typeface="Times New Roman" panose="02020603050405020304" pitchFamily="18" charset="0"/>
              </a:rPr>
              <a:t>)</a:t>
            </a:r>
            <a:r>
              <a:rPr lang="zh-CN" sz="1800" b="0">
                <a:solidFill>
                  <a:srgbClr val="FF0000"/>
                </a:solidFill>
                <a:ea typeface="宋体" panose="02010600030101010101" pitchFamily="2" charset="-122"/>
              </a:rPr>
              <a:t>低氢型焊条焊前应按产品说明书要求进行烘干、保存及使用；当天未用完的焊条应回收存放，重新烘干后首先使用，重新烘干的次数不得超过</a:t>
            </a:r>
            <a:r>
              <a:rPr lang="zh-CN" sz="1800" b="0">
                <a:solidFill>
                  <a:srgbClr val="FF0000"/>
                </a:solidFill>
                <a:ea typeface="宋体" panose="02010600030101010101" pitchFamily="2" charset="-122"/>
                <a:cs typeface="Times New Roman" panose="02020603050405020304" pitchFamily="18" charset="0"/>
              </a:rPr>
              <a:t>2次</a:t>
            </a:r>
            <a:r>
              <a:rPr lang="zh-CN" sz="1800" b="0">
                <a:ea typeface="宋体" panose="02010600030101010101" pitchFamily="2" charset="-122"/>
                <a:cs typeface="Times New Roman" panose="02020603050405020304" pitchFamily="18" charset="0"/>
              </a:rPr>
              <a:t>；</a:t>
            </a:r>
            <a:r>
              <a:rPr lang="en-US" sz="1800" b="0">
                <a:latin typeface="Calibri" panose="020F0502020204030204" charset="0"/>
                <a:ea typeface="宋体" panose="02010600030101010101" pitchFamily="2" charset="-122"/>
                <a:cs typeface="Times New Roman" panose="02020603050405020304" pitchFamily="18" charset="0"/>
              </a:rPr>
              <a:t>(3)</a:t>
            </a:r>
            <a:r>
              <a:rPr lang="zh-CN" sz="1800" b="1">
                <a:solidFill>
                  <a:srgbClr val="FF0000"/>
                </a:solidFill>
                <a:ea typeface="宋体" panose="02010600030101010101" pitchFamily="2" charset="-122"/>
              </a:rPr>
              <a:t>自保护药芯焊丝不应烘干，纤维素焊条不宜烘干</a:t>
            </a:r>
            <a:r>
              <a:rPr lang="zh-CN" sz="1800" b="0">
                <a:ea typeface="宋体" panose="02010600030101010101" pitchFamily="2" charset="-122"/>
              </a:rPr>
              <a:t>；</a:t>
            </a:r>
            <a:r>
              <a:rPr lang="en-US" sz="1800" b="0">
                <a:latin typeface="Calibri" panose="020F0502020204030204" charset="0"/>
                <a:ea typeface="宋体" panose="02010600030101010101" pitchFamily="2" charset="-122"/>
                <a:cs typeface="Times New Roman" panose="02020603050405020304" pitchFamily="18" charset="0"/>
              </a:rPr>
              <a:t>(4)</a:t>
            </a:r>
            <a:r>
              <a:rPr lang="zh-CN" sz="1800" b="0">
                <a:ea typeface="宋体" panose="02010600030101010101" pitchFamily="2" charset="-122"/>
              </a:rPr>
              <a:t>焊丝应在焊接前打开包装；当日未用完的焊丝应妥善保管，防止污染；</a:t>
            </a:r>
            <a:r>
              <a:rPr lang="en-US" sz="1800" b="0">
                <a:latin typeface="Calibri" panose="020F0502020204030204" charset="0"/>
                <a:ea typeface="宋体" panose="02010600030101010101" pitchFamily="2" charset="-122"/>
                <a:cs typeface="Times New Roman" panose="02020603050405020304" pitchFamily="18" charset="0"/>
              </a:rPr>
              <a:t>(5)</a:t>
            </a:r>
            <a:r>
              <a:rPr lang="zh-CN" sz="1800" b="0">
                <a:ea typeface="宋体" panose="02010600030101010101" pitchFamily="2" charset="-122"/>
              </a:rPr>
              <a:t>应采取有效手段确保焊接气体的纯度、配比和含水量等指标符合要求；</a:t>
            </a:r>
            <a:r>
              <a:rPr lang="en-US" sz="1800" b="0">
                <a:latin typeface="Calibri" panose="020F0502020204030204" charset="0"/>
                <a:ea typeface="宋体" panose="02010600030101010101" pitchFamily="2" charset="-122"/>
                <a:cs typeface="Times New Roman" panose="02020603050405020304" pitchFamily="18" charset="0"/>
              </a:rPr>
              <a:t>(6)</a:t>
            </a:r>
            <a:r>
              <a:rPr lang="zh-CN" sz="1800" b="0">
                <a:ea typeface="宋体" panose="02010600030101010101" pitchFamily="2" charset="-122"/>
              </a:rPr>
              <a:t>在焊接过程中，如出现焊条药皮发红、燃烧或严重偏弧时，应立即更换焊条</a:t>
            </a:r>
            <a:r>
              <a:rPr lang="zh-CN" sz="1800" b="0">
                <a:latin typeface="Calibri" panose="020F0502020204030204" charset="0"/>
                <a:ea typeface="宋体" panose="02010600030101010101" pitchFamily="2" charset="-122"/>
              </a:rPr>
              <a:t>。</a:t>
            </a:r>
            <a:endParaRPr lang="zh-CN" altLang="en-US" sz="1800"/>
          </a:p>
        </p:txBody>
      </p:sp>
      <p:sp>
        <p:nvSpPr>
          <p:cNvPr id="2" name="文本框 1"/>
          <p:cNvSpPr txBox="1"/>
          <p:nvPr/>
        </p:nvSpPr>
        <p:spPr>
          <a:xfrm>
            <a:off x="1075690" y="4591685"/>
            <a:ext cx="7628890" cy="1814830"/>
          </a:xfrm>
          <a:prstGeom prst="rect">
            <a:avLst/>
          </a:prstGeom>
          <a:noFill/>
        </p:spPr>
        <p:txBody>
          <a:bodyPr wrap="square" rtlCol="0" anchor="t">
            <a:spAutoFit/>
          </a:bodyPr>
          <a:p>
            <a:r>
              <a:rPr lang="zh-CN" altLang="en-US">
                <a:solidFill>
                  <a:srgbClr val="00B050"/>
                </a:solidFill>
              </a:rPr>
              <a:t>焊条烘干主要应依据厂家说明书进行:将低氢焊条烘干到一定温度，而纤维索焊条由于药皮中含有机物，一般情况不宜烘干。</a:t>
            </a:r>
            <a:r>
              <a:rPr lang="en-US" altLang="zh-CN">
                <a:solidFill>
                  <a:srgbClr val="00B050"/>
                </a:solidFill>
              </a:rPr>
              <a:t>7018 8018</a:t>
            </a:r>
            <a:r>
              <a:rPr lang="zh-CN" altLang="en-US">
                <a:solidFill>
                  <a:srgbClr val="00B050"/>
                </a:solidFill>
              </a:rPr>
              <a:t>低氢焊条</a:t>
            </a:r>
            <a:r>
              <a:rPr lang="zh-CN" altLang="en-US">
                <a:solidFill>
                  <a:srgbClr val="00B050"/>
                </a:solidFill>
              </a:rPr>
              <a:t>烘干</a:t>
            </a:r>
            <a:r>
              <a:rPr lang="en-US" altLang="zh-CN">
                <a:solidFill>
                  <a:srgbClr val="00B050"/>
                </a:solidFill>
              </a:rPr>
              <a:t> E6010 E7010</a:t>
            </a:r>
            <a:r>
              <a:rPr lang="zh-CN" altLang="en-US">
                <a:solidFill>
                  <a:srgbClr val="00B050"/>
                </a:solidFill>
              </a:rPr>
              <a:t>不烘干</a:t>
            </a:r>
            <a:endParaRPr lang="zh-CN" altLang="en-US">
              <a:solidFill>
                <a:srgbClr val="00B050"/>
              </a:solidFill>
            </a:endParaRPr>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96290" y="1480820"/>
            <a:ext cx="7670165" cy="3046095"/>
          </a:xfrm>
          <a:prstGeom prst="rect">
            <a:avLst/>
          </a:prstGeom>
          <a:noFill/>
          <a:ln w="9525">
            <a:noFill/>
          </a:ln>
        </p:spPr>
        <p:txBody>
          <a:bodyPr wrap="square">
            <a:spAutoFit/>
          </a:bodyPr>
          <a:p>
            <a:pPr marL="0" indent="0" latinLnBrk="0"/>
            <a:r>
              <a:rPr lang="en-US" sz="2400" b="0">
                <a:latin typeface="宋体" panose="02010600030101010101" pitchFamily="2" charset="-122"/>
                <a:ea typeface="宋体" panose="02010600030101010101" pitchFamily="2" charset="-122"/>
                <a:cs typeface="Times New Roman" panose="02020603050405020304" pitchFamily="18" charset="0"/>
              </a:rPr>
              <a:t>10.2.7</a:t>
            </a:r>
            <a:r>
              <a:rPr lang="zh-CN" sz="2400" b="0">
                <a:ea typeface="宋体" panose="02010600030101010101" pitchFamily="2" charset="-122"/>
                <a:cs typeface="Times New Roman" panose="02020603050405020304" pitchFamily="18" charset="0"/>
              </a:rPr>
              <a:t>.焊前预热应符合下列要求：</a:t>
            </a:r>
            <a:r>
              <a:rPr lang="en-US" sz="2400" b="0">
                <a:latin typeface="Calibri" panose="020F0502020204030204" charset="0"/>
                <a:ea typeface="宋体" panose="02010600030101010101" pitchFamily="2" charset="-122"/>
                <a:cs typeface="Times New Roman" panose="02020603050405020304" pitchFamily="18" charset="0"/>
              </a:rPr>
              <a:t>(1)</a:t>
            </a:r>
            <a:r>
              <a:rPr lang="zh-CN" sz="2400" b="0">
                <a:ea typeface="宋体" panose="02010600030101010101" pitchFamily="2" charset="-122"/>
              </a:rPr>
              <a:t>预热应符合焊接工艺规程的规定；</a:t>
            </a:r>
            <a:r>
              <a:rPr lang="en-US" sz="2400" b="0">
                <a:latin typeface="Calibri" panose="020F0502020204030204" charset="0"/>
                <a:ea typeface="宋体" panose="02010600030101010101" pitchFamily="2" charset="-122"/>
                <a:cs typeface="Times New Roman" panose="02020603050405020304" pitchFamily="18" charset="0"/>
              </a:rPr>
              <a:t>(2)</a:t>
            </a:r>
            <a:r>
              <a:rPr lang="zh-CN" sz="2400" b="0">
                <a:ea typeface="宋体" panose="02010600030101010101" pitchFamily="2" charset="-122"/>
              </a:rPr>
              <a:t>当焊接两种具有不同预热要求的材料时，应以预热温度要求较高的材料为准；</a:t>
            </a:r>
            <a:r>
              <a:rPr lang="en-US" sz="2400" b="0">
                <a:latin typeface="Calibri" panose="020F0502020204030204" charset="0"/>
                <a:ea typeface="黑体" panose="02010609060101010101" pitchFamily="49" charset="-122"/>
                <a:cs typeface="Times New Roman" panose="02020603050405020304" pitchFamily="18" charset="0"/>
              </a:rPr>
              <a:t>(3)</a:t>
            </a:r>
            <a:r>
              <a:rPr lang="zh-CN" sz="2400" b="0">
                <a:ea typeface="宋体" panose="02010600030101010101" pitchFamily="2" charset="-122"/>
              </a:rPr>
              <a:t>预热宽度</a:t>
            </a:r>
            <a:r>
              <a:rPr lang="zh-CN" sz="2400" b="0">
                <a:solidFill>
                  <a:srgbClr val="FF0000"/>
                </a:solidFill>
                <a:ea typeface="宋体" panose="02010600030101010101" pitchFamily="2" charset="-122"/>
              </a:rPr>
              <a:t>不应小于坡口两侧各</a:t>
            </a:r>
            <a:r>
              <a:rPr lang="zh-CN" sz="2400" b="0">
                <a:solidFill>
                  <a:srgbClr val="FF0000"/>
                </a:solidFill>
                <a:ea typeface="宋体" panose="02010600030101010101" pitchFamily="2" charset="-122"/>
                <a:cs typeface="Times New Roman" panose="02020603050405020304" pitchFamily="18" charset="0"/>
              </a:rPr>
              <a:t>50mm，</a:t>
            </a:r>
            <a:r>
              <a:rPr lang="zh-CN" sz="2400" b="0">
                <a:ea typeface="宋体" panose="02010600030101010101" pitchFamily="2" charset="-122"/>
                <a:cs typeface="Times New Roman" panose="02020603050405020304" pitchFamily="18" charset="0"/>
              </a:rPr>
              <a:t>应使用测</a:t>
            </a:r>
            <a:r>
              <a:rPr lang="zh-CN" sz="2400" b="0">
                <a:ea typeface="宋体" panose="02010600030101010101" pitchFamily="2" charset="-122"/>
              </a:rPr>
              <a:t>温蜡笔、红外线测温仪等测温工具测量；</a:t>
            </a:r>
            <a:r>
              <a:rPr lang="en-US" sz="2400" b="0">
                <a:latin typeface="Calibri" panose="020F0502020204030204" charset="0"/>
                <a:ea typeface="黑体" panose="02010609060101010101" pitchFamily="49" charset="-122"/>
                <a:cs typeface="Times New Roman" panose="02020603050405020304" pitchFamily="18" charset="0"/>
              </a:rPr>
              <a:t>(4)</a:t>
            </a:r>
            <a:r>
              <a:rPr lang="zh-CN" sz="2400" b="0">
                <a:ea typeface="宋体" panose="02010600030101010101" pitchFamily="2" charset="-122"/>
              </a:rPr>
              <a:t>管口应均匀加热；</a:t>
            </a:r>
            <a:r>
              <a:rPr lang="en-US" sz="2400" b="0">
                <a:latin typeface="Calibri" panose="020F0502020204030204" charset="0"/>
                <a:ea typeface="黑体" panose="02010609060101010101" pitchFamily="49" charset="-122"/>
                <a:cs typeface="Times New Roman" panose="02020603050405020304" pitchFamily="18" charset="0"/>
              </a:rPr>
              <a:t>(</a:t>
            </a:r>
            <a:r>
              <a:rPr lang="en-US" sz="2400" b="0">
                <a:latin typeface="Calibri" panose="020F0502020204030204" charset="0"/>
                <a:ea typeface="宋体" panose="02010600030101010101" pitchFamily="2" charset="-122"/>
                <a:cs typeface="Times New Roman" panose="02020603050405020304" pitchFamily="18" charset="0"/>
              </a:rPr>
              <a:t>5</a:t>
            </a:r>
            <a:r>
              <a:rPr lang="en-US" sz="2400" b="0">
                <a:latin typeface="Calibri" panose="020F0502020204030204" charset="0"/>
                <a:ea typeface="黑体" panose="02010609060101010101" pitchFamily="49" charset="-122"/>
                <a:cs typeface="Times New Roman" panose="02020603050405020304" pitchFamily="18" charset="0"/>
              </a:rPr>
              <a:t>)</a:t>
            </a:r>
            <a:r>
              <a:rPr lang="zh-CN" sz="2400" b="0">
                <a:ea typeface="宋体" panose="02010600030101010101" pitchFamily="2" charset="-122"/>
              </a:rPr>
              <a:t>当环境温度低于﹣</a:t>
            </a:r>
            <a:r>
              <a:rPr lang="zh-CN" sz="2400" b="0">
                <a:ea typeface="宋体" panose="02010600030101010101" pitchFamily="2" charset="-122"/>
                <a:cs typeface="Times New Roman" panose="02020603050405020304" pitchFamily="18" charset="0"/>
              </a:rPr>
              <a:t>5℃时，宜采用电加热进行预热</a:t>
            </a:r>
            <a:r>
              <a:rPr lang="zh-CN" sz="2400" b="0">
                <a:latin typeface="Calibri" panose="020F0502020204030204" charset="0"/>
                <a:ea typeface="宋体" panose="02010600030101010101" pitchFamily="2" charset="-122"/>
              </a:rPr>
              <a:t>。</a:t>
            </a:r>
            <a:endParaRPr lang="zh-CN" altLang="en-US" sz="2400"/>
          </a:p>
        </p:txBody>
      </p:sp>
      <p:sp>
        <p:nvSpPr>
          <p:cNvPr id="2" name="文本框 1"/>
          <p:cNvSpPr txBox="1"/>
          <p:nvPr/>
        </p:nvSpPr>
        <p:spPr>
          <a:xfrm>
            <a:off x="694690" y="4578985"/>
            <a:ext cx="7576820" cy="1630045"/>
          </a:xfrm>
          <a:prstGeom prst="rect">
            <a:avLst/>
          </a:prstGeom>
          <a:noFill/>
        </p:spPr>
        <p:txBody>
          <a:bodyPr wrap="square" rtlCol="0" anchor="t">
            <a:spAutoFit/>
          </a:bodyPr>
          <a:p>
            <a:r>
              <a:rPr lang="zh-CN" altLang="en-US" sz="2000">
                <a:solidFill>
                  <a:srgbClr val="00B050"/>
                </a:solidFill>
              </a:rPr>
              <a:t>预热的主要口的是为了降低钢材的淬硬程度，延缓焊缝冷却速度.以利于氢的逸出和改善应力条件，从而降低接头的延迟裂纹倾向。如果层间温度不足，就相当于预热温度偏低而达不到预热目的;但若层间温度过高或预热温度过高，易引起过热或接头</a:t>
            </a:r>
            <a:r>
              <a:rPr lang="zh-CN" altLang="en-US" sz="2000">
                <a:solidFill>
                  <a:srgbClr val="00B050"/>
                </a:solidFill>
              </a:rPr>
              <a:t>塑性和冲击功的下降。</a:t>
            </a:r>
            <a:endParaRPr lang="zh-CN" altLang="en-US" sz="2000">
              <a:solidFill>
                <a:srgbClr val="00B050"/>
              </a:solidFill>
            </a:endParaRPr>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55040" y="1247140"/>
            <a:ext cx="7877810" cy="4154170"/>
          </a:xfrm>
          <a:prstGeom prst="rect">
            <a:avLst/>
          </a:prstGeom>
          <a:noFill/>
          <a:ln w="9525">
            <a:noFill/>
          </a:ln>
        </p:spPr>
        <p:txBody>
          <a:bodyPr wrap="square">
            <a:spAutoFit/>
          </a:bodyPr>
          <a:p>
            <a:pPr marL="0" indent="0" latinLnBrk="0"/>
            <a:r>
              <a:rPr lang="en-US" sz="2400" b="0">
                <a:latin typeface="宋体" panose="02010600030101010101" pitchFamily="2" charset="-122"/>
                <a:ea typeface="宋体" panose="02010600030101010101" pitchFamily="2" charset="-122"/>
                <a:cs typeface="Times New Roman" panose="02020603050405020304" pitchFamily="18" charset="0"/>
              </a:rPr>
              <a:t>10.2.8 </a:t>
            </a:r>
            <a:r>
              <a:rPr lang="zh-CN" sz="2400" b="0">
                <a:ea typeface="宋体" panose="02010600030101010101" pitchFamily="2" charset="-122"/>
                <a:cs typeface="Times New Roman" panose="02020603050405020304" pitchFamily="18" charset="0"/>
              </a:rPr>
              <a:t>管道焊接应符合下列规定：</a:t>
            </a:r>
            <a:r>
              <a:rPr lang="en-US" sz="2400" b="0">
                <a:latin typeface="Calibri" panose="020F0502020204030204" charset="0"/>
                <a:ea typeface="宋体" panose="02010600030101010101" pitchFamily="2" charset="-122"/>
                <a:cs typeface="Times New Roman" panose="02020603050405020304" pitchFamily="18" charset="0"/>
              </a:rPr>
              <a:t>(1)</a:t>
            </a:r>
            <a:r>
              <a:rPr lang="zh-CN" sz="2400" b="0">
                <a:ea typeface="宋体" panose="02010600030101010101" pitchFamily="2" charset="-122"/>
              </a:rPr>
              <a:t>管道焊接应符合焊接工艺规程的要求；</a:t>
            </a:r>
            <a:r>
              <a:rPr lang="en-US" sz="2400" b="0">
                <a:latin typeface="Calibri" panose="020F0502020204030204" charset="0"/>
                <a:ea typeface="宋体" panose="02010600030101010101" pitchFamily="2" charset="-122"/>
                <a:cs typeface="Times New Roman" panose="02020603050405020304" pitchFamily="18" charset="0"/>
              </a:rPr>
              <a:t>(2)</a:t>
            </a:r>
            <a:r>
              <a:rPr lang="zh-CN" sz="2400" b="0">
                <a:solidFill>
                  <a:srgbClr val="FF0000"/>
                </a:solidFill>
                <a:ea typeface="宋体" panose="02010600030101010101" pitchFamily="2" charset="-122"/>
              </a:rPr>
              <a:t>根焊完成后，应立即进行热焊</a:t>
            </a:r>
            <a:r>
              <a:rPr lang="zh-CN" sz="2400" b="0">
                <a:ea typeface="宋体" panose="02010600030101010101" pitchFamily="2" charset="-122"/>
              </a:rPr>
              <a:t>；</a:t>
            </a:r>
            <a:r>
              <a:rPr lang="en-US" sz="2400" b="0">
                <a:latin typeface="Calibri" panose="020F0502020204030204" charset="0"/>
                <a:ea typeface="宋体" panose="02010600030101010101" pitchFamily="2" charset="-122"/>
                <a:cs typeface="Times New Roman" panose="02020603050405020304" pitchFamily="18" charset="0"/>
              </a:rPr>
              <a:t>(3)</a:t>
            </a:r>
            <a:r>
              <a:rPr lang="zh-CN" sz="2400" b="0">
                <a:ea typeface="宋体" panose="02010600030101010101" pitchFamily="2" charset="-122"/>
              </a:rPr>
              <a:t>焊道接头应进行打磨，</a:t>
            </a:r>
            <a:r>
              <a:rPr lang="zh-CN" sz="2400" b="0">
                <a:solidFill>
                  <a:srgbClr val="FF0000"/>
                </a:solidFill>
                <a:ea typeface="宋体" panose="02010600030101010101" pitchFamily="2" charset="-122"/>
              </a:rPr>
              <a:t>相邻两层的接头点不得重叠，应错开</a:t>
            </a:r>
            <a:r>
              <a:rPr lang="zh-CN" sz="2400" b="0">
                <a:solidFill>
                  <a:srgbClr val="FF0000"/>
                </a:solidFill>
                <a:ea typeface="宋体" panose="02010600030101010101" pitchFamily="2" charset="-122"/>
                <a:cs typeface="Times New Roman" panose="02020603050405020304" pitchFamily="18" charset="0"/>
              </a:rPr>
              <a:t>30mm以上</a:t>
            </a:r>
            <a:r>
              <a:rPr lang="zh-CN" sz="2400" b="0">
                <a:solidFill>
                  <a:srgbClr val="FF0000"/>
                </a:solidFill>
                <a:ea typeface="宋体" panose="02010600030101010101" pitchFamily="2" charset="-122"/>
              </a:rPr>
              <a:t>；</a:t>
            </a:r>
            <a:endParaRPr lang="zh-CN" sz="2400" b="0">
              <a:solidFill>
                <a:srgbClr val="FF0000"/>
              </a:solidFill>
              <a:ea typeface="宋体" panose="02010600030101010101" pitchFamily="2" charset="-122"/>
            </a:endParaRPr>
          </a:p>
          <a:p>
            <a:pPr marL="0" indent="0" latinLnBrk="0"/>
            <a:r>
              <a:rPr lang="en-US" sz="2400" b="0">
                <a:latin typeface="Calibri" panose="020F0502020204030204" charset="0"/>
                <a:ea typeface="宋体" panose="02010600030101010101" pitchFamily="2" charset="-122"/>
                <a:cs typeface="Times New Roman" panose="02020603050405020304" pitchFamily="18" charset="0"/>
              </a:rPr>
              <a:t>(4)</a:t>
            </a:r>
            <a:r>
              <a:rPr lang="zh-CN" sz="2400" b="0">
                <a:solidFill>
                  <a:srgbClr val="FF0000"/>
                </a:solidFill>
                <a:ea typeface="宋体" panose="02010600030101010101" pitchFamily="2" charset="-122"/>
              </a:rPr>
              <a:t>各焊道宜连续焊接，焊接过程中，应控制道间温度</a:t>
            </a:r>
            <a:r>
              <a:rPr lang="zh-CN" sz="2400" b="0">
                <a:ea typeface="宋体" panose="02010600030101010101" pitchFamily="2" charset="-122"/>
              </a:rPr>
              <a:t>；</a:t>
            </a:r>
            <a:r>
              <a:rPr lang="en-US" sz="2400" b="0">
                <a:latin typeface="Calibri" panose="020F0502020204030204" charset="0"/>
                <a:ea typeface="宋体" panose="02010600030101010101" pitchFamily="2" charset="-122"/>
                <a:cs typeface="Times New Roman" panose="02020603050405020304" pitchFamily="18" charset="0"/>
              </a:rPr>
              <a:t>(5)</a:t>
            </a:r>
            <a:r>
              <a:rPr lang="zh-CN" sz="2400" b="0">
                <a:ea typeface="宋体" panose="02010600030101010101" pitchFamily="2" charset="-122"/>
              </a:rPr>
              <a:t>焊道上的焊渣，在下一步焊接前应清除干净；</a:t>
            </a:r>
            <a:r>
              <a:rPr lang="en-US" sz="2400" b="0">
                <a:latin typeface="Calibri" panose="020F0502020204030204" charset="0"/>
                <a:ea typeface="宋体" panose="02010600030101010101" pitchFamily="2" charset="-122"/>
                <a:cs typeface="Times New Roman" panose="02020603050405020304" pitchFamily="18" charset="0"/>
              </a:rPr>
              <a:t>(6)</a:t>
            </a:r>
            <a:r>
              <a:rPr lang="zh-CN" sz="2400" b="0">
                <a:latin typeface="Calibri" panose="020F0502020204030204" charset="0"/>
                <a:ea typeface="宋体" panose="02010600030101010101" pitchFamily="2" charset="-122"/>
              </a:rPr>
              <a:t>焊口宜当日焊完，当日不能完成的应至少完成管壁厚的</a:t>
            </a:r>
            <a:r>
              <a:rPr lang="en-US" sz="2400" b="0">
                <a:latin typeface="Calibri" panose="020F0502020204030204" charset="0"/>
                <a:ea typeface="宋体" panose="02010600030101010101" pitchFamily="2" charset="-122"/>
                <a:cs typeface="Times New Roman" panose="02020603050405020304" pitchFamily="18" charset="0"/>
              </a:rPr>
              <a:t>50%</a:t>
            </a:r>
            <a:r>
              <a:rPr lang="zh-CN" sz="2400" b="0">
                <a:latin typeface="Calibri" panose="020F0502020204030204" charset="0"/>
                <a:ea typeface="宋体" panose="02010600030101010101" pitchFamily="2" charset="-122"/>
              </a:rPr>
              <a:t>，且不应少于</a:t>
            </a:r>
            <a:r>
              <a:rPr lang="en-US" sz="2400" b="0">
                <a:latin typeface="Calibri" panose="020F0502020204030204" charset="0"/>
                <a:ea typeface="宋体" panose="02010600030101010101" pitchFamily="2" charset="-122"/>
              </a:rPr>
              <a:t>3</a:t>
            </a:r>
            <a:r>
              <a:rPr lang="zh-CN" sz="2400" b="0">
                <a:latin typeface="Calibri" panose="020F0502020204030204" charset="0"/>
                <a:ea typeface="宋体" panose="02010600030101010101" pitchFamily="2" charset="-122"/>
              </a:rPr>
              <a:t>层；</a:t>
            </a:r>
            <a:r>
              <a:rPr lang="en-US" sz="2400" b="0">
                <a:latin typeface="Calibri" panose="020F0502020204030204" charset="0"/>
                <a:ea typeface="宋体" panose="02010600030101010101" pitchFamily="2" charset="-122"/>
                <a:cs typeface="Times New Roman" panose="02020603050405020304" pitchFamily="18" charset="0"/>
              </a:rPr>
              <a:t>(7)</a:t>
            </a:r>
            <a:r>
              <a:rPr lang="zh-CN" sz="2400" b="0">
                <a:ea typeface="宋体" panose="02010600030101010101" pitchFamily="2" charset="-122"/>
              </a:rPr>
              <a:t>在焊接作业中，焊工应对自己所焊的焊道进行自检和修补工作，每处修补长度不应小于</a:t>
            </a:r>
            <a:r>
              <a:rPr lang="en-US" sz="2400" b="0">
                <a:latin typeface="仿宋" panose="02010609060101010101" charset="-122"/>
                <a:ea typeface="宋体" panose="02010600030101010101" pitchFamily="2" charset="-122"/>
                <a:cs typeface="Times New Roman" panose="02020603050405020304" pitchFamily="18" charset="0"/>
              </a:rPr>
              <a:t>5</a:t>
            </a:r>
            <a:r>
              <a:rPr lang="zh-CN" sz="2400" b="0">
                <a:ea typeface="宋体" panose="02010600030101010101" pitchFamily="2" charset="-122"/>
                <a:cs typeface="Times New Roman" panose="02020603050405020304" pitchFamily="18" charset="0"/>
              </a:rPr>
              <a:t>0mm。</a:t>
            </a:r>
            <a:endParaRPr lang="zh-CN" altLang="en-US" sz="2400"/>
          </a:p>
        </p:txBody>
      </p:sp>
      <p:sp>
        <p:nvSpPr>
          <p:cNvPr id="2" name="文本框 1"/>
          <p:cNvSpPr txBox="1"/>
          <p:nvPr/>
        </p:nvSpPr>
        <p:spPr>
          <a:xfrm>
            <a:off x="893445" y="5507990"/>
            <a:ext cx="7493000" cy="953135"/>
          </a:xfrm>
          <a:prstGeom prst="rect">
            <a:avLst/>
          </a:prstGeom>
          <a:noFill/>
        </p:spPr>
        <p:txBody>
          <a:bodyPr wrap="square" rtlCol="0" anchor="t">
            <a:spAutoFit/>
          </a:bodyPr>
          <a:p>
            <a:r>
              <a:rPr lang="zh-CN" altLang="en-US">
                <a:solidFill>
                  <a:srgbClr val="00B050"/>
                </a:solidFill>
              </a:rPr>
              <a:t>道间温度：</a:t>
            </a:r>
            <a:r>
              <a:rPr lang="zh-CN" altLang="en-US">
                <a:solidFill>
                  <a:srgbClr val="00B050"/>
                </a:solidFill>
              </a:rPr>
              <a:t>层间温度，当焊接后道焊缝时，前道焊缝的最低温度，称为层间温度</a:t>
            </a:r>
            <a:endParaRPr lang="zh-CN" altLang="en-US">
              <a:solidFill>
                <a:srgbClr val="00B050"/>
              </a:solidFill>
            </a:endParaRPr>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1027"/>
          <p:cNvSpPr>
            <a:spLocks noGrp="1"/>
          </p:cNvSpPr>
          <p:nvPr/>
        </p:nvSpPr>
        <p:spPr>
          <a:xfrm>
            <a:off x="793750" y="1349375"/>
            <a:ext cx="7832725" cy="469265"/>
          </a:xfrm>
          <a:prstGeom prst="rect">
            <a:avLst/>
          </a:prstGeom>
          <a:gradFill>
            <a:gsLst>
              <a:gs pos="0">
                <a:srgbClr val="FBFB11"/>
              </a:gs>
              <a:gs pos="100000">
                <a:srgbClr val="838309"/>
              </a:gs>
            </a:gsLst>
            <a:lin ang="16200000" scaled="0"/>
          </a:gradFill>
        </p:spPr>
        <p:style>
          <a:lnRef idx="1">
            <a:schemeClr val="accent6"/>
          </a:lnRef>
          <a:fillRef idx="3">
            <a:schemeClr val="accent6"/>
          </a:fillRef>
          <a:effectRef idx="2">
            <a:schemeClr val="accent6"/>
          </a:effectRef>
          <a:fontRef idx="minor">
            <a:schemeClr val="lt1"/>
          </a:fontRef>
        </p:style>
        <p:txBody>
          <a:bodyPr vert="horz" wrap="square" lIns="91440" tIns="45720" rIns="91440" bIns="45720" anchor="t"/>
          <a:lstStyle>
            <a:lvl1pPr marL="365125" indent="-282575" algn="l" rtl="0" eaLnBrk="0" fontAlgn="base" hangingPunct="0">
              <a:spcBef>
                <a:spcPts val="600"/>
              </a:spcBef>
              <a:spcAft>
                <a:spcPct val="0"/>
              </a:spcAft>
              <a:buClr>
                <a:schemeClr val="accent1"/>
              </a:buClr>
              <a:buSzPct val="80000"/>
              <a:buFont typeface="Wingdings 2" panose="05020102010507070707" pitchFamily="18" charset="2"/>
              <a:buChar char=""/>
              <a:defRPr sz="3200" kern="1200">
                <a:solidFill>
                  <a:schemeClr val="tx1"/>
                </a:solidFill>
                <a:latin typeface="+mn-lt"/>
                <a:ea typeface="+mn-ea"/>
                <a:cs typeface="+mn-cs"/>
              </a:defRPr>
            </a:lvl1pPr>
            <a:lvl2pPr marL="640080" indent="-236855" algn="l" rtl="0" eaLnBrk="0" fontAlgn="base" hangingPunct="0">
              <a:spcBef>
                <a:spcPts val="550"/>
              </a:spcBef>
              <a:spcAft>
                <a:spcPct val="0"/>
              </a:spcAft>
              <a:buClr>
                <a:schemeClr val="accent1"/>
              </a:buClr>
              <a:buFont typeface="Verdana" panose="020B0604030504040204"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097280" indent="-173355" algn="l" rtl="0" eaLnBrk="0" fontAlgn="base" hangingPunct="0">
              <a:spcBef>
                <a:spcPct val="20000"/>
              </a:spcBef>
              <a:spcAft>
                <a:spcPct val="0"/>
              </a:spcAft>
              <a:buClr>
                <a:srgbClr val="C32D2E"/>
              </a:buClr>
              <a:buFont typeface="Wingdings 2" panose="05020102010507070707" pitchFamily="18" charset="2"/>
              <a:buChar char=""/>
              <a:defRPr sz="2000" kern="1200">
                <a:solidFill>
                  <a:schemeClr val="tx1"/>
                </a:solidFill>
                <a:latin typeface="+mn-lt"/>
                <a:ea typeface="+mn-ea"/>
                <a:cs typeface="+mn-cs"/>
              </a:defRPr>
            </a:lvl4pPr>
            <a:lvl5pPr marL="1297305" indent="-182880" algn="l" rtl="0" eaLnBrk="0" fontAlgn="base" hangingPunct="0">
              <a:spcBef>
                <a:spcPct val="20000"/>
              </a:spcBef>
              <a:spcAft>
                <a:spcPct val="0"/>
              </a:spcAft>
              <a:buClr>
                <a:srgbClr val="84AA33"/>
              </a:buClr>
              <a:buFont typeface="Wingdings 2" panose="05020102010507070707"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panose="05020102010507070707"/>
              <a:buChar char=""/>
              <a:defRPr kumimoji="0" sz="2000" kern="1200">
                <a:solidFill>
                  <a:schemeClr val="tx1"/>
                </a:solidFill>
                <a:latin typeface="+mn-lt"/>
                <a:ea typeface="+mn-ea"/>
                <a:cs typeface="+mn-cs"/>
              </a:defRPr>
            </a:lvl6pPr>
            <a:lvl7pPr marL="1718945" indent="-182880" algn="l" rtl="0" eaLnBrk="1" latinLnBrk="0" hangingPunct="1">
              <a:lnSpc>
                <a:spcPct val="100000"/>
              </a:lnSpc>
              <a:spcBef>
                <a:spcPct val="20000"/>
              </a:spcBef>
              <a:buClr>
                <a:schemeClr val="accent6"/>
              </a:buClr>
              <a:buFont typeface="Wingdings 2" panose="05020102010507070707"/>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panose="05020102010507070707"/>
              <a:buChar char=""/>
              <a:defRPr kumimoji="0" sz="2000" kern="1200">
                <a:solidFill>
                  <a:schemeClr val="tx1"/>
                </a:solidFill>
                <a:latin typeface="+mn-lt"/>
                <a:ea typeface="+mn-ea"/>
                <a:cs typeface="+mn-cs"/>
              </a:defRPr>
            </a:lvl8pPr>
            <a:lvl9pPr marL="2130425" indent="-182880" algn="l" rtl="0" eaLnBrk="1" latinLnBrk="0" hangingPunct="1">
              <a:lnSpc>
                <a:spcPct val="100000"/>
              </a:lnSpc>
              <a:spcBef>
                <a:spcPct val="20000"/>
              </a:spcBef>
              <a:buClr>
                <a:schemeClr val="accent6"/>
              </a:buClr>
              <a:buFont typeface="Wingdings 2" panose="05020102010507070707"/>
              <a:buChar char=""/>
              <a:defRPr kumimoji="0" sz="2000" kern="1200">
                <a:solidFill>
                  <a:schemeClr val="tx1"/>
                </a:solidFill>
                <a:latin typeface="+mn-lt"/>
                <a:ea typeface="+mn-ea"/>
                <a:cs typeface="+mn-cs"/>
              </a:defRPr>
            </a:lvl9pPr>
          </a:lstStyle>
          <a:p>
            <a:pPr marL="90805" indent="0" algn="ctr">
              <a:lnSpc>
                <a:spcPct val="120000"/>
              </a:lnSpc>
              <a:spcBef>
                <a:spcPts val="0"/>
              </a:spcBef>
              <a:buNone/>
            </a:pPr>
            <a:r>
              <a:rPr lang="zh-CN" altLang="en-US" sz="2000" b="1" dirty="0">
                <a:solidFill>
                  <a:schemeClr val="bg1"/>
                </a:solidFill>
                <a:latin typeface="微软雅黑" panose="020B0503020204020204" charset="-122"/>
                <a:ea typeface="微软雅黑" panose="020B0503020204020204" charset="-122"/>
              </a:rPr>
              <a:t>特种设备安全技术规范：</a:t>
            </a:r>
            <a:r>
              <a:rPr lang="zh-CN" altLang="zh-CN" sz="2000" dirty="0">
                <a:solidFill>
                  <a:schemeClr val="bg1"/>
                </a:solidFill>
                <a:latin typeface="微软雅黑" panose="020B0503020204020204" charset="-122"/>
                <a:ea typeface="微软雅黑" panose="020B0503020204020204" charset="-122"/>
              </a:rPr>
              <a:t>压力管道</a:t>
            </a:r>
            <a:endParaRPr lang="zh-CN" altLang="zh-CN" sz="2000" dirty="0">
              <a:solidFill>
                <a:schemeClr val="bg1"/>
              </a:solidFill>
              <a:latin typeface="微软雅黑" panose="020B0503020204020204" charset="-122"/>
              <a:ea typeface="微软雅黑" panose="020B0503020204020204" charset="-122"/>
            </a:endParaRPr>
          </a:p>
        </p:txBody>
      </p:sp>
      <p:graphicFrame>
        <p:nvGraphicFramePr>
          <p:cNvPr id="3" name="表格 2"/>
          <p:cNvGraphicFramePr>
            <a:graphicFrameLocks noGrp="1"/>
          </p:cNvGraphicFramePr>
          <p:nvPr>
            <p:custDataLst>
              <p:tags r:id="rId1"/>
            </p:custDataLst>
          </p:nvPr>
        </p:nvGraphicFramePr>
        <p:xfrm>
          <a:off x="651828" y="1982470"/>
          <a:ext cx="8047355" cy="4223385"/>
        </p:xfrm>
        <a:graphic>
          <a:graphicData uri="http://schemas.openxmlformats.org/drawingml/2006/table">
            <a:tbl>
              <a:tblPr>
                <a:tableStyleId>{22838BEF-8BB2-4498-84A7-C5851F593DF1}</a:tableStyleId>
              </a:tblPr>
              <a:tblGrid>
                <a:gridCol w="1476375"/>
                <a:gridCol w="6570980"/>
              </a:tblGrid>
              <a:tr h="421005">
                <a:tc>
                  <a:txBody>
                    <a:bodyPr/>
                    <a:lstStyle/>
                    <a:p>
                      <a:pPr algn="ctr">
                        <a:spcAft>
                          <a:spcPts val="0"/>
                        </a:spcAft>
                      </a:pPr>
                      <a:r>
                        <a:rPr lang="zh-CN" altLang="en-US" sz="1400" b="1" kern="100" dirty="0">
                          <a:latin typeface="微软雅黑" panose="020B0503020204020204" charset="-122"/>
                          <a:ea typeface="微软雅黑" panose="020B0503020204020204" charset="-122"/>
                        </a:rPr>
                        <a:t>分类</a:t>
                      </a:r>
                      <a:endParaRPr lang="zh-CN" altLang="en-US" sz="1400" b="1" kern="100" dirty="0">
                        <a:latin typeface="微软雅黑" panose="020B0503020204020204" charset="-122"/>
                        <a:ea typeface="微软雅黑" panose="020B0503020204020204" charset="-122"/>
                      </a:endParaRPr>
                    </a:p>
                  </a:txBody>
                  <a:tcPr marL="68580" marR="68580" marT="0" marB="0" anchor="ctr"/>
                </a:tc>
                <a:tc>
                  <a:txBody>
                    <a:bodyPr/>
                    <a:lstStyle/>
                    <a:p>
                      <a:pPr algn="ctr">
                        <a:spcAft>
                          <a:spcPts val="0"/>
                        </a:spcAft>
                      </a:pPr>
                      <a:r>
                        <a:rPr lang="zh-CN" sz="1400" b="1" kern="100" dirty="0">
                          <a:latin typeface="微软雅黑" panose="020B0503020204020204" charset="-122"/>
                          <a:ea typeface="微软雅黑" panose="020B0503020204020204" charset="-122"/>
                        </a:rPr>
                        <a:t>规章、规范</a:t>
                      </a:r>
                      <a:endParaRPr lang="zh-CN" sz="1400" b="1" kern="100" dirty="0">
                        <a:latin typeface="微软雅黑" panose="020B0503020204020204" charset="-122"/>
                        <a:ea typeface="微软雅黑" panose="020B0503020204020204" charset="-122"/>
                      </a:endParaRPr>
                    </a:p>
                  </a:txBody>
                  <a:tcPr marL="68580" marR="68580" marT="0" marB="0" anchor="ctr"/>
                </a:tc>
              </a:tr>
              <a:tr h="579120">
                <a:tc>
                  <a:txBody>
                    <a:bodyPr/>
                    <a:lstStyle/>
                    <a:p>
                      <a:pPr algn="ctr">
                        <a:spcAft>
                          <a:spcPts val="0"/>
                        </a:spcAft>
                        <a:buNone/>
                      </a:pPr>
                      <a:r>
                        <a:rPr lang="zh-CN" altLang="en-US" sz="1600" kern="100" dirty="0">
                          <a:latin typeface="微软雅黑" panose="020B0503020204020204" charset="-122"/>
                          <a:ea typeface="微软雅黑" panose="020B0503020204020204" charset="-122"/>
                        </a:rPr>
                        <a:t>管理类</a:t>
                      </a:r>
                      <a:endParaRPr lang="zh-CN" altLang="en-US" sz="1600" kern="100" dirty="0">
                        <a:latin typeface="微软雅黑" panose="020B0503020204020204" charset="-122"/>
                        <a:ea typeface="微软雅黑" panose="020B0503020204020204" charset="-122"/>
                      </a:endParaRPr>
                    </a:p>
                  </a:txBody>
                  <a:tcPr marL="68580" marR="68580" marT="0" marB="0" anchor="ctr"/>
                </a:tc>
                <a:tc>
                  <a:txBody>
                    <a:bodyPr/>
                    <a:lstStyle/>
                    <a:p>
                      <a:pPr algn="just">
                        <a:lnSpc>
                          <a:spcPct val="130000"/>
                        </a:lnSpc>
                        <a:spcAft>
                          <a:spcPts val="0"/>
                        </a:spcAft>
                        <a:buNone/>
                      </a:pPr>
                      <a:r>
                        <a:rPr kumimoji="0" lang="zh-CN" altLang="en-US" sz="1600" kern="100" dirty="0">
                          <a:latin typeface="微软雅黑" panose="020B0503020204020204" charset="-122"/>
                          <a:ea typeface="微软雅黑" panose="020B0503020204020204" charset="-122"/>
                          <a:cs typeface="微软雅黑" panose="020B0503020204020204" charset="-122"/>
                        </a:rPr>
                        <a:t>TSG 01-2014特种设备安全技术规范制定程序导则</a:t>
                      </a:r>
                      <a:endParaRPr kumimoji="0" lang="zh-CN" altLang="en-US" sz="16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buNone/>
                      </a:pPr>
                      <a:r>
                        <a:rPr kumimoji="0" lang="zh-CN" altLang="en-US" sz="1600" kern="100" dirty="0">
                          <a:latin typeface="微软雅黑" panose="020B0503020204020204" charset="-122"/>
                          <a:ea typeface="微软雅黑" panose="020B0503020204020204" charset="-122"/>
                          <a:cs typeface="微软雅黑" panose="020B0503020204020204" charset="-122"/>
                        </a:rPr>
                        <a:t>特种设备事故应急预案编写导则（审议）</a:t>
                      </a:r>
                      <a:endParaRPr kumimoji="0" lang="zh-CN" altLang="en-US" sz="16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buNone/>
                      </a:pPr>
                      <a:r>
                        <a:rPr kumimoji="0" lang="zh-CN" altLang="en-US" sz="1600" kern="100" dirty="0">
                          <a:latin typeface="微软雅黑" panose="020B0503020204020204" charset="-122"/>
                          <a:ea typeface="微软雅黑" panose="020B0503020204020204" charset="-122"/>
                          <a:cs typeface="微软雅黑" panose="020B0503020204020204" charset="-122"/>
                        </a:rPr>
                        <a:t>特种设备名词术语（起草）</a:t>
                      </a:r>
                      <a:endParaRPr kumimoji="0" lang="zh-CN" altLang="en-US" sz="16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buNone/>
                      </a:pPr>
                      <a:r>
                        <a:rPr kumimoji="0" lang="zh-CN" altLang="en-US" sz="1600" kern="100" dirty="0">
                          <a:latin typeface="微软雅黑" panose="020B0503020204020204" charset="-122"/>
                          <a:ea typeface="微软雅黑" panose="020B0503020204020204" charset="-122"/>
                          <a:cs typeface="微软雅黑" panose="020B0503020204020204" charset="-122"/>
                        </a:rPr>
                        <a:t>特种设备检验检测机构监督检查规则</a:t>
                      </a:r>
                      <a:endParaRPr kumimoji="0" lang="zh-CN" altLang="en-US" sz="1600" kern="100" dirty="0">
                        <a:latin typeface="微软雅黑" panose="020B0503020204020204" charset="-122"/>
                        <a:ea typeface="微软雅黑" panose="020B0503020204020204" charset="-122"/>
                        <a:cs typeface="微软雅黑" panose="020B0503020204020204" charset="-122"/>
                      </a:endParaRPr>
                    </a:p>
                  </a:txBody>
                  <a:tcPr marL="68580" marR="68580" marT="0" marB="0" anchor="ctr"/>
                </a:tc>
              </a:tr>
              <a:tr h="1093470">
                <a:tc>
                  <a:txBody>
                    <a:bodyPr/>
                    <a:lstStyle/>
                    <a:p>
                      <a:pPr algn="ctr">
                        <a:spcAft>
                          <a:spcPts val="0"/>
                        </a:spcAft>
                      </a:pPr>
                      <a:r>
                        <a:rPr lang="zh-CN" sz="1600" kern="100" dirty="0">
                          <a:latin typeface="微软雅黑" panose="020B0503020204020204" charset="-122"/>
                          <a:ea typeface="微软雅黑" panose="020B0503020204020204" charset="-122"/>
                        </a:rPr>
                        <a:t>综合性规范</a:t>
                      </a:r>
                      <a:endParaRPr lang="zh-CN" sz="1600" kern="100" dirty="0">
                        <a:latin typeface="微软雅黑" panose="020B0503020204020204" charset="-122"/>
                        <a:ea typeface="微软雅黑" panose="020B0503020204020204" charset="-122"/>
                      </a:endParaRPr>
                    </a:p>
                  </a:txBody>
                  <a:tcPr marL="68580" marR="68580" marT="0" marB="0" anchor="ctr"/>
                </a:tc>
                <a:tc>
                  <a:txBody>
                    <a:bodyPr/>
                    <a:lstStyle/>
                    <a:p>
                      <a:pPr algn="just">
                        <a:lnSpc>
                          <a:spcPct val="130000"/>
                        </a:lnSpc>
                        <a:spcAft>
                          <a:spcPts val="0"/>
                        </a:spcAft>
                      </a:pPr>
                      <a:r>
                        <a:rPr lang="en-US" sz="1600" kern="100" dirty="0">
                          <a:latin typeface="微软雅黑" panose="020B0503020204020204" charset="-122"/>
                          <a:ea typeface="微软雅黑" panose="020B0503020204020204" charset="-122"/>
                          <a:cs typeface="微软雅黑" panose="020B0503020204020204" charset="-122"/>
                        </a:rPr>
                        <a:t>TSG </a:t>
                      </a:r>
                      <a:r>
                        <a:rPr lang="en-US" sz="1600" kern="100" dirty="0" smtClean="0">
                          <a:latin typeface="微软雅黑" panose="020B0503020204020204" charset="-122"/>
                          <a:ea typeface="微软雅黑" panose="020B0503020204020204" charset="-122"/>
                          <a:cs typeface="微软雅黑" panose="020B0503020204020204" charset="-122"/>
                        </a:rPr>
                        <a:t>33-XXXX    </a:t>
                      </a:r>
                      <a:r>
                        <a:rPr kumimoji="0" lang="zh-CN" sz="1600" kern="100" dirty="0">
                          <a:latin typeface="微软雅黑" panose="020B0503020204020204" charset="-122"/>
                          <a:ea typeface="微软雅黑" panose="020B0503020204020204" charset="-122"/>
                          <a:cs typeface="微软雅黑" panose="020B0503020204020204" charset="-122"/>
                        </a:rPr>
                        <a:t>压力管道安全技术监察规程－长输管道</a:t>
                      </a:r>
                      <a:r>
                        <a:rPr lang="zh-CN" sz="1600" kern="100" dirty="0">
                          <a:latin typeface="微软雅黑" panose="020B0503020204020204" charset="-122"/>
                          <a:ea typeface="微软雅黑" panose="020B0503020204020204" charset="-122"/>
                          <a:cs typeface="微软雅黑" panose="020B0503020204020204" charset="-122"/>
                        </a:rPr>
                        <a:t>（起草）</a:t>
                      </a:r>
                      <a:endParaRPr kumimoji="0" lang="zh-CN" sz="16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lang="en-US" sz="1600" kern="100" dirty="0">
                          <a:latin typeface="微软雅黑" panose="020B0503020204020204" charset="-122"/>
                          <a:ea typeface="微软雅黑" panose="020B0503020204020204" charset="-122"/>
                          <a:cs typeface="微软雅黑" panose="020B0503020204020204" charset="-122"/>
                        </a:rPr>
                        <a:t>TSG </a:t>
                      </a:r>
                      <a:r>
                        <a:rPr lang="en-US" sz="1600" kern="100" dirty="0" smtClean="0">
                          <a:latin typeface="微软雅黑" panose="020B0503020204020204" charset="-122"/>
                          <a:ea typeface="微软雅黑" panose="020B0503020204020204" charset="-122"/>
                          <a:cs typeface="微软雅黑" panose="020B0503020204020204" charset="-122"/>
                        </a:rPr>
                        <a:t>32-XXXX    </a:t>
                      </a:r>
                      <a:r>
                        <a:rPr lang="zh-CN" sz="1600" kern="100" dirty="0">
                          <a:latin typeface="微软雅黑" panose="020B0503020204020204" charset="-122"/>
                          <a:ea typeface="微软雅黑" panose="020B0503020204020204" charset="-122"/>
                          <a:cs typeface="微软雅黑" panose="020B0503020204020204" charset="-122"/>
                        </a:rPr>
                        <a:t>压力管道安全技术监察规程－公用管道（起草）</a:t>
                      </a:r>
                      <a:endParaRPr lang="zh-CN" sz="16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lang="en-US" sz="1600" kern="100" dirty="0">
                          <a:latin typeface="微软雅黑" panose="020B0503020204020204" charset="-122"/>
                          <a:ea typeface="微软雅黑" panose="020B0503020204020204" charset="-122"/>
                          <a:cs typeface="微软雅黑" panose="020B0503020204020204" charset="-122"/>
                        </a:rPr>
                        <a:t>TSG D0001-2009</a:t>
                      </a:r>
                      <a:r>
                        <a:rPr lang="en-US" sz="1600" kern="100" dirty="0" smtClean="0">
                          <a:latin typeface="微软雅黑" panose="020B0503020204020204" charset="-122"/>
                          <a:ea typeface="微软雅黑" panose="020B0503020204020204" charset="-122"/>
                          <a:cs typeface="微软雅黑" panose="020B0503020204020204" charset="-122"/>
                        </a:rPr>
                        <a:t> </a:t>
                      </a:r>
                      <a:r>
                        <a:rPr lang="zh-CN" sz="1600" kern="100" dirty="0">
                          <a:latin typeface="微软雅黑" panose="020B0503020204020204" charset="-122"/>
                          <a:ea typeface="微软雅黑" panose="020B0503020204020204" charset="-122"/>
                          <a:cs typeface="微软雅黑" panose="020B0503020204020204" charset="-122"/>
                        </a:rPr>
                        <a:t>压力管道安全技术监察规程－工业管道（修订）</a:t>
                      </a:r>
                      <a:endParaRPr kumimoji="0" lang="zh-CN" sz="16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lang="en-US" sz="1600" kern="100" dirty="0">
                          <a:latin typeface="微软雅黑" panose="020B0503020204020204" charset="-122"/>
                          <a:ea typeface="微软雅黑" panose="020B0503020204020204" charset="-122"/>
                          <a:cs typeface="微软雅黑" panose="020B0503020204020204" charset="-122"/>
                        </a:rPr>
                        <a:t>TSG </a:t>
                      </a:r>
                      <a:r>
                        <a:rPr lang="en-US" sz="1600" kern="100" dirty="0" smtClean="0">
                          <a:latin typeface="微软雅黑" panose="020B0503020204020204" charset="-122"/>
                          <a:ea typeface="微软雅黑" panose="020B0503020204020204" charset="-122"/>
                          <a:cs typeface="微软雅黑" panose="020B0503020204020204" charset="-122"/>
                        </a:rPr>
                        <a:t>34-XXXX    </a:t>
                      </a:r>
                      <a:r>
                        <a:rPr lang="zh-CN" sz="1600" kern="100" dirty="0">
                          <a:latin typeface="微软雅黑" panose="020B0503020204020204" charset="-122"/>
                          <a:ea typeface="微软雅黑" panose="020B0503020204020204" charset="-122"/>
                          <a:cs typeface="微软雅黑" panose="020B0503020204020204" charset="-122"/>
                        </a:rPr>
                        <a:t>压力管道安全技术监察规程－动力管道（起草）</a:t>
                      </a:r>
                      <a:endParaRPr lang="zh-CN" sz="16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kumimoji="0" lang="zh-CN" sz="1600" kern="100" dirty="0">
                          <a:latin typeface="微软雅黑" panose="020B0503020204020204" charset="-122"/>
                          <a:ea typeface="微软雅黑" panose="020B0503020204020204" charset="-122"/>
                          <a:cs typeface="微软雅黑" panose="020B0503020204020204" charset="-122"/>
                        </a:rPr>
                        <a:t>TSG DB001-2008 压力管道阀门安全技术监察规程（审议稿）</a:t>
                      </a:r>
                      <a:endParaRPr kumimoji="0" lang="zh-CN" sz="16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kumimoji="0" lang="zh-CN" sz="1600" kern="100" dirty="0">
                          <a:latin typeface="微软雅黑" panose="020B0503020204020204" charset="-122"/>
                          <a:ea typeface="微软雅黑" panose="020B0503020204020204" charset="-122"/>
                          <a:cs typeface="微软雅黑" panose="020B0503020204020204" charset="-122"/>
                        </a:rPr>
                        <a:t>TSG ZF003-2011 爆破片装置安全技术监察规程</a:t>
                      </a:r>
                      <a:endParaRPr kumimoji="0" lang="zh-CN" sz="16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kumimoji="0" lang="zh-CN" sz="1600" kern="100" dirty="0">
                          <a:latin typeface="微软雅黑" panose="020B0503020204020204" charset="-122"/>
                          <a:ea typeface="微软雅黑" panose="020B0503020204020204" charset="-122"/>
                          <a:cs typeface="微软雅黑" panose="020B0503020204020204" charset="-122"/>
                        </a:rPr>
                        <a:t>TSG ZF001-2006 安全阀安全技术监察规程</a:t>
                      </a:r>
                      <a:endParaRPr kumimoji="0" lang="zh-CN" sz="16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lang="zh-CN" sz="1600" kern="100" dirty="0">
                          <a:latin typeface="微软雅黑" panose="020B0503020204020204" charset="-122"/>
                          <a:ea typeface="微软雅黑" panose="020B0503020204020204" charset="-122"/>
                          <a:cs typeface="微软雅黑" panose="020B0503020204020204" charset="-122"/>
                          <a:sym typeface="+mn-ea"/>
                        </a:rPr>
                        <a:t>TSG ZF00</a:t>
                      </a:r>
                      <a:r>
                        <a:rPr lang="en-US" altLang="zh-CN" sz="1600" kern="100" dirty="0">
                          <a:latin typeface="微软雅黑" panose="020B0503020204020204" charset="-122"/>
                          <a:ea typeface="微软雅黑" panose="020B0503020204020204" charset="-122"/>
                          <a:cs typeface="微软雅黑" panose="020B0503020204020204" charset="-122"/>
                          <a:sym typeface="+mn-ea"/>
                        </a:rPr>
                        <a:t>X</a:t>
                      </a:r>
                      <a:r>
                        <a:rPr lang="zh-CN" sz="1600" kern="100" dirty="0">
                          <a:latin typeface="微软雅黑" panose="020B0503020204020204" charset="-122"/>
                          <a:ea typeface="微软雅黑" panose="020B0503020204020204" charset="-122"/>
                          <a:cs typeface="微软雅黑" panose="020B0503020204020204" charset="-122"/>
                          <a:sym typeface="+mn-ea"/>
                        </a:rPr>
                        <a:t>-20</a:t>
                      </a:r>
                      <a:r>
                        <a:rPr lang="en-US" altLang="zh-CN" sz="1600" kern="100" dirty="0">
                          <a:latin typeface="微软雅黑" panose="020B0503020204020204" charset="-122"/>
                          <a:ea typeface="微软雅黑" panose="020B0503020204020204" charset="-122"/>
                          <a:cs typeface="微软雅黑" panose="020B0503020204020204" charset="-122"/>
                          <a:sym typeface="+mn-ea"/>
                        </a:rPr>
                        <a:t>2X</a:t>
                      </a:r>
                      <a:r>
                        <a:rPr lang="zh-CN" altLang="en-US" sz="1600" kern="100" dirty="0">
                          <a:latin typeface="微软雅黑" panose="020B0503020204020204" charset="-122"/>
                          <a:ea typeface="微软雅黑" panose="020B0503020204020204" charset="-122"/>
                          <a:cs typeface="微软雅黑" panose="020B0503020204020204" charset="-122"/>
                          <a:sym typeface="+mn-ea"/>
                        </a:rPr>
                        <a:t>安全附件</a:t>
                      </a:r>
                      <a:r>
                        <a:rPr lang="zh-CN" sz="1600" kern="100" dirty="0">
                          <a:latin typeface="微软雅黑" panose="020B0503020204020204" charset="-122"/>
                          <a:ea typeface="微软雅黑" panose="020B0503020204020204" charset="-122"/>
                          <a:cs typeface="微软雅黑" panose="020B0503020204020204" charset="-122"/>
                          <a:sym typeface="+mn-ea"/>
                        </a:rPr>
                        <a:t>安全技术监察规程（起草</a:t>
                      </a:r>
                      <a:r>
                        <a:rPr lang="zh-CN" sz="1600" kern="100" dirty="0">
                          <a:latin typeface="微软雅黑" panose="020B0503020204020204" charset="-122"/>
                          <a:ea typeface="微软雅黑" panose="020B0503020204020204" charset="-122"/>
                          <a:cs typeface="微软雅黑" panose="020B0503020204020204" charset="-122"/>
                          <a:sym typeface="+mn-ea"/>
                        </a:rPr>
                        <a:t>）</a:t>
                      </a:r>
                      <a:endParaRPr kumimoji="0" lang="zh-CN" sz="1600" kern="100" dirty="0">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
        <p:nvSpPr>
          <p:cNvPr id="100" name="文本框 99"/>
          <p:cNvSpPr txBox="1"/>
          <p:nvPr/>
        </p:nvSpPr>
        <p:spPr>
          <a:xfrm>
            <a:off x="1130300" y="657860"/>
            <a:ext cx="6188710" cy="521970"/>
          </a:xfrm>
          <a:prstGeom prst="rect">
            <a:avLst/>
          </a:prstGeom>
          <a:noFill/>
          <a:ln w="9525">
            <a:noFill/>
          </a:ln>
        </p:spPr>
        <p:txBody>
          <a:bodyPr wrap="square">
            <a:spAutoFit/>
          </a:bodyPr>
          <a:p>
            <a:pPr marL="0" indent="0"/>
            <a:r>
              <a:rPr lang="en-US" altLang="zh-CN" b="1">
                <a:latin typeface="Arial" panose="020B0604020202020204" pitchFamily="34" charset="0"/>
                <a:ea typeface="黑体" panose="02010609060101010101" pitchFamily="49" charset="-122"/>
              </a:rPr>
              <a:t>1.2 </a:t>
            </a:r>
            <a:r>
              <a:rPr lang="zh-CN" altLang="en-US" b="1">
                <a:latin typeface="Arial" panose="020B0604020202020204" pitchFamily="34" charset="0"/>
                <a:ea typeface="黑体" panose="02010609060101010101" pitchFamily="49" charset="-122"/>
              </a:rPr>
              <a:t>压力管道法规标准体系</a:t>
            </a:r>
            <a:endParaRPr lang="zh-CN" altLang="en-US" b="1">
              <a:latin typeface="Arial" panose="020B0604020202020204" pitchFamily="34" charset="0"/>
              <a:ea typeface="黑体" panose="02010609060101010101" pitchFamily="49" charset="-122"/>
            </a:endParaRPr>
          </a:p>
        </p:txBody>
      </p:sp>
    </p:spTree>
  </p:cSld>
  <p:clrMapOvr>
    <a:masterClrMapping/>
  </p:clrMapOvr>
  <p:transition advClick="0">
    <p:rand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06145" y="1159510"/>
            <a:ext cx="7790815" cy="1568450"/>
          </a:xfrm>
          <a:prstGeom prst="rect">
            <a:avLst/>
          </a:prstGeom>
          <a:noFill/>
          <a:ln w="9525">
            <a:noFill/>
          </a:ln>
        </p:spPr>
        <p:txBody>
          <a:bodyPr wrap="square">
            <a:spAutoFit/>
          </a:bodyPr>
          <a:p>
            <a:pPr marL="0" indent="0"/>
            <a:r>
              <a:rPr lang="en-US" sz="2400" b="0">
                <a:latin typeface="宋体" panose="02010600030101010101" pitchFamily="2" charset="-122"/>
                <a:ea typeface="宋体" panose="02010600030101010101" pitchFamily="2" charset="-122"/>
                <a:cs typeface="Times New Roman" panose="02020603050405020304" pitchFamily="18" charset="0"/>
              </a:rPr>
              <a:t>10.2.12 </a:t>
            </a:r>
            <a:r>
              <a:rPr lang="zh-CN" sz="2400" b="0">
                <a:ea typeface="宋体" panose="02010600030101010101" pitchFamily="2" charset="-122"/>
                <a:cs typeface="Times New Roman" panose="02020603050405020304" pitchFamily="18" charset="0"/>
              </a:rPr>
              <a:t>焊口应有标志，焊口标志</a:t>
            </a:r>
            <a:r>
              <a:rPr lang="zh-CN" sz="2400" b="0">
                <a:ea typeface="宋体" panose="02010600030101010101" pitchFamily="2" charset="-122"/>
              </a:rPr>
              <a:t>应包括工程名称</a:t>
            </a:r>
            <a:r>
              <a:rPr lang="zh-CN" sz="2400" b="0">
                <a:highlight>
                  <a:srgbClr val="FFFF00"/>
                </a:highlight>
                <a:ea typeface="宋体" panose="02010600030101010101" pitchFamily="2" charset="-122"/>
              </a:rPr>
              <a:t>缩写</a:t>
            </a:r>
            <a:r>
              <a:rPr lang="zh-CN" sz="2400" b="0">
                <a:ea typeface="宋体" panose="02010600030101010101" pitchFamily="2" charset="-122"/>
              </a:rPr>
              <a:t>、标段号、桩位号、流水号，标志可用记号笔写在距焊口</a:t>
            </a:r>
            <a:r>
              <a:rPr lang="zh-CN" sz="2400" b="0">
                <a:ea typeface="宋体" panose="02010600030101010101" pitchFamily="2" charset="-122"/>
                <a:cs typeface="Times New Roman" panose="02020603050405020304" pitchFamily="18" charset="0"/>
              </a:rPr>
              <a:t>(油、气流动方向下游)1m处防腐层表面，并应同时做好焊接记</a:t>
            </a:r>
            <a:r>
              <a:rPr lang="zh-CN" sz="2400" b="0">
                <a:ea typeface="宋体" panose="02010600030101010101" pitchFamily="2" charset="-122"/>
              </a:rPr>
              <a:t>录。</a:t>
            </a:r>
            <a:endParaRPr lang="zh-CN" altLang="en-US" sz="2400"/>
          </a:p>
        </p:txBody>
      </p:sp>
      <p:sp>
        <p:nvSpPr>
          <p:cNvPr id="3" name="文本框 2"/>
          <p:cNvSpPr txBox="1"/>
          <p:nvPr/>
        </p:nvSpPr>
        <p:spPr>
          <a:xfrm>
            <a:off x="819150" y="2764155"/>
            <a:ext cx="7498080" cy="953135"/>
          </a:xfrm>
          <a:prstGeom prst="rect">
            <a:avLst/>
          </a:prstGeom>
          <a:noFill/>
        </p:spPr>
        <p:txBody>
          <a:bodyPr wrap="square" rtlCol="0" anchor="t">
            <a:spAutoFit/>
          </a:bodyPr>
          <a:p>
            <a:r>
              <a:rPr lang="zh-CN" altLang="en-US">
                <a:solidFill>
                  <a:srgbClr val="00B050"/>
                </a:solidFill>
              </a:rPr>
              <a:t>因为钢材强度高，不宜打钢印，一般用记号笔标志，写在防腐层上。</a:t>
            </a:r>
            <a:endParaRPr lang="zh-CN" altLang="en-US">
              <a:solidFill>
                <a:srgbClr val="00B050"/>
              </a:solidFill>
            </a:endParaRPr>
          </a:p>
        </p:txBody>
      </p:sp>
      <p:sp>
        <p:nvSpPr>
          <p:cNvPr id="4" name="文本框 3"/>
          <p:cNvSpPr txBox="1"/>
          <p:nvPr/>
        </p:nvSpPr>
        <p:spPr>
          <a:xfrm>
            <a:off x="819150" y="3787775"/>
            <a:ext cx="7700010" cy="2306955"/>
          </a:xfrm>
          <a:prstGeom prst="rect">
            <a:avLst/>
          </a:prstGeom>
          <a:noFill/>
          <a:ln w="9525">
            <a:noFill/>
          </a:ln>
        </p:spPr>
        <p:txBody>
          <a:bodyPr wrap="square">
            <a:spAutoFit/>
          </a:bodyPr>
          <a:p>
            <a:pPr marL="0" indent="0" latinLnBrk="0"/>
            <a:r>
              <a:rPr lang="en-US" sz="2400" b="0">
                <a:latin typeface="宋体" panose="02010600030101010101" pitchFamily="2" charset="-122"/>
                <a:ea typeface="宋体" panose="02010600030101010101" pitchFamily="2" charset="-122"/>
                <a:cs typeface="Times New Roman" panose="02020603050405020304" pitchFamily="18" charset="0"/>
              </a:rPr>
              <a:t>10.2.13 </a:t>
            </a:r>
            <a:r>
              <a:rPr lang="zh-CN" sz="2400" b="0">
                <a:ea typeface="宋体" panose="02010600030101010101" pitchFamily="2" charset="-122"/>
              </a:rPr>
              <a:t>焊缝返修及处理应符合下列规定：</a:t>
            </a:r>
            <a:r>
              <a:rPr lang="en-US" sz="2400" b="0">
                <a:latin typeface="Calibri" panose="020F0502020204030204" charset="0"/>
                <a:ea typeface="宋体" panose="02010600030101010101" pitchFamily="2" charset="-122"/>
                <a:cs typeface="Times New Roman" panose="02020603050405020304" pitchFamily="18" charset="0"/>
              </a:rPr>
              <a:t>(1)</a:t>
            </a:r>
            <a:r>
              <a:rPr lang="zh-CN" sz="2400" b="0">
                <a:ea typeface="宋体" panose="02010600030101010101" pitchFamily="2" charset="-122"/>
              </a:rPr>
              <a:t>所有带裂纹的焊缝应从管线上切除，焊缝出现的非裂纹性缺陷，可直接</a:t>
            </a:r>
            <a:r>
              <a:rPr lang="zh-CN" sz="2400" b="0">
                <a:highlight>
                  <a:srgbClr val="FFFF00"/>
                </a:highlight>
                <a:ea typeface="宋体" panose="02010600030101010101" pitchFamily="2" charset="-122"/>
              </a:rPr>
              <a:t>返</a:t>
            </a:r>
            <a:r>
              <a:rPr lang="zh-CN" sz="2400" b="0">
                <a:ea typeface="宋体" panose="02010600030101010101" pitchFamily="2" charset="-122"/>
              </a:rPr>
              <a:t>修；</a:t>
            </a:r>
            <a:r>
              <a:rPr lang="en-US" sz="2400" b="0">
                <a:latin typeface="Calibri" panose="020F0502020204030204" charset="0"/>
                <a:ea typeface="宋体" panose="02010600030101010101" pitchFamily="2" charset="-122"/>
                <a:cs typeface="Times New Roman" panose="02020603050405020304" pitchFamily="18" charset="0"/>
              </a:rPr>
              <a:t>(2)</a:t>
            </a:r>
            <a:r>
              <a:rPr lang="zh-CN" sz="2400" b="0">
                <a:ea typeface="宋体" panose="02010600030101010101" pitchFamily="2" charset="-122"/>
              </a:rPr>
              <a:t>焊缝返修应使用评定合格的返修焊接工艺规程。焊缝在同一部位的返修不应超过</a:t>
            </a:r>
            <a:r>
              <a:rPr lang="zh-CN" sz="2400" b="0">
                <a:ea typeface="宋体" panose="02010600030101010101" pitchFamily="2" charset="-122"/>
                <a:cs typeface="Times New Roman" panose="02020603050405020304" pitchFamily="18" charset="0"/>
              </a:rPr>
              <a:t>2次，根部只能返修1次。返修后，宜按原标准检测。</a:t>
            </a:r>
            <a:endParaRPr lang="zh-CN" altLang="en-US" sz="2400"/>
          </a:p>
        </p:txBody>
      </p:sp>
      <p:sp>
        <p:nvSpPr>
          <p:cNvPr id="2" name="文本框 1"/>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50595" y="1306195"/>
            <a:ext cx="7611110" cy="1568450"/>
          </a:xfrm>
          <a:prstGeom prst="rect">
            <a:avLst/>
          </a:prstGeom>
          <a:noFill/>
          <a:ln w="9525">
            <a:noFill/>
          </a:ln>
        </p:spPr>
        <p:txBody>
          <a:bodyPr wrap="square">
            <a:spAutoFit/>
          </a:bodyPr>
          <a:p>
            <a:pPr marL="0" indent="0"/>
            <a:r>
              <a:rPr lang="zh-CN" sz="2400" b="0">
                <a:ea typeface="宋体" panose="02010600030101010101" pitchFamily="2" charset="-122"/>
                <a:cs typeface="Times New Roman" panose="02020603050405020304" pitchFamily="18" charset="0"/>
              </a:rPr>
              <a:t>10.3.2无损检测应符合国家现行标准《石油天然气管道工程全自动超声波检测技术规范》GB/T 50818和</a:t>
            </a:r>
            <a:r>
              <a:rPr lang="zh-CN" sz="2400" b="0">
                <a:ea typeface="宋体" panose="02010600030101010101" pitchFamily="2" charset="-122"/>
              </a:rPr>
              <a:t>《石油天然气钢质管道无损检测》</a:t>
            </a:r>
            <a:r>
              <a:rPr lang="zh-CN" sz="2400" b="0">
                <a:ea typeface="宋体" panose="02010600030101010101" pitchFamily="2" charset="-122"/>
                <a:cs typeface="Times New Roman" panose="02020603050405020304" pitchFamily="18" charset="0"/>
              </a:rPr>
              <a:t>SY/T4109的规定，射线检测及超声波检测的合格等级</a:t>
            </a:r>
            <a:r>
              <a:rPr lang="zh-CN" sz="2400" b="0">
                <a:ea typeface="宋体" panose="02010600030101010101" pitchFamily="2" charset="-122"/>
              </a:rPr>
              <a:t>均应为</a:t>
            </a:r>
            <a:r>
              <a:rPr lang="zh-CN" sz="2400" b="0">
                <a:ea typeface="宋体" panose="02010600030101010101" pitchFamily="2" charset="-122"/>
                <a:cs typeface="Times New Roman" panose="02020603050405020304" pitchFamily="18" charset="0"/>
              </a:rPr>
              <a:t>Ⅱ级</a:t>
            </a:r>
            <a:endParaRPr lang="zh-CN" altLang="en-US" sz="2400"/>
          </a:p>
        </p:txBody>
      </p:sp>
      <p:sp>
        <p:nvSpPr>
          <p:cNvPr id="2" name="文本框 1"/>
          <p:cNvSpPr txBox="1"/>
          <p:nvPr/>
        </p:nvSpPr>
        <p:spPr>
          <a:xfrm>
            <a:off x="821055" y="2874645"/>
            <a:ext cx="7869555" cy="3415030"/>
          </a:xfrm>
          <a:prstGeom prst="rect">
            <a:avLst/>
          </a:prstGeom>
          <a:noFill/>
          <a:ln w="9525">
            <a:noFill/>
          </a:ln>
        </p:spPr>
        <p:txBody>
          <a:bodyPr wrap="square">
            <a:spAutoFit/>
          </a:bodyPr>
          <a:p>
            <a:pPr marL="0" indent="0" latinLnBrk="0"/>
            <a:r>
              <a:rPr lang="en-US" altLang="zh-CN" sz="2400">
                <a:solidFill>
                  <a:srgbClr val="FF0000"/>
                </a:solidFill>
                <a:ea typeface="宋体" panose="02010600030101010101" pitchFamily="2" charset="-122"/>
                <a:cs typeface="Times New Roman" panose="02020603050405020304" pitchFamily="18" charset="0"/>
                <a:sym typeface="+mn-ea"/>
              </a:rPr>
              <a:t>10.3.</a:t>
            </a:r>
            <a:r>
              <a:rPr lang="zh-CN" sz="2400">
                <a:solidFill>
                  <a:srgbClr val="FF0000"/>
                </a:solidFill>
                <a:ea typeface="宋体" panose="02010600030101010101" pitchFamily="2" charset="-122"/>
                <a:cs typeface="Times New Roman" panose="02020603050405020304" pitchFamily="18" charset="0"/>
                <a:sym typeface="+mn-ea"/>
              </a:rPr>
              <a:t>3.输油管道的无损检测方法及比例应符合下列规定：</a:t>
            </a:r>
            <a:r>
              <a:rPr lang="en-US" sz="2400">
                <a:solidFill>
                  <a:srgbClr val="FF0000"/>
                </a:solidFill>
                <a:latin typeface="Calibri" panose="020F0502020204030204" charset="0"/>
                <a:ea typeface="仿宋" panose="02010609060101010101" charset="-122"/>
                <a:cs typeface="Times New Roman" panose="02020603050405020304" pitchFamily="18" charset="0"/>
                <a:sym typeface="+mn-ea"/>
              </a:rPr>
              <a:t>(1)</a:t>
            </a:r>
            <a:r>
              <a:rPr lang="en-US" sz="2400">
                <a:solidFill>
                  <a:srgbClr val="FF0000"/>
                </a:solidFill>
                <a:latin typeface="仿宋" panose="02010609060101010101" charset="-122"/>
                <a:ea typeface="宋体" panose="02010600030101010101" pitchFamily="2" charset="-122"/>
                <a:cs typeface="Times New Roman" panose="02020603050405020304" pitchFamily="18" charset="0"/>
                <a:sym typeface="+mn-ea"/>
              </a:rPr>
              <a:t> </a:t>
            </a:r>
            <a:r>
              <a:rPr lang="zh-CN" sz="2400">
                <a:solidFill>
                  <a:srgbClr val="FF0000"/>
                </a:solidFill>
                <a:ea typeface="宋体" panose="02010600030101010101" pitchFamily="2" charset="-122"/>
                <a:sym typeface="+mn-ea"/>
              </a:rPr>
              <a:t>采用射线检测检验时，应对焊工当日所焊不少于</a:t>
            </a:r>
            <a:r>
              <a:rPr lang="en-US" sz="2400">
                <a:solidFill>
                  <a:srgbClr val="FF0000"/>
                </a:solidFill>
                <a:latin typeface="仿宋" panose="02010609060101010101" charset="-122"/>
                <a:ea typeface="宋体" panose="02010600030101010101" pitchFamily="2" charset="-122"/>
                <a:cs typeface="Times New Roman" panose="02020603050405020304" pitchFamily="18" charset="0"/>
                <a:sym typeface="+mn-ea"/>
              </a:rPr>
              <a:t>30</a:t>
            </a:r>
            <a:r>
              <a:rPr lang="zh-CN" sz="2400">
                <a:solidFill>
                  <a:srgbClr val="FF0000"/>
                </a:solidFill>
                <a:ea typeface="宋体" panose="02010600030101010101" pitchFamily="2" charset="-122"/>
                <a:sym typeface="+mn-ea"/>
              </a:rPr>
              <a:t>％的焊缝全周长进行射线检测；</a:t>
            </a:r>
            <a:r>
              <a:rPr lang="en-US" sz="2400">
                <a:solidFill>
                  <a:srgbClr val="FF0000"/>
                </a:solidFill>
                <a:latin typeface="Calibri" panose="020F0502020204030204" charset="0"/>
                <a:ea typeface="仿宋" panose="02010609060101010101" charset="-122"/>
                <a:cs typeface="Times New Roman" panose="02020603050405020304" pitchFamily="18" charset="0"/>
                <a:sym typeface="+mn-ea"/>
              </a:rPr>
              <a:t>(3)</a:t>
            </a:r>
            <a:r>
              <a:rPr lang="zh-CN" sz="2400">
                <a:solidFill>
                  <a:srgbClr val="FF0000"/>
                </a:solidFill>
                <a:ea typeface="宋体" panose="02010600030101010101" pitchFamily="2" charset="-122"/>
                <a:sym typeface="+mn-ea"/>
              </a:rPr>
              <a:t>采用超声波检测时，应对焊工当日所焊焊缝的全部进行检查，并对其中</a:t>
            </a:r>
            <a:r>
              <a:rPr lang="zh-CN" sz="2400">
                <a:solidFill>
                  <a:srgbClr val="FF0000"/>
                </a:solidFill>
                <a:ea typeface="宋体" panose="02010600030101010101" pitchFamily="2" charset="-122"/>
                <a:cs typeface="Times New Roman" panose="02020603050405020304" pitchFamily="18" charset="0"/>
                <a:sym typeface="+mn-ea"/>
              </a:rPr>
              <a:t>10％环焊缝的全周长用射线检测复查；</a:t>
            </a:r>
            <a:r>
              <a:rPr lang="en-US" sz="2400">
                <a:solidFill>
                  <a:srgbClr val="FF0000"/>
                </a:solidFill>
                <a:latin typeface="Calibri" panose="020F0502020204030204" charset="0"/>
                <a:ea typeface="仿宋" panose="02010609060101010101" charset="-122"/>
                <a:cs typeface="Times New Roman" panose="02020603050405020304" pitchFamily="18" charset="0"/>
                <a:sym typeface="+mn-ea"/>
              </a:rPr>
              <a:t>(</a:t>
            </a:r>
            <a:r>
              <a:rPr lang="en-US" sz="2400">
                <a:solidFill>
                  <a:srgbClr val="FF0000"/>
                </a:solidFill>
                <a:latin typeface="Calibri" panose="020F0502020204030204" charset="0"/>
                <a:ea typeface="宋体" panose="02010600030101010101" pitchFamily="2" charset="-122"/>
                <a:cs typeface="Times New Roman" panose="02020603050405020304" pitchFamily="18" charset="0"/>
                <a:sym typeface="+mn-ea"/>
              </a:rPr>
              <a:t>3</a:t>
            </a:r>
            <a:r>
              <a:rPr lang="en-US" sz="2400">
                <a:solidFill>
                  <a:srgbClr val="FF0000"/>
                </a:solidFill>
                <a:latin typeface="Calibri" panose="020F0502020204030204" charset="0"/>
                <a:ea typeface="仿宋" panose="02010609060101010101" charset="-122"/>
                <a:cs typeface="Times New Roman" panose="02020603050405020304" pitchFamily="18" charset="0"/>
                <a:sym typeface="+mn-ea"/>
              </a:rPr>
              <a:t>)</a:t>
            </a:r>
            <a:r>
              <a:rPr lang="zh-CN" sz="2400">
                <a:solidFill>
                  <a:srgbClr val="FF0000"/>
                </a:solidFill>
                <a:ea typeface="宋体" panose="02010600030101010101" pitchFamily="2" charset="-122"/>
                <a:sym typeface="+mn-ea"/>
              </a:rPr>
              <a:t>对通过居民区、工矿企业和穿越、跨越大中型水域、一二级公路、铁路、隧道的管道环焊缝，以及所有碰死口焊缝，应进行</a:t>
            </a:r>
            <a:r>
              <a:rPr lang="zh-CN" sz="2400">
                <a:solidFill>
                  <a:srgbClr val="FF0000"/>
                </a:solidFill>
                <a:ea typeface="宋体" panose="02010600030101010101" pitchFamily="2" charset="-122"/>
                <a:cs typeface="Times New Roman" panose="02020603050405020304" pitchFamily="18" charset="0"/>
                <a:sym typeface="+mn-ea"/>
              </a:rPr>
              <a:t>100％超声波检测和射线检测。</a:t>
            </a:r>
            <a:endParaRPr lang="zh-CN" altLang="en-US" sz="2400"/>
          </a:p>
          <a:p>
            <a:pPr marL="0" indent="266700"/>
            <a:endParaRPr lang="zh-CN" altLang="en-US" sz="2400"/>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9790" y="1691005"/>
            <a:ext cx="7636510" cy="4523105"/>
          </a:xfrm>
          <a:prstGeom prst="rect">
            <a:avLst/>
          </a:prstGeom>
          <a:noFill/>
          <a:ln w="9525">
            <a:noFill/>
          </a:ln>
        </p:spPr>
        <p:txBody>
          <a:bodyPr wrap="square">
            <a:spAutoFit/>
          </a:bodyPr>
          <a:p>
            <a:pPr marL="0" indent="0" latinLnBrk="0"/>
            <a:r>
              <a:rPr lang="en-US" altLang="zh-CN" sz="2400" b="0">
                <a:solidFill>
                  <a:srgbClr val="FF0000"/>
                </a:solidFill>
                <a:ea typeface="宋体" panose="02010600030101010101" pitchFamily="2" charset="-122"/>
                <a:cs typeface="Times New Roman" panose="02020603050405020304" pitchFamily="18" charset="0"/>
              </a:rPr>
              <a:t>10.3.</a:t>
            </a:r>
            <a:r>
              <a:rPr lang="zh-CN" sz="2400" b="0">
                <a:solidFill>
                  <a:srgbClr val="FF0000"/>
                </a:solidFill>
                <a:ea typeface="宋体" panose="02010600030101010101" pitchFamily="2" charset="-122"/>
                <a:cs typeface="Times New Roman" panose="02020603050405020304" pitchFamily="18" charset="0"/>
              </a:rPr>
              <a:t>4 输气管道的检测方法及比例应符合下列规定：</a:t>
            </a:r>
            <a:r>
              <a:rPr lang="en-US" sz="2400" b="0">
                <a:solidFill>
                  <a:srgbClr val="FF0000"/>
                </a:solidFill>
                <a:latin typeface="Calibri" panose="020F0502020204030204" charset="0"/>
                <a:ea typeface="黑体" panose="02010609060101010101" pitchFamily="49" charset="-122"/>
                <a:cs typeface="Times New Roman" panose="02020603050405020304" pitchFamily="18" charset="0"/>
              </a:rPr>
              <a:t>(1)</a:t>
            </a:r>
            <a:r>
              <a:rPr lang="zh-CN" sz="2400" b="0">
                <a:solidFill>
                  <a:srgbClr val="FF0000"/>
                </a:solidFill>
                <a:ea typeface="宋体" panose="02010600030101010101" pitchFamily="2" charset="-122"/>
              </a:rPr>
              <a:t>所有焊接接头应进行全周长</a:t>
            </a:r>
            <a:r>
              <a:rPr lang="zh-CN" sz="2400" b="0">
                <a:solidFill>
                  <a:srgbClr val="FF0000"/>
                </a:solidFill>
                <a:ea typeface="宋体" panose="02010600030101010101" pitchFamily="2" charset="-122"/>
                <a:cs typeface="Times New Roman" panose="02020603050405020304" pitchFamily="18" charset="0"/>
              </a:rPr>
              <a:t>100％无损检测</a:t>
            </a:r>
            <a:r>
              <a:rPr lang="zh-CN" sz="2400" b="0">
                <a:solidFill>
                  <a:srgbClr val="FF0000"/>
                </a:solidFill>
                <a:ea typeface="宋体" panose="02010600030101010101" pitchFamily="2" charset="-122"/>
              </a:rPr>
              <a:t>，无损检测方法应选用射线检测和超声波检测。焊缝表面缺陷应选用磁粉或液体渗透检测。</a:t>
            </a:r>
            <a:r>
              <a:rPr lang="en-US" sz="2400" b="0">
                <a:solidFill>
                  <a:srgbClr val="FF0000"/>
                </a:solidFill>
                <a:latin typeface="Calibri" panose="020F0502020204030204" charset="0"/>
                <a:ea typeface="黑体" panose="02010609060101010101" pitchFamily="49" charset="-122"/>
                <a:cs typeface="Times New Roman" panose="02020603050405020304" pitchFamily="18" charset="0"/>
              </a:rPr>
              <a:t>(2)</a:t>
            </a:r>
            <a:r>
              <a:rPr lang="zh-CN" sz="2400" b="0">
                <a:solidFill>
                  <a:srgbClr val="FF0000"/>
                </a:solidFill>
                <a:ea typeface="宋体" panose="02010600030101010101" pitchFamily="2" charset="-122"/>
              </a:rPr>
              <a:t>当采用超声波对焊缝进行无损检测时，应按下列比例采用射线检测对每个焊工或流水作业焊工组当天完成的全部焊缝进行复验：一级地区中焊缝的</a:t>
            </a:r>
            <a:r>
              <a:rPr lang="zh-CN" sz="2400" b="0">
                <a:solidFill>
                  <a:srgbClr val="FF0000"/>
                </a:solidFill>
                <a:ea typeface="宋体" panose="02010600030101010101" pitchFamily="2" charset="-122"/>
                <a:cs typeface="Times New Roman" panose="02020603050405020304" pitchFamily="18" charset="0"/>
              </a:rPr>
              <a:t>5％</a:t>
            </a:r>
            <a:r>
              <a:rPr lang="zh-CN" sz="2400" b="0">
                <a:solidFill>
                  <a:srgbClr val="FF0000"/>
                </a:solidFill>
                <a:ea typeface="宋体" panose="02010600030101010101" pitchFamily="2" charset="-122"/>
              </a:rPr>
              <a:t>，二级地区中焊缝的</a:t>
            </a:r>
            <a:r>
              <a:rPr lang="zh-CN" sz="2400" b="0">
                <a:solidFill>
                  <a:srgbClr val="FF0000"/>
                </a:solidFill>
                <a:ea typeface="宋体" panose="02010600030101010101" pitchFamily="2" charset="-122"/>
                <a:cs typeface="Times New Roman" panose="02020603050405020304" pitchFamily="18" charset="0"/>
              </a:rPr>
              <a:t>10％</a:t>
            </a:r>
            <a:r>
              <a:rPr lang="zh-CN" sz="2400" b="0">
                <a:solidFill>
                  <a:srgbClr val="FF0000"/>
                </a:solidFill>
                <a:ea typeface="宋体" panose="02010600030101010101" pitchFamily="2" charset="-122"/>
              </a:rPr>
              <a:t>，三级地区中焊缝的</a:t>
            </a:r>
            <a:r>
              <a:rPr lang="zh-CN" sz="2400" b="0">
                <a:solidFill>
                  <a:srgbClr val="FF0000"/>
                </a:solidFill>
                <a:ea typeface="宋体" panose="02010600030101010101" pitchFamily="2" charset="-122"/>
                <a:cs typeface="Times New Roman" panose="02020603050405020304" pitchFamily="18" charset="0"/>
              </a:rPr>
              <a:t>15％</a:t>
            </a:r>
            <a:r>
              <a:rPr lang="zh-CN" sz="2400" b="0">
                <a:solidFill>
                  <a:srgbClr val="FF0000"/>
                </a:solidFill>
                <a:ea typeface="宋体" panose="02010600030101010101" pitchFamily="2" charset="-122"/>
              </a:rPr>
              <a:t>，四级地区中焊缝的</a:t>
            </a:r>
            <a:r>
              <a:rPr lang="zh-CN" sz="2400" b="0">
                <a:solidFill>
                  <a:srgbClr val="FF0000"/>
                </a:solidFill>
                <a:ea typeface="宋体" panose="02010600030101010101" pitchFamily="2" charset="-122"/>
                <a:cs typeface="Times New Roman" panose="02020603050405020304" pitchFamily="18" charset="0"/>
              </a:rPr>
              <a:t>20％。</a:t>
            </a:r>
            <a:r>
              <a:rPr lang="en-US" sz="2400" b="0">
                <a:solidFill>
                  <a:srgbClr val="FF0000"/>
                </a:solidFill>
                <a:latin typeface="Calibri" panose="020F0502020204030204" charset="0"/>
                <a:ea typeface="宋体" panose="02010600030101010101" pitchFamily="2" charset="-122"/>
                <a:cs typeface="Times New Roman" panose="02020603050405020304" pitchFamily="18" charset="0"/>
              </a:rPr>
              <a:t>(3)</a:t>
            </a:r>
            <a:r>
              <a:rPr lang="zh-CN" sz="2400" b="0">
                <a:solidFill>
                  <a:srgbClr val="FF0000"/>
                </a:solidFill>
                <a:ea typeface="宋体" panose="02010600030101010101" pitchFamily="2" charset="-122"/>
              </a:rPr>
              <a:t>穿越、跨越水域、公路、铁路的管道焊缝，弯头与直管段焊缝以及未经试压的管道碰死口焊缝，均应进行</a:t>
            </a:r>
            <a:r>
              <a:rPr lang="zh-CN" sz="2400" b="0">
                <a:solidFill>
                  <a:srgbClr val="FF0000"/>
                </a:solidFill>
                <a:ea typeface="宋体" panose="02010600030101010101" pitchFamily="2" charset="-122"/>
                <a:cs typeface="Times New Roman" panose="02020603050405020304" pitchFamily="18" charset="0"/>
              </a:rPr>
              <a:t>100％超声波检测和</a:t>
            </a:r>
            <a:r>
              <a:rPr lang="zh-CN" sz="2400" b="0">
                <a:solidFill>
                  <a:srgbClr val="FF0000"/>
                </a:solidFill>
                <a:ea typeface="宋体" panose="02010600030101010101" pitchFamily="2" charset="-122"/>
              </a:rPr>
              <a:t>射线检测。</a:t>
            </a:r>
            <a:endParaRPr lang="zh-CN" altLang="en-US" sz="2400" b="0">
              <a:solidFill>
                <a:srgbClr val="FF0000"/>
              </a:solidFill>
              <a:ea typeface="宋体" panose="02010600030101010101" pitchFamily="2" charset="-122"/>
            </a:endParaRPr>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3745" y="1603375"/>
            <a:ext cx="7907655" cy="2553335"/>
          </a:xfrm>
          <a:prstGeom prst="rect">
            <a:avLst/>
          </a:prstGeom>
          <a:noFill/>
          <a:ln w="9525">
            <a:noFill/>
          </a:ln>
        </p:spPr>
        <p:txBody>
          <a:bodyPr wrap="square">
            <a:spAutoFit/>
          </a:bodyPr>
          <a:p>
            <a:pPr marL="0" indent="266700"/>
            <a:r>
              <a:rPr lang="en-US" altLang="zh-CN" sz="2000" b="0">
                <a:ea typeface="宋体" panose="02010600030101010101" pitchFamily="2" charset="-122"/>
                <a:cs typeface="Times New Roman" panose="02020603050405020304" pitchFamily="18" charset="0"/>
              </a:rPr>
              <a:t>10.3.</a:t>
            </a:r>
            <a:r>
              <a:rPr lang="zh-CN" sz="2000" b="0">
                <a:ea typeface="宋体" panose="02010600030101010101" pitchFamily="2" charset="-122"/>
                <a:cs typeface="Times New Roman" panose="02020603050405020304" pitchFamily="18" charset="0"/>
              </a:rPr>
              <a:t>5.射线检测复验、抽查中，有一个焊口不合格，应对该焊工</a:t>
            </a:r>
            <a:r>
              <a:rPr lang="zh-CN" sz="2000" b="0">
                <a:ea typeface="宋体" panose="02010600030101010101" pitchFamily="2" charset="-122"/>
              </a:rPr>
              <a:t>或流水作业焊工组在该日或该检查段中焊接的焊口加倍检查，如仍有不合格的焊口，应对其余的焊口逐个进行射线检测。</a:t>
            </a:r>
            <a:endParaRPr lang="zh-CN" sz="2000" b="0">
              <a:ea typeface="宋体" panose="02010600030101010101" pitchFamily="2" charset="-122"/>
            </a:endParaRPr>
          </a:p>
          <a:p>
            <a:pPr marL="0" indent="266700"/>
            <a:endParaRPr lang="zh-CN" sz="2000" b="0">
              <a:ea typeface="宋体" panose="02010600030101010101" pitchFamily="2" charset="-122"/>
              <a:cs typeface="Times New Roman" panose="02020603050405020304" pitchFamily="18" charset="0"/>
            </a:endParaRPr>
          </a:p>
          <a:p>
            <a:pPr marL="0" indent="266700"/>
            <a:r>
              <a:rPr lang="en-US" altLang="zh-CN" sz="2000" b="0">
                <a:ea typeface="宋体" panose="02010600030101010101" pitchFamily="2" charset="-122"/>
                <a:cs typeface="Times New Roman" panose="02020603050405020304" pitchFamily="18" charset="0"/>
              </a:rPr>
              <a:t>10.3.</a:t>
            </a:r>
            <a:r>
              <a:rPr lang="zh-CN" sz="2000" b="0">
                <a:ea typeface="宋体" panose="02010600030101010101" pitchFamily="2" charset="-122"/>
                <a:cs typeface="Times New Roman" panose="02020603050405020304" pitchFamily="18" charset="0"/>
              </a:rPr>
              <a:t>6.管道采用全自动焊时，宜采用全自动超声波检测，检测比</a:t>
            </a:r>
            <a:r>
              <a:rPr lang="zh-CN" sz="2000" b="0">
                <a:ea typeface="宋体" panose="02010600030101010101" pitchFamily="2" charset="-122"/>
              </a:rPr>
              <a:t>例应为</a:t>
            </a:r>
            <a:r>
              <a:rPr lang="zh-CN" sz="2000" b="0">
                <a:ea typeface="宋体" panose="02010600030101010101" pitchFamily="2" charset="-122"/>
                <a:cs typeface="Times New Roman" panose="02020603050405020304" pitchFamily="18" charset="0"/>
              </a:rPr>
              <a:t>100％，</a:t>
            </a:r>
            <a:r>
              <a:rPr lang="zh-CN" sz="2000" b="0">
                <a:ea typeface="宋体" panose="02010600030101010101" pitchFamily="2" charset="-122"/>
              </a:rPr>
              <a:t>并应进行射线检测复查。全自动超声波检测应符合现行国家标准《石油天然气管道工程全自动超声波检测技术规范》</a:t>
            </a:r>
            <a:r>
              <a:rPr lang="en-US" sz="2000" b="0">
                <a:latin typeface="宋体" panose="02010600030101010101" pitchFamily="2" charset="-122"/>
                <a:ea typeface="宋体" panose="02010600030101010101" pitchFamily="2" charset="-122"/>
                <a:cs typeface="Times New Roman" panose="02020603050405020304" pitchFamily="18" charset="0"/>
              </a:rPr>
              <a:t>GB/T 50818</a:t>
            </a:r>
            <a:r>
              <a:rPr lang="zh-CN" sz="2000" b="0">
                <a:ea typeface="宋体" panose="02010600030101010101" pitchFamily="2" charset="-122"/>
              </a:rPr>
              <a:t>的规定。</a:t>
            </a:r>
            <a:endParaRPr lang="zh-CN" altLang="en-US" sz="2000"/>
          </a:p>
        </p:txBody>
      </p:sp>
      <p:graphicFrame>
        <p:nvGraphicFramePr>
          <p:cNvPr id="2" name="对象 1"/>
          <p:cNvGraphicFramePr/>
          <p:nvPr/>
        </p:nvGraphicFramePr>
        <p:xfrm>
          <a:off x="3221355" y="4156710"/>
          <a:ext cx="4587875" cy="2155825"/>
        </p:xfrm>
        <a:graphic>
          <a:graphicData uri="http://schemas.openxmlformats.org/presentationml/2006/ole">
            <mc:AlternateContent xmlns:mc="http://schemas.openxmlformats.org/markup-compatibility/2006">
              <mc:Choice xmlns:v="urn:schemas-microsoft-com:vml" Requires="v">
                <p:oleObj spid="_x0000_s3" name="" r:id="rId1" imgW="6470650" imgH="4108450" progId="Paint.Picture">
                  <p:embed/>
                </p:oleObj>
              </mc:Choice>
              <mc:Fallback>
                <p:oleObj name="" r:id="rId1" imgW="6470650" imgH="4108450" progId="Paint.Picture">
                  <p:embed/>
                  <p:pic>
                    <p:nvPicPr>
                      <p:cNvPr id="0" name="图片 2"/>
                      <p:cNvPicPr/>
                      <p:nvPr/>
                    </p:nvPicPr>
                    <p:blipFill>
                      <a:blip r:embed="rId2"/>
                      <a:stretch>
                        <a:fillRect/>
                      </a:stretch>
                    </p:blipFill>
                    <p:spPr>
                      <a:xfrm>
                        <a:off x="3221355" y="4156710"/>
                        <a:ext cx="4587875" cy="2155825"/>
                      </a:xfrm>
                      <a:prstGeom prst="rect">
                        <a:avLst/>
                      </a:prstGeom>
                    </p:spPr>
                  </p:pic>
                </p:oleObj>
              </mc:Fallback>
            </mc:AlternateContent>
          </a:graphicData>
        </a:graphic>
      </p:graphicFrame>
      <p:sp>
        <p:nvSpPr>
          <p:cNvPr id="4" name="文本框 3"/>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8200" y="1368425"/>
            <a:ext cx="7357110" cy="4154170"/>
          </a:xfrm>
          <a:prstGeom prst="rect">
            <a:avLst/>
          </a:prstGeom>
          <a:noFill/>
          <a:ln w="9525">
            <a:noFill/>
          </a:ln>
        </p:spPr>
        <p:txBody>
          <a:bodyPr wrap="square">
            <a:spAutoFit/>
          </a:bodyPr>
          <a:p>
            <a:pPr marL="0" indent="0"/>
            <a:r>
              <a:rPr lang="en-US" sz="2400" b="0">
                <a:latin typeface="宋体" panose="02010600030101010101" pitchFamily="2" charset="-122"/>
                <a:ea typeface="宋体" panose="02010600030101010101" pitchFamily="2" charset="-122"/>
                <a:cs typeface="Times New Roman" panose="02020603050405020304" pitchFamily="18" charset="0"/>
              </a:rPr>
              <a:t>12 </a:t>
            </a:r>
            <a:r>
              <a:rPr lang="zh-CN" altLang="en-US" sz="2400" b="0">
                <a:latin typeface="宋体" panose="02010600030101010101" pitchFamily="2" charset="-122"/>
                <a:ea typeface="宋体" panose="02010600030101010101" pitchFamily="2" charset="-122"/>
                <a:cs typeface="Times New Roman" panose="02020603050405020304" pitchFamily="18" charset="0"/>
              </a:rPr>
              <a:t>管道下沟及回填</a:t>
            </a:r>
            <a:endParaRPr lang="en-US" sz="2400" b="0">
              <a:latin typeface="宋体" panose="02010600030101010101" pitchFamily="2" charset="-122"/>
              <a:ea typeface="宋体" panose="02010600030101010101" pitchFamily="2" charset="-122"/>
              <a:cs typeface="Times New Roman" panose="02020603050405020304" pitchFamily="18" charset="0"/>
            </a:endParaRPr>
          </a:p>
          <a:p>
            <a:pPr marL="0" indent="0"/>
            <a:r>
              <a:rPr lang="en-US" sz="2400" b="0">
                <a:latin typeface="宋体" panose="02010600030101010101" pitchFamily="2" charset="-122"/>
                <a:ea typeface="宋体" panose="02010600030101010101" pitchFamily="2" charset="-122"/>
                <a:cs typeface="Times New Roman" panose="02020603050405020304" pitchFamily="18" charset="0"/>
              </a:rPr>
              <a:t>12.1.5 </a:t>
            </a:r>
            <a:r>
              <a:rPr lang="zh-CN" sz="2400" b="0">
                <a:ea typeface="宋体" panose="02010600030101010101" pitchFamily="2" charset="-122"/>
                <a:cs typeface="Times New Roman" panose="02020603050405020304" pitchFamily="18" charset="0"/>
              </a:rPr>
              <a:t>管道下沟过程中，应使用电火花检漏仪检查管道防腐层，</a:t>
            </a:r>
            <a:r>
              <a:rPr lang="zh-CN" sz="2400" b="0">
                <a:ea typeface="宋体" panose="02010600030101010101" pitchFamily="2" charset="-122"/>
              </a:rPr>
              <a:t>检测电压应符合设计或现行有关标准的规定，如有破损或针孔应及时修补。</a:t>
            </a:r>
            <a:endParaRPr lang="zh-CN" sz="2400" b="0">
              <a:ea typeface="宋体" panose="02010600030101010101" pitchFamily="2" charset="-122"/>
            </a:endParaRPr>
          </a:p>
          <a:p>
            <a:pPr marL="0" indent="0"/>
            <a:r>
              <a:rPr lang="en-US" sz="2400">
                <a:latin typeface="宋体" panose="02010600030101010101" pitchFamily="2" charset="-122"/>
                <a:ea typeface="宋体" panose="02010600030101010101" pitchFamily="2" charset="-122"/>
                <a:cs typeface="Times New Roman" panose="02020603050405020304" pitchFamily="18" charset="0"/>
                <a:sym typeface="+mn-ea"/>
              </a:rPr>
              <a:t>12.1.7 </a:t>
            </a:r>
            <a:r>
              <a:rPr lang="zh-CN" sz="2400">
                <a:ea typeface="宋体" panose="02010600030101010101" pitchFamily="2" charset="-122"/>
                <a:sym typeface="+mn-ea"/>
              </a:rPr>
              <a:t>管道下沟后应对管顶标高进行测量。直线段应每</a:t>
            </a:r>
            <a:r>
              <a:rPr lang="en-US" sz="2400">
                <a:latin typeface="宋体" panose="02010600030101010101" pitchFamily="2" charset="-122"/>
                <a:ea typeface="宋体" panose="02010600030101010101" pitchFamily="2" charset="-122"/>
                <a:cs typeface="Times New Roman" panose="02020603050405020304" pitchFamily="18" charset="0"/>
                <a:sym typeface="+mn-ea"/>
              </a:rPr>
              <a:t>100</a:t>
            </a:r>
            <a:r>
              <a:rPr lang="en-US" sz="2400">
                <a:highlight>
                  <a:srgbClr val="FFFF00"/>
                </a:highlight>
                <a:latin typeface="宋体" panose="02010600030101010101" pitchFamily="2" charset="-122"/>
                <a:ea typeface="宋体" panose="02010600030101010101" pitchFamily="2" charset="-122"/>
                <a:cs typeface="Times New Roman" panose="02020603050405020304" pitchFamily="18" charset="0"/>
                <a:sym typeface="+mn-ea"/>
              </a:rPr>
              <a:t>m</a:t>
            </a:r>
            <a:r>
              <a:rPr lang="zh-CN" sz="2400">
                <a:ea typeface="宋体" panose="02010600030101010101" pitchFamily="2" charset="-122"/>
                <a:sym typeface="+mn-ea"/>
              </a:rPr>
              <a:t>测量一点，曲线段可对曲线的始点、中点和终点进行测量。</a:t>
            </a:r>
            <a:endParaRPr lang="zh-CN" sz="2400">
              <a:ea typeface="宋体" panose="02010600030101010101" pitchFamily="2" charset="-122"/>
              <a:sym typeface="+mn-ea"/>
            </a:endParaRPr>
          </a:p>
          <a:p>
            <a:pPr marL="0" indent="0"/>
            <a:r>
              <a:rPr lang="en-US" altLang="zh-CN" sz="2400">
                <a:ea typeface="宋体" panose="02010600030101010101" pitchFamily="2" charset="-122"/>
                <a:cs typeface="Times New Roman" panose="02020603050405020304" pitchFamily="18" charset="0"/>
                <a:sym typeface="+mn-ea"/>
              </a:rPr>
              <a:t>12.2.</a:t>
            </a:r>
            <a:r>
              <a:rPr lang="zh-CN" sz="2400">
                <a:ea typeface="宋体" panose="02010600030101010101" pitchFamily="2" charset="-122"/>
                <a:cs typeface="Times New Roman" panose="02020603050405020304" pitchFamily="18" charset="0"/>
                <a:sym typeface="+mn-ea"/>
              </a:rPr>
              <a:t>11沟回填土自然沉降密实后，应对管道</a:t>
            </a:r>
            <a:r>
              <a:rPr lang="zh-CN" sz="2400">
                <a:ea typeface="宋体" panose="02010600030101010101" pitchFamily="2" charset="-122"/>
                <a:sym typeface="+mn-ea"/>
              </a:rPr>
              <a:t>防腐层进行地面检漏，且应符合设计规定。一般地段自然沉降宜为</a:t>
            </a:r>
            <a:r>
              <a:rPr lang="en-US" sz="2400">
                <a:latin typeface="宋体" panose="02010600030101010101" pitchFamily="2" charset="-122"/>
                <a:ea typeface="宋体" panose="02010600030101010101" pitchFamily="2" charset="-122"/>
                <a:cs typeface="Times New Roman" panose="02020603050405020304" pitchFamily="18" charset="0"/>
                <a:sym typeface="+mn-ea"/>
              </a:rPr>
              <a:t>30</a:t>
            </a:r>
            <a:r>
              <a:rPr lang="zh-CN" sz="2400">
                <a:ea typeface="宋体" panose="02010600030101010101" pitchFamily="2" charset="-122"/>
                <a:sym typeface="+mn-ea"/>
              </a:rPr>
              <a:t>天，沼泽地段及地下水位高的地段自然沉降宜为</a:t>
            </a:r>
            <a:r>
              <a:rPr lang="en-US" sz="2400">
                <a:latin typeface="宋体" panose="02010600030101010101" pitchFamily="2" charset="-122"/>
                <a:ea typeface="宋体" panose="02010600030101010101" pitchFamily="2" charset="-122"/>
                <a:cs typeface="Times New Roman" panose="02020603050405020304" pitchFamily="18" charset="0"/>
                <a:sym typeface="+mn-ea"/>
              </a:rPr>
              <a:t>7</a:t>
            </a:r>
            <a:r>
              <a:rPr lang="zh-CN" sz="2400">
                <a:ea typeface="宋体" panose="02010600030101010101" pitchFamily="2" charset="-122"/>
                <a:sym typeface="+mn-ea"/>
              </a:rPr>
              <a:t>天。</a:t>
            </a:r>
            <a:endParaRPr lang="zh-CN" altLang="en-US" sz="2400"/>
          </a:p>
        </p:txBody>
      </p:sp>
      <p:sp>
        <p:nvSpPr>
          <p:cNvPr id="4" name="文本框 3"/>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29945" y="1591310"/>
            <a:ext cx="7755255" cy="2306955"/>
          </a:xfrm>
          <a:prstGeom prst="rect">
            <a:avLst/>
          </a:prstGeom>
          <a:noFill/>
          <a:ln w="9525">
            <a:noFill/>
          </a:ln>
        </p:spPr>
        <p:txBody>
          <a:bodyPr wrap="square">
            <a:spAutoFit/>
          </a:bodyPr>
          <a:p>
            <a:pPr marL="0" indent="0" latinLnBrk="0"/>
            <a:r>
              <a:rPr lang="en-US" altLang="zh-CN" sz="2400" b="0">
                <a:ea typeface="宋体" panose="02010600030101010101" pitchFamily="2" charset="-122"/>
                <a:cs typeface="Times New Roman" panose="02020603050405020304" pitchFamily="18" charset="0"/>
              </a:rPr>
              <a:t>13 </a:t>
            </a:r>
            <a:r>
              <a:rPr lang="zh-CN" altLang="en-US" sz="2400" b="0">
                <a:ea typeface="宋体" panose="02010600030101010101" pitchFamily="2" charset="-122"/>
                <a:cs typeface="Times New Roman" panose="02020603050405020304" pitchFamily="18" charset="0"/>
              </a:rPr>
              <a:t>管道穿越、跨越工程</a:t>
            </a:r>
            <a:endParaRPr lang="en-US" altLang="zh-CN" sz="2400" b="0">
              <a:ea typeface="宋体" panose="02010600030101010101" pitchFamily="2" charset="-122"/>
              <a:cs typeface="Times New Roman" panose="02020603050405020304" pitchFamily="18" charset="0"/>
            </a:endParaRPr>
          </a:p>
          <a:p>
            <a:pPr marL="0" indent="0" latinLnBrk="0"/>
            <a:r>
              <a:rPr lang="en-US" altLang="zh-CN" sz="2400" b="0">
                <a:ea typeface="宋体" panose="02010600030101010101" pitchFamily="2" charset="-122"/>
                <a:cs typeface="Times New Roman" panose="02020603050405020304" pitchFamily="18" charset="0"/>
              </a:rPr>
              <a:t>13.1.</a:t>
            </a:r>
            <a:r>
              <a:rPr lang="zh-CN" sz="2400" b="0">
                <a:ea typeface="宋体" panose="02010600030101010101" pitchFamily="2" charset="-122"/>
                <a:cs typeface="Times New Roman" panose="02020603050405020304" pitchFamily="18" charset="0"/>
              </a:rPr>
              <a:t>3输送管穿入套管前，应进行隐蔽工程检查</a:t>
            </a:r>
            <a:r>
              <a:rPr lang="zh-CN" sz="2400" b="0">
                <a:ea typeface="宋体" panose="02010600030101010101" pitchFamily="2" charset="-122"/>
              </a:rPr>
              <a:t>，套管内的污物应清扫干净。输送管防腐层检漏合格后方可穿入套管内，穿入后应用</a:t>
            </a:r>
            <a:r>
              <a:rPr lang="zh-CN" sz="2400" b="0">
                <a:ea typeface="宋体" panose="02010600030101010101" pitchFamily="2" charset="-122"/>
                <a:cs typeface="Times New Roman" panose="02020603050405020304" pitchFamily="18" charset="0"/>
              </a:rPr>
              <a:t>500V兆欧表检测套管与输送管之间的绝缘电阻，其值应大于2MΩ。检测合格后应按设计要求封堵套管的两端口。</a:t>
            </a:r>
            <a:endParaRPr lang="zh-CN" altLang="en-US" sz="2400"/>
          </a:p>
        </p:txBody>
      </p:sp>
      <p:sp>
        <p:nvSpPr>
          <p:cNvPr id="2" name="文本框 1"/>
          <p:cNvSpPr txBox="1"/>
          <p:nvPr/>
        </p:nvSpPr>
        <p:spPr>
          <a:xfrm>
            <a:off x="829945" y="4149725"/>
            <a:ext cx="7754620" cy="1383665"/>
          </a:xfrm>
          <a:prstGeom prst="rect">
            <a:avLst/>
          </a:prstGeom>
          <a:noFill/>
        </p:spPr>
        <p:txBody>
          <a:bodyPr wrap="square" rtlCol="0" anchor="t">
            <a:spAutoFit/>
          </a:bodyPr>
          <a:p>
            <a:r>
              <a:rPr lang="zh-CN" altLang="en-US">
                <a:solidFill>
                  <a:srgbClr val="00B050"/>
                </a:solidFill>
              </a:rPr>
              <a:t>套管与输送管之间绝缘不好将会使牺牲阳极带失效.本条参考了绝缘法兰的技术要求，将绝缘电阻规定为</a:t>
            </a:r>
            <a:r>
              <a:rPr lang="zh-CN">
                <a:solidFill>
                  <a:srgbClr val="00B050"/>
                </a:solidFill>
                <a:ea typeface="宋体" panose="02010600030101010101" pitchFamily="2" charset="-122"/>
                <a:cs typeface="Times New Roman" panose="02020603050405020304" pitchFamily="18" charset="0"/>
                <a:sym typeface="+mn-ea"/>
              </a:rPr>
              <a:t>2MΩ</a:t>
            </a:r>
            <a:endParaRPr lang="zh-CN" altLang="en-US">
              <a:solidFill>
                <a:srgbClr val="00B050"/>
              </a:solidFill>
              <a:ea typeface="宋体" panose="02010600030101010101" pitchFamily="2" charset="-122"/>
              <a:cs typeface="Times New Roman" panose="02020603050405020304" pitchFamily="18" charset="0"/>
              <a:sym typeface="+mn-ea"/>
            </a:endParaRPr>
          </a:p>
        </p:txBody>
      </p:sp>
    </p:spTree>
  </p:cSld>
  <p:clrMapOvr>
    <a:masterClrMapping/>
  </p:clrMapOvr>
  <p:transition advClick="0">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29945" y="1617345"/>
            <a:ext cx="7635875" cy="2676525"/>
          </a:xfrm>
          <a:prstGeom prst="rect">
            <a:avLst/>
          </a:prstGeom>
          <a:noFill/>
          <a:ln w="9525">
            <a:noFill/>
          </a:ln>
        </p:spPr>
        <p:txBody>
          <a:bodyPr wrap="square">
            <a:spAutoFit/>
          </a:bodyPr>
          <a:p>
            <a:pPr marL="0" indent="0"/>
            <a:r>
              <a:rPr lang="en-US" altLang="zh-CN" sz="2400" b="0">
                <a:ea typeface="宋体" panose="02010600030101010101" pitchFamily="2" charset="-122"/>
              </a:rPr>
              <a:t>14</a:t>
            </a:r>
            <a:r>
              <a:rPr lang="zh-CN" altLang="en-US" sz="2400" b="0">
                <a:ea typeface="宋体" panose="02010600030101010101" pitchFamily="2" charset="-122"/>
              </a:rPr>
              <a:t>管道清管测径、试压及干燥</a:t>
            </a:r>
            <a:r>
              <a:rPr lang="en-US" altLang="zh-CN" sz="2400" b="0">
                <a:ea typeface="宋体" panose="02010600030101010101" pitchFamily="2" charset="-122"/>
              </a:rPr>
              <a:t> </a:t>
            </a:r>
            <a:endParaRPr lang="en-US" altLang="zh-CN" sz="2400" b="0">
              <a:ea typeface="宋体" panose="02010600030101010101" pitchFamily="2" charset="-122"/>
            </a:endParaRPr>
          </a:p>
          <a:p>
            <a:pPr marL="0" indent="0"/>
            <a:r>
              <a:rPr lang="en-US" altLang="zh-CN" sz="2400" b="0">
                <a:ea typeface="宋体" panose="02010600030101010101" pitchFamily="2" charset="-122"/>
              </a:rPr>
              <a:t>14.1.2 </a:t>
            </a:r>
            <a:r>
              <a:rPr lang="zh-CN" sz="2400" b="0">
                <a:ea typeface="宋体" panose="02010600030101010101" pitchFamily="2" charset="-122"/>
              </a:rPr>
              <a:t>河流大中型穿跨越和铁路、高速公路、二级及以上公路穿越的管段应单独进行试压。</a:t>
            </a:r>
            <a:endParaRPr lang="zh-CN" sz="2400" b="0">
              <a:ea typeface="宋体" panose="02010600030101010101" pitchFamily="2" charset="-122"/>
            </a:endParaRPr>
          </a:p>
          <a:p>
            <a:pPr marL="0" indent="0"/>
            <a:r>
              <a:rPr lang="en-US" altLang="zh-CN" sz="2400">
                <a:ea typeface="宋体" panose="02010600030101010101" pitchFamily="2" charset="-122"/>
                <a:sym typeface="+mn-ea"/>
              </a:rPr>
              <a:t>14.1.3 </a:t>
            </a:r>
            <a:r>
              <a:rPr lang="zh-CN" sz="2400">
                <a:ea typeface="宋体" panose="02010600030101010101" pitchFamily="2" charset="-122"/>
                <a:sym typeface="+mn-ea"/>
              </a:rPr>
              <a:t>分段试压合格后，连接各管段的连头焊缝应进行</a:t>
            </a:r>
            <a:r>
              <a:rPr lang="zh-CN" sz="2400">
                <a:ea typeface="宋体" panose="02010600030101010101" pitchFamily="2" charset="-122"/>
                <a:cs typeface="Times New Roman" panose="02020603050405020304" pitchFamily="18" charset="0"/>
                <a:sym typeface="+mn-ea"/>
              </a:rPr>
              <a:t>100％</a:t>
            </a:r>
            <a:r>
              <a:rPr lang="zh-CN" sz="2400">
                <a:ea typeface="宋体" panose="02010600030101010101" pitchFamily="2" charset="-122"/>
                <a:sym typeface="+mn-ea"/>
              </a:rPr>
              <a:t>超声波检测和射线检测，不再进行试压，预制件及连头管段应在安装前之前预先试压，经单独试压的线路截断阀及其他设备可不与管线一同试压。</a:t>
            </a:r>
            <a:endParaRPr lang="zh-CN" altLang="en-US" sz="2400"/>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21690" y="1590040"/>
            <a:ext cx="7390130" cy="3784600"/>
          </a:xfrm>
          <a:prstGeom prst="rect">
            <a:avLst/>
          </a:prstGeom>
          <a:noFill/>
          <a:ln w="9525">
            <a:noFill/>
          </a:ln>
        </p:spPr>
        <p:txBody>
          <a:bodyPr wrap="square">
            <a:spAutoFit/>
          </a:bodyPr>
          <a:p>
            <a:pPr marL="0" indent="0" latinLnBrk="0"/>
            <a:r>
              <a:rPr lang="en-US" altLang="zh-CN" sz="2400" b="0">
                <a:ea typeface="宋体" panose="02010600030101010101" pitchFamily="2" charset="-122"/>
                <a:cs typeface="Times New Roman" panose="02020603050405020304" pitchFamily="18" charset="0"/>
              </a:rPr>
              <a:t>14.1.</a:t>
            </a:r>
            <a:r>
              <a:rPr lang="zh-CN" sz="2400" b="0">
                <a:ea typeface="宋体" panose="02010600030101010101" pitchFamily="2" charset="-122"/>
                <a:cs typeface="Times New Roman" panose="02020603050405020304" pitchFamily="18" charset="0"/>
              </a:rPr>
              <a:t>6 试压介质的选用应符合下列规定：</a:t>
            </a:r>
            <a:r>
              <a:rPr lang="en-US" sz="2400" b="0">
                <a:latin typeface="Calibri" panose="020F0502020204030204" charset="0"/>
                <a:ea typeface="宋体" panose="02010600030101010101" pitchFamily="2" charset="-122"/>
                <a:cs typeface="Times New Roman" panose="02020603050405020304" pitchFamily="18" charset="0"/>
              </a:rPr>
              <a:t>(1)</a:t>
            </a:r>
            <a:r>
              <a:rPr lang="zh-CN" sz="2400" b="0">
                <a:ea typeface="宋体" panose="02010600030101010101" pitchFamily="2" charset="-122"/>
              </a:rPr>
              <a:t>输油管道试压介质应采用水，在高寒、陡坡等特殊地段，经设计校核可采用空气作为试压介质，但管材必须满足止裂要求，试压时必须采取防爆安全措施。</a:t>
            </a:r>
            <a:r>
              <a:rPr lang="en-US" sz="2400" b="0">
                <a:latin typeface="Calibri" panose="020F0502020204030204" charset="0"/>
                <a:ea typeface="宋体" panose="02010600030101010101" pitchFamily="2" charset="-122"/>
                <a:cs typeface="Times New Roman" panose="02020603050405020304" pitchFamily="18" charset="0"/>
              </a:rPr>
              <a:t>(2)</a:t>
            </a:r>
            <a:r>
              <a:rPr lang="zh-CN" sz="2400" b="0">
                <a:ea typeface="宋体" panose="02010600030101010101" pitchFamily="2" charset="-122"/>
              </a:rPr>
              <a:t>输气管道位于一、二级地区的管段</a:t>
            </a:r>
            <a:r>
              <a:rPr lang="zh-CN" sz="2400" b="0">
                <a:solidFill>
                  <a:srgbClr val="FF0000"/>
                </a:solidFill>
                <a:ea typeface="宋体" panose="02010600030101010101" pitchFamily="2" charset="-122"/>
              </a:rPr>
              <a:t>宜用水作试压介质</a:t>
            </a:r>
            <a:r>
              <a:rPr lang="zh-CN" sz="2400" b="0">
                <a:ea typeface="宋体" panose="02010600030101010101" pitchFamily="2" charset="-122"/>
              </a:rPr>
              <a:t>，在高寒，陡坡等特殊地段</a:t>
            </a:r>
            <a:r>
              <a:rPr lang="zh-CN" sz="2400" b="0">
                <a:solidFill>
                  <a:srgbClr val="FF0000"/>
                </a:solidFill>
                <a:ea typeface="宋体" panose="02010600030101010101" pitchFamily="2" charset="-122"/>
              </a:rPr>
              <a:t>可采用空气</a:t>
            </a:r>
            <a:r>
              <a:rPr lang="zh-CN" sz="2400" b="0">
                <a:ea typeface="宋体" panose="02010600030101010101" pitchFamily="2" charset="-122"/>
              </a:rPr>
              <a:t>作试压介质。</a:t>
            </a:r>
            <a:r>
              <a:rPr lang="en-US" sz="2400" b="0">
                <a:latin typeface="Calibri" panose="020F0502020204030204" charset="0"/>
                <a:ea typeface="宋体" panose="02010600030101010101" pitchFamily="2" charset="-122"/>
                <a:cs typeface="Times New Roman" panose="02020603050405020304" pitchFamily="18" charset="0"/>
              </a:rPr>
              <a:t>(3)</a:t>
            </a:r>
            <a:r>
              <a:rPr lang="zh-CN" sz="2400" b="0">
                <a:ea typeface="宋体" panose="02010600030101010101" pitchFamily="2" charset="-122"/>
              </a:rPr>
              <a:t>输气管道位于三、四级地区的管段</a:t>
            </a:r>
            <a:r>
              <a:rPr lang="zh-CN" sz="2400" b="0">
                <a:solidFill>
                  <a:srgbClr val="FF0000"/>
                </a:solidFill>
                <a:ea typeface="宋体" panose="02010600030101010101" pitchFamily="2" charset="-122"/>
              </a:rPr>
              <a:t>应采用水</a:t>
            </a:r>
            <a:r>
              <a:rPr lang="zh-CN" sz="2400" b="0">
                <a:ea typeface="宋体" panose="02010600030101010101" pitchFamily="2" charset="-122"/>
              </a:rPr>
              <a:t>作试压介质。</a:t>
            </a:r>
            <a:r>
              <a:rPr lang="en-US" sz="2400" b="0">
                <a:latin typeface="Calibri" panose="020F0502020204030204" charset="0"/>
                <a:ea typeface="宋体" panose="02010600030101010101" pitchFamily="2" charset="-122"/>
                <a:cs typeface="Times New Roman" panose="02020603050405020304" pitchFamily="18" charset="0"/>
              </a:rPr>
              <a:t>(4)</a:t>
            </a:r>
            <a:r>
              <a:rPr lang="zh-CN" sz="2400" b="0">
                <a:ea typeface="宋体" panose="02010600030101010101" pitchFamily="2" charset="-122"/>
              </a:rPr>
              <a:t>管道试压水质应使用洁净水。</a:t>
            </a:r>
            <a:endParaRPr lang="zh-CN" altLang="en-US" sz="2400"/>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48055" y="1247775"/>
            <a:ext cx="7856855" cy="4523105"/>
          </a:xfrm>
          <a:prstGeom prst="rect">
            <a:avLst/>
          </a:prstGeom>
          <a:noFill/>
          <a:ln w="9525">
            <a:noFill/>
          </a:ln>
        </p:spPr>
        <p:txBody>
          <a:bodyPr wrap="square">
            <a:spAutoFit/>
          </a:bodyPr>
          <a:p>
            <a:pPr marL="0" indent="0"/>
            <a:r>
              <a:rPr lang="en-US" altLang="zh-CN" sz="2400" b="0">
                <a:ea typeface="宋体" panose="02010600030101010101" pitchFamily="2" charset="-122"/>
              </a:rPr>
              <a:t>14.2.1</a:t>
            </a:r>
            <a:r>
              <a:rPr lang="zh-CN" sz="2400" b="0">
                <a:ea typeface="宋体" panose="02010600030101010101" pitchFamily="2" charset="-122"/>
              </a:rPr>
              <a:t>分段试压前，应采用清管球</a:t>
            </a:r>
            <a:r>
              <a:rPr lang="zh-CN" sz="2400" b="0">
                <a:ea typeface="宋体" panose="02010600030101010101" pitchFamily="2" charset="-122"/>
                <a:cs typeface="Times New Roman" panose="02020603050405020304" pitchFamily="18" charset="0"/>
              </a:rPr>
              <a:t>(器)进行清管，清管介质应用空气。清管次数不应</a:t>
            </a:r>
            <a:r>
              <a:rPr lang="zh-CN" sz="2400" b="0">
                <a:ea typeface="宋体" panose="02010600030101010101" pitchFamily="2" charset="-122"/>
              </a:rPr>
              <a:t>少于</a:t>
            </a:r>
            <a:r>
              <a:rPr lang="zh-CN" sz="2400" b="0">
                <a:ea typeface="宋体" panose="02010600030101010101" pitchFamily="2" charset="-122"/>
                <a:cs typeface="Times New Roman" panose="02020603050405020304" pitchFamily="18" charset="0"/>
              </a:rPr>
              <a:t>2次，以开口端不再排出杂物为合格</a:t>
            </a:r>
            <a:endParaRPr lang="zh-CN" sz="2400" b="0">
              <a:ea typeface="宋体" panose="02010600030101010101" pitchFamily="2" charset="-122"/>
              <a:cs typeface="Times New Roman" panose="02020603050405020304" pitchFamily="18" charset="0"/>
            </a:endParaRPr>
          </a:p>
          <a:p>
            <a:pPr marL="0" indent="0"/>
            <a:r>
              <a:rPr lang="zh-CN" sz="2400">
                <a:ea typeface="宋体" panose="02010600030101010101" pitchFamily="2" charset="-122"/>
                <a:cs typeface="Times New Roman" panose="02020603050405020304" pitchFamily="18" charset="0"/>
              </a:rPr>
              <a:t>14.2.3</a:t>
            </a:r>
            <a:r>
              <a:rPr lang="zh-CN" sz="2400">
                <a:solidFill>
                  <a:srgbClr val="FF0000"/>
                </a:solidFill>
                <a:ea typeface="宋体" panose="02010600030101010101" pitchFamily="2" charset="-122"/>
                <a:cs typeface="Times New Roman" panose="02020603050405020304" pitchFamily="18" charset="0"/>
              </a:rPr>
              <a:t> 线路截断阀不应参加清管</a:t>
            </a:r>
            <a:endParaRPr lang="zh-CN" sz="2400">
              <a:ea typeface="宋体" panose="02010600030101010101" pitchFamily="2" charset="-122"/>
              <a:cs typeface="Times New Roman" panose="02020603050405020304" pitchFamily="18" charset="0"/>
            </a:endParaRPr>
          </a:p>
          <a:p>
            <a:pPr marL="0" indent="0"/>
            <a:r>
              <a:rPr lang="zh-CN" sz="2400">
                <a:ea typeface="宋体" panose="02010600030101010101" pitchFamily="2" charset="-122"/>
                <a:cs typeface="Times New Roman" panose="02020603050405020304" pitchFamily="18" charset="0"/>
              </a:rPr>
              <a:t>14.2.4 清管宜选用复合式清管器，管径较小时也可选用清管球。清管球充水后直径过盈量应为管内径的5％～8％。</a:t>
            </a:r>
            <a:endParaRPr lang="zh-CN" sz="2400">
              <a:ea typeface="宋体" panose="02010600030101010101" pitchFamily="2" charset="-122"/>
              <a:cs typeface="Times New Roman" panose="02020603050405020304" pitchFamily="18" charset="0"/>
            </a:endParaRPr>
          </a:p>
          <a:p>
            <a:pPr marL="0" indent="0"/>
            <a:r>
              <a:rPr lang="zh-CN" sz="2400">
                <a:ea typeface="宋体" panose="02010600030101010101" pitchFamily="2" charset="-122"/>
                <a:cs typeface="Times New Roman" panose="02020603050405020304" pitchFamily="18" charset="0"/>
              </a:rPr>
              <a:t>14.2.5</a:t>
            </a:r>
            <a:r>
              <a:rPr lang="zh-CN" sz="2400">
                <a:solidFill>
                  <a:srgbClr val="FF0000"/>
                </a:solidFill>
                <a:ea typeface="宋体" panose="02010600030101010101" pitchFamily="2" charset="-122"/>
                <a:cs typeface="Times New Roman" panose="02020603050405020304" pitchFamily="18" charset="0"/>
              </a:rPr>
              <a:t>.清管时的最大压力不得超过管材最小屈服强度的30％。</a:t>
            </a:r>
            <a:endParaRPr lang="zh-CN" sz="2400">
              <a:ea typeface="宋体" panose="02010600030101010101" pitchFamily="2" charset="-122"/>
              <a:cs typeface="Times New Roman" panose="02020603050405020304" pitchFamily="18" charset="0"/>
            </a:endParaRPr>
          </a:p>
          <a:p>
            <a:pPr marL="0" indent="0"/>
            <a:r>
              <a:rPr lang="zh-CN" sz="2400">
                <a:ea typeface="宋体" panose="02010600030101010101" pitchFamily="2" charset="-122"/>
                <a:cs typeface="Times New Roman" panose="02020603050405020304" pitchFamily="18" charset="0"/>
              </a:rPr>
              <a:t>14.2.6 清管器应适用于管线弯管的曲率半径。</a:t>
            </a:r>
            <a:endParaRPr lang="zh-CN" sz="2400">
              <a:ea typeface="宋体" panose="02010600030101010101" pitchFamily="2" charset="-122"/>
              <a:cs typeface="Times New Roman" panose="02020603050405020304" pitchFamily="18" charset="0"/>
            </a:endParaRPr>
          </a:p>
          <a:p>
            <a:pPr marL="0" indent="0"/>
            <a:r>
              <a:rPr lang="zh-CN" sz="2400">
                <a:ea typeface="宋体" panose="02010600030101010101" pitchFamily="2" charset="-122"/>
                <a:cs typeface="Times New Roman" panose="02020603050405020304" pitchFamily="18" charset="0"/>
              </a:rPr>
              <a:t>14.2.7 清管合格后应在试压前后分别进行测径，测径宜采用铝质测径板，</a:t>
            </a:r>
            <a:r>
              <a:rPr lang="zh-CN" sz="2400">
                <a:solidFill>
                  <a:srgbClr val="FF0000"/>
                </a:solidFill>
                <a:ea typeface="宋体" panose="02010600030101010101" pitchFamily="2" charset="-122"/>
                <a:cs typeface="Times New Roman" panose="02020603050405020304" pitchFamily="18" charset="0"/>
              </a:rPr>
              <a:t>直径为试压段中最大壁厚钢管或者弯头内径的90％，</a:t>
            </a:r>
            <a:r>
              <a:rPr lang="zh-CN" sz="2400">
                <a:ea typeface="宋体" panose="02010600030101010101" pitchFamily="2" charset="-122"/>
                <a:cs typeface="Times New Roman" panose="02020603050405020304" pitchFamily="18" charset="0"/>
              </a:rPr>
              <a:t>当测径板通过管段后，无变形、褶皱为合格</a:t>
            </a:r>
            <a:endParaRPr lang="zh-CN" sz="2400">
              <a:ea typeface="宋体" panose="02010600030101010101" pitchFamily="2" charset="-122"/>
              <a:cs typeface="Times New Roman" panose="02020603050405020304" pitchFamily="18" charset="0"/>
            </a:endParaRPr>
          </a:p>
        </p:txBody>
      </p:sp>
      <p:sp>
        <p:nvSpPr>
          <p:cNvPr id="3" name="文本框 2"/>
          <p:cNvSpPr txBox="1"/>
          <p:nvPr/>
        </p:nvSpPr>
        <p:spPr>
          <a:xfrm>
            <a:off x="803910" y="5640070"/>
            <a:ext cx="7536180" cy="953135"/>
          </a:xfrm>
          <a:prstGeom prst="rect">
            <a:avLst/>
          </a:prstGeom>
          <a:noFill/>
        </p:spPr>
        <p:txBody>
          <a:bodyPr wrap="square" rtlCol="0" anchor="t">
            <a:spAutoFit/>
          </a:bodyPr>
          <a:p>
            <a:pPr marL="0" indent="0"/>
            <a:r>
              <a:rPr lang="en-US" altLang="zh-CN">
                <a:solidFill>
                  <a:srgbClr val="00B050"/>
                </a:solidFill>
                <a:ea typeface="宋体" panose="02010600030101010101" pitchFamily="2" charset="-122"/>
                <a:cs typeface="Times New Roman" panose="02020603050405020304" pitchFamily="18" charset="0"/>
                <a:sym typeface="+mn-ea"/>
              </a:rPr>
              <a:t> </a:t>
            </a:r>
            <a:r>
              <a:rPr lang="zh-CN" altLang="en-US">
                <a:solidFill>
                  <a:srgbClr val="00B050"/>
                </a:solidFill>
                <a:ea typeface="宋体" panose="02010600030101010101" pitchFamily="2" charset="-122"/>
                <a:cs typeface="Times New Roman" panose="02020603050405020304" pitchFamily="18" charset="0"/>
                <a:sym typeface="+mn-ea"/>
              </a:rPr>
              <a:t>截断阀不参与清管是考虑到清管产生的杂物进入球阀，影响球阀密封。可以一起试压</a:t>
            </a:r>
            <a:endParaRPr lang="zh-CN" altLang="en-US">
              <a:solidFill>
                <a:srgbClr val="00B050"/>
              </a:solidFill>
              <a:ea typeface="宋体" panose="02010600030101010101" pitchFamily="2" charset="-122"/>
              <a:cs typeface="Times New Roman" panose="02020603050405020304" pitchFamily="18" charset="0"/>
              <a:sym typeface="+mn-ea"/>
            </a:endParaRPr>
          </a:p>
        </p:txBody>
      </p:sp>
      <p:sp>
        <p:nvSpPr>
          <p:cNvPr id="4" name="文本框 3"/>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3440" y="1270000"/>
            <a:ext cx="7437120" cy="3476625"/>
          </a:xfrm>
          <a:prstGeom prst="rect">
            <a:avLst/>
          </a:prstGeom>
          <a:noFill/>
          <a:ln w="9525">
            <a:noFill/>
          </a:ln>
        </p:spPr>
        <p:txBody>
          <a:bodyPr wrap="square">
            <a:spAutoFit/>
          </a:bodyPr>
          <a:p>
            <a:pPr marL="0" indent="0"/>
            <a:r>
              <a:rPr lang="en-US" sz="2000" b="0">
                <a:ea typeface="宋体" panose="02010600030101010101" pitchFamily="2" charset="-122"/>
              </a:rPr>
              <a:t>14.3.</a:t>
            </a:r>
            <a:r>
              <a:rPr sz="2000" b="0">
                <a:ea typeface="宋体" panose="02010600030101010101" pitchFamily="2" charset="-122"/>
              </a:rPr>
              <a:t>1.水压试验应符合现行国家标准《液体石油管道压力试验》GB/T16805的有关规定。</a:t>
            </a:r>
            <a:endParaRPr sz="2000" b="0">
              <a:ea typeface="宋体" panose="02010600030101010101" pitchFamily="2" charset="-122"/>
            </a:endParaRPr>
          </a:p>
          <a:p>
            <a:pPr marL="0" indent="0"/>
            <a:r>
              <a:rPr lang="en-US" sz="2000" b="0">
                <a:ea typeface="宋体" panose="02010600030101010101" pitchFamily="2" charset="-122"/>
              </a:rPr>
              <a:t>14.3.2</a:t>
            </a:r>
            <a:r>
              <a:rPr sz="2000" b="0">
                <a:ea typeface="宋体" panose="02010600030101010101" pitchFamily="2" charset="-122"/>
              </a:rPr>
              <a:t>.分段水压试验的管段长度不宜超过35km，应根据该段的纵断面图，计算管道低点的静水压力，核算管道低点试压时所承受的环向应力，其值一般不应大于管材最低屈服强度的0.9倍，对特殊地段经设计允许，其值最大不得大于0.95倍，试验压力值的测量应以管道最高点测出的压力值为准，管道最低点的压力值应为试验压力与管道液位高差静压之和。</a:t>
            </a:r>
            <a:endParaRPr sz="2000" b="0">
              <a:ea typeface="宋体" panose="02010600030101010101" pitchFamily="2" charset="-122"/>
            </a:endParaRPr>
          </a:p>
          <a:p>
            <a:pPr marL="0" indent="0"/>
            <a:r>
              <a:rPr lang="en-US" sz="2000" b="0">
                <a:ea typeface="宋体" panose="02010600030101010101" pitchFamily="2" charset="-122"/>
              </a:rPr>
              <a:t>14.3.3 </a:t>
            </a:r>
            <a:r>
              <a:rPr sz="2000" b="0">
                <a:ea typeface="宋体" panose="02010600030101010101" pitchFamily="2" charset="-122"/>
              </a:rPr>
              <a:t>.试压充水宜加入隔离球，并应在充水时采取背压措施，以防止空气存于管内，隔离球可在试压后取出。宜避免在管线高点开孔排气。压力试验宜在24小时后进行，以缩小温度差异。</a:t>
            </a:r>
            <a:endParaRPr sz="2000" b="0">
              <a:ea typeface="宋体" panose="02010600030101010101" pitchFamily="2" charset="-122"/>
            </a:endParaRPr>
          </a:p>
        </p:txBody>
      </p:sp>
      <p:sp>
        <p:nvSpPr>
          <p:cNvPr id="2" name="文本框 1"/>
          <p:cNvSpPr txBox="1"/>
          <p:nvPr/>
        </p:nvSpPr>
        <p:spPr>
          <a:xfrm>
            <a:off x="963295" y="4825365"/>
            <a:ext cx="7327900" cy="1014730"/>
          </a:xfrm>
          <a:prstGeom prst="rect">
            <a:avLst/>
          </a:prstGeom>
          <a:noFill/>
        </p:spPr>
        <p:txBody>
          <a:bodyPr wrap="square" rtlCol="0" anchor="t">
            <a:spAutoFit/>
          </a:bodyPr>
          <a:p>
            <a:r>
              <a:rPr sz="2000">
                <a:solidFill>
                  <a:srgbClr val="00B050"/>
                </a:solidFill>
                <a:ea typeface="宋体" panose="02010600030101010101" pitchFamily="2" charset="-122"/>
                <a:sym typeface="+mn-ea"/>
              </a:rPr>
              <a:t>GB/T16805</a:t>
            </a:r>
            <a:r>
              <a:rPr lang="zh-CN" sz="2000">
                <a:solidFill>
                  <a:srgbClr val="00B050"/>
                </a:solidFill>
                <a:ea typeface="宋体" panose="02010600030101010101" pitchFamily="2" charset="-122"/>
                <a:sym typeface="+mn-ea"/>
              </a:rPr>
              <a:t>也适用于气体管道</a:t>
            </a:r>
            <a:endParaRPr lang="zh-CN" altLang="en-US" sz="2000">
              <a:solidFill>
                <a:srgbClr val="00B050"/>
              </a:solidFill>
            </a:endParaRPr>
          </a:p>
          <a:p>
            <a:r>
              <a:rPr lang="zh-CN" altLang="en-US" sz="2000">
                <a:solidFill>
                  <a:srgbClr val="00B050"/>
                </a:solidFill>
              </a:rPr>
              <a:t>试压充水以前采取开孔排气</a:t>
            </a:r>
            <a:r>
              <a:rPr lang="en-US" altLang="zh-CN" sz="2000">
                <a:solidFill>
                  <a:srgbClr val="00B050"/>
                </a:solidFill>
              </a:rPr>
              <a:t>,</a:t>
            </a:r>
            <a:r>
              <a:rPr lang="zh-CN" altLang="en-US" sz="2000">
                <a:solidFill>
                  <a:srgbClr val="00B050"/>
                </a:solidFill>
              </a:rPr>
              <a:t>现在一般改为加隔离球以减少管线开孔</a:t>
            </a:r>
            <a:endParaRPr lang="zh-CN" altLang="en-US" sz="2000">
              <a:solidFill>
                <a:srgbClr val="00B050"/>
              </a:solidFill>
            </a:endParaRPr>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a:graphicFrameLocks noGrp="1"/>
          </p:cNvGraphicFramePr>
          <p:nvPr>
            <p:custDataLst>
              <p:tags r:id="rId1"/>
            </p:custDataLst>
          </p:nvPr>
        </p:nvGraphicFramePr>
        <p:xfrm>
          <a:off x="573723" y="2011045"/>
          <a:ext cx="8281242" cy="3224530"/>
        </p:xfrm>
        <a:graphic>
          <a:graphicData uri="http://schemas.openxmlformats.org/drawingml/2006/table">
            <a:tbl>
              <a:tblPr>
                <a:tableStyleId>{8A107856-5554-42FB-B03E-39F5DBC370BA}</a:tableStyleId>
              </a:tblPr>
              <a:tblGrid>
                <a:gridCol w="1994535"/>
                <a:gridCol w="6286707"/>
              </a:tblGrid>
              <a:tr h="376555">
                <a:tc>
                  <a:txBody>
                    <a:bodyPr/>
                    <a:p>
                      <a:pPr algn="ctr">
                        <a:spcAft>
                          <a:spcPts val="0"/>
                        </a:spcAft>
                      </a:pPr>
                      <a:r>
                        <a:rPr lang="zh-CN" sz="1400" b="1" kern="100" dirty="0">
                          <a:latin typeface="微软雅黑" panose="020B0503020204020204" charset="-122"/>
                          <a:ea typeface="微软雅黑" panose="020B0503020204020204" charset="-122"/>
                        </a:rPr>
                        <a:t>行政许可制度</a:t>
                      </a:r>
                      <a:endParaRPr lang="zh-CN" sz="1400" b="1" kern="100" dirty="0">
                        <a:latin typeface="微软雅黑" panose="020B0503020204020204" charset="-122"/>
                        <a:ea typeface="微软雅黑" panose="020B0503020204020204" charset="-122"/>
                      </a:endParaRPr>
                    </a:p>
                  </a:txBody>
                  <a:tcPr marL="68580" marR="68580" marT="0" marB="0" anchor="ctr"/>
                </a:tc>
                <a:tc>
                  <a:txBody>
                    <a:bodyPr/>
                    <a:p>
                      <a:pPr algn="ctr">
                        <a:spcAft>
                          <a:spcPts val="0"/>
                        </a:spcAft>
                      </a:pPr>
                      <a:r>
                        <a:rPr lang="zh-CN" sz="1400" b="1" kern="100" dirty="0">
                          <a:latin typeface="微软雅黑" panose="020B0503020204020204" charset="-122"/>
                          <a:ea typeface="微软雅黑" panose="020B0503020204020204" charset="-122"/>
                        </a:rPr>
                        <a:t>规章、规范</a:t>
                      </a:r>
                      <a:endParaRPr lang="zh-CN" sz="1400" b="1" kern="100" dirty="0">
                        <a:latin typeface="微软雅黑" panose="020B0503020204020204" charset="-122"/>
                        <a:ea typeface="微软雅黑" panose="020B0503020204020204" charset="-122"/>
                      </a:endParaRPr>
                    </a:p>
                  </a:txBody>
                  <a:tcPr marL="68580" marR="68580" marT="0" marB="0" anchor="ctr"/>
                </a:tc>
              </a:tr>
              <a:tr h="327660">
                <a:tc>
                  <a:txBody>
                    <a:bodyPr/>
                    <a:p>
                      <a:pPr algn="ctr">
                        <a:lnSpc>
                          <a:spcPct val="130000"/>
                        </a:lnSpc>
                        <a:spcAft>
                          <a:spcPts val="0"/>
                        </a:spcAft>
                      </a:pPr>
                      <a:r>
                        <a:rPr lang="zh-CN" sz="1400" kern="100" dirty="0">
                          <a:latin typeface="微软雅黑" panose="020B0503020204020204" charset="-122"/>
                          <a:ea typeface="微软雅黑" panose="020B0503020204020204" charset="-122"/>
                        </a:rPr>
                        <a:t>设计许可</a:t>
                      </a:r>
                      <a:endParaRPr lang="zh-CN" sz="1400" kern="100" dirty="0">
                        <a:latin typeface="微软雅黑" panose="020B0503020204020204" charset="-122"/>
                        <a:ea typeface="微软雅黑" panose="020B0503020204020204" charset="-122"/>
                      </a:endParaRPr>
                    </a:p>
                  </a:txBody>
                  <a:tcPr marL="68580" marR="68580" marT="0" marB="0" anchor="ctr"/>
                </a:tc>
                <a:tc>
                  <a:txBody>
                    <a:bodyPr/>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TSG 07-2018 </a:t>
                      </a:r>
                      <a:r>
                        <a:rPr lang="zh-CN" sz="1400" kern="100" dirty="0">
                          <a:latin typeface="微软雅黑" panose="020B0503020204020204" charset="-122"/>
                          <a:ea typeface="微软雅黑" panose="020B0503020204020204" charset="-122"/>
                          <a:cs typeface="微软雅黑" panose="020B0503020204020204" charset="-122"/>
                        </a:rPr>
                        <a:t>特种设备生产和充装单位许可规则</a:t>
                      </a:r>
                      <a:endParaRPr lang="zh-CN" sz="1400" kern="100" dirty="0">
                        <a:latin typeface="微软雅黑" panose="020B0503020204020204" charset="-122"/>
                        <a:ea typeface="微软雅黑" panose="020B0503020204020204" charset="-122"/>
                        <a:cs typeface="微软雅黑" panose="020B0503020204020204" charset="-122"/>
                      </a:endParaRPr>
                    </a:p>
                  </a:txBody>
                  <a:tcPr marL="68580" marR="68580" marT="0" marB="0" anchor="ctr"/>
                </a:tc>
              </a:tr>
              <a:tr h="579120">
                <a:tc>
                  <a:txBody>
                    <a:bodyPr/>
                    <a:p>
                      <a:pPr algn="ctr">
                        <a:lnSpc>
                          <a:spcPct val="130000"/>
                        </a:lnSpc>
                        <a:spcAft>
                          <a:spcPts val="0"/>
                        </a:spcAft>
                      </a:pPr>
                      <a:r>
                        <a:rPr lang="zh-CN" sz="1400" kern="100" dirty="0">
                          <a:latin typeface="微软雅黑" panose="020B0503020204020204" charset="-122"/>
                          <a:ea typeface="微软雅黑" panose="020B0503020204020204" charset="-122"/>
                        </a:rPr>
                        <a:t>制造单位资格许可</a:t>
                      </a:r>
                      <a:endParaRPr lang="zh-CN" sz="1400" kern="100" dirty="0">
                        <a:latin typeface="微软雅黑" panose="020B0503020204020204" charset="-122"/>
                        <a:ea typeface="微软雅黑" panose="020B0503020204020204" charset="-122"/>
                      </a:endParaRPr>
                    </a:p>
                  </a:txBody>
                  <a:tcPr marL="68580" marR="68580" marT="0" marB="0" anchor="ctr"/>
                </a:tc>
                <a:tc>
                  <a:txBody>
                    <a:bodyPr/>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sym typeface="+mn-ea"/>
                        </a:rPr>
                        <a:t>TSG 07-2018 </a:t>
                      </a:r>
                      <a:r>
                        <a:rPr lang="zh-CN" sz="1400" kern="100" dirty="0">
                          <a:latin typeface="微软雅黑" panose="020B0503020204020204" charset="-122"/>
                          <a:ea typeface="微软雅黑" panose="020B0503020204020204" charset="-122"/>
                          <a:cs typeface="微软雅黑" panose="020B0503020204020204" charset="-122"/>
                          <a:sym typeface="+mn-ea"/>
                        </a:rPr>
                        <a:t>特种设备生产和充装单位许可规则</a:t>
                      </a:r>
                      <a:endParaRPr lang="zh-CN" sz="14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lang="zh-CN" sz="1400" kern="100" dirty="0">
                          <a:latin typeface="微软雅黑" panose="020B0503020204020204" charset="-122"/>
                          <a:ea typeface="微软雅黑" panose="020B0503020204020204" charset="-122"/>
                          <a:cs typeface="微软雅黑" panose="020B0503020204020204" charset="-122"/>
                        </a:rPr>
                        <a:t>TSG D7002-2006 压力管道元件型式试验规则</a:t>
                      </a:r>
                      <a:endParaRPr lang="zh-CN" sz="14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endParaRPr lang="zh-CN" sz="1400" kern="100" dirty="0">
                        <a:latin typeface="微软雅黑" panose="020B0503020204020204" charset="-122"/>
                        <a:ea typeface="微软雅黑" panose="020B0503020204020204" charset="-122"/>
                        <a:cs typeface="微软雅黑" panose="020B0503020204020204" charset="-122"/>
                      </a:endParaRPr>
                    </a:p>
                  </a:txBody>
                  <a:tcPr marL="68580" marR="68580" marT="0" marB="0" anchor="ctr"/>
                </a:tc>
              </a:tr>
              <a:tr h="525780">
                <a:tc>
                  <a:txBody>
                    <a:bodyPr/>
                    <a:p>
                      <a:pPr algn="ctr">
                        <a:lnSpc>
                          <a:spcPct val="130000"/>
                        </a:lnSpc>
                        <a:spcAft>
                          <a:spcPts val="0"/>
                        </a:spcAft>
                      </a:pPr>
                      <a:r>
                        <a:rPr lang="zh-CN" sz="1400" kern="100">
                          <a:latin typeface="微软雅黑" panose="020B0503020204020204" charset="-122"/>
                          <a:ea typeface="微软雅黑" panose="020B0503020204020204" charset="-122"/>
                        </a:rPr>
                        <a:t>安装、改造、</a:t>
                      </a:r>
                      <a:endParaRPr lang="zh-CN" sz="1400" kern="100">
                        <a:latin typeface="微软雅黑" panose="020B0503020204020204" charset="-122"/>
                        <a:ea typeface="微软雅黑" panose="020B0503020204020204" charset="-122"/>
                      </a:endParaRPr>
                    </a:p>
                    <a:p>
                      <a:pPr algn="ctr">
                        <a:lnSpc>
                          <a:spcPct val="130000"/>
                        </a:lnSpc>
                        <a:spcAft>
                          <a:spcPts val="0"/>
                        </a:spcAft>
                      </a:pPr>
                      <a:r>
                        <a:rPr lang="zh-CN" sz="1400" kern="100">
                          <a:latin typeface="微软雅黑" panose="020B0503020204020204" charset="-122"/>
                          <a:ea typeface="微软雅黑" panose="020B0503020204020204" charset="-122"/>
                        </a:rPr>
                        <a:t>维修单位资格许可</a:t>
                      </a:r>
                      <a:endParaRPr lang="zh-CN" sz="1400" kern="100">
                        <a:latin typeface="微软雅黑" panose="020B0503020204020204" charset="-122"/>
                        <a:ea typeface="微软雅黑" panose="020B0503020204020204" charset="-122"/>
                      </a:endParaRPr>
                    </a:p>
                  </a:txBody>
                  <a:tcPr marL="68580" marR="68580" marT="0" marB="0" anchor="ctr"/>
                </a:tc>
                <a:tc>
                  <a:txBody>
                    <a:bodyPr/>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sym typeface="+mn-ea"/>
                        </a:rPr>
                        <a:t>TSG 07-2018 </a:t>
                      </a:r>
                      <a:r>
                        <a:rPr lang="zh-CN" sz="1400" kern="100" dirty="0">
                          <a:latin typeface="微软雅黑" panose="020B0503020204020204" charset="-122"/>
                          <a:ea typeface="微软雅黑" panose="020B0503020204020204" charset="-122"/>
                          <a:cs typeface="微软雅黑" panose="020B0503020204020204" charset="-122"/>
                          <a:sym typeface="+mn-ea"/>
                        </a:rPr>
                        <a:t>特种设备生产和充装单位许可规则</a:t>
                      </a:r>
                      <a:endParaRPr lang="zh-CN" sz="14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endParaRPr lang="zh-CN" sz="1400" kern="100" dirty="0">
                        <a:latin typeface="微软雅黑" panose="020B0503020204020204" charset="-122"/>
                        <a:ea typeface="微软雅黑" panose="020B0503020204020204" charset="-122"/>
                        <a:cs typeface="微软雅黑" panose="020B0503020204020204" charset="-122"/>
                      </a:endParaRPr>
                    </a:p>
                  </a:txBody>
                  <a:tcPr marL="68580" marR="68580" marT="0" marB="0" anchor="ctr"/>
                </a:tc>
              </a:tr>
              <a:tr h="582295">
                <a:tc>
                  <a:txBody>
                    <a:bodyPr/>
                    <a:p>
                      <a:pPr algn="ctr">
                        <a:lnSpc>
                          <a:spcPct val="130000"/>
                        </a:lnSpc>
                        <a:spcAft>
                          <a:spcPts val="0"/>
                        </a:spcAft>
                      </a:pPr>
                      <a:r>
                        <a:rPr lang="zh-CN" sz="1400" kern="100" dirty="0">
                          <a:latin typeface="微软雅黑" panose="020B0503020204020204" charset="-122"/>
                          <a:ea typeface="微软雅黑" panose="020B0503020204020204" charset="-122"/>
                        </a:rPr>
                        <a:t>使用登记</a:t>
                      </a:r>
                      <a:endParaRPr lang="zh-CN" sz="1400" kern="100" dirty="0">
                        <a:latin typeface="微软雅黑" panose="020B0503020204020204" charset="-122"/>
                        <a:ea typeface="微软雅黑" panose="020B0503020204020204" charset="-122"/>
                      </a:endParaRPr>
                    </a:p>
                  </a:txBody>
                  <a:tcPr marL="45077" marR="45077" marT="0" marB="0" anchor="ctr"/>
                </a:tc>
                <a:tc>
                  <a:txBody>
                    <a:bodyPr/>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TSG 08-2016    特种设备使用管理规则</a:t>
                      </a:r>
                      <a:r>
                        <a:rPr lang="zh-CN" altLang="en-US" sz="1400" kern="100" dirty="0">
                          <a:latin typeface="微软雅黑" panose="020B0503020204020204" charset="-122"/>
                          <a:ea typeface="微软雅黑" panose="020B0503020204020204" charset="-122"/>
                          <a:cs typeface="微软雅黑" panose="020B0503020204020204" charset="-122"/>
                        </a:rPr>
                        <a:t>（仅含工业管道）</a:t>
                      </a:r>
                      <a:endParaRPr kumimoji="0" lang="zh-CN" altLang="en-US" sz="1400" strike="dblStrike" kern="100" dirty="0" smtClean="0">
                        <a:uFillTx/>
                        <a:latin typeface="微软雅黑" panose="020B0503020204020204" charset="-122"/>
                        <a:ea typeface="微软雅黑" panose="020B0503020204020204" charset="-122"/>
                        <a:cs typeface="微软雅黑" panose="020B0503020204020204" charset="-122"/>
                      </a:endParaRPr>
                    </a:p>
                  </a:txBody>
                  <a:tcPr marL="45077" marR="45077" marT="0" marB="0" anchor="ctr"/>
                </a:tc>
              </a:tr>
            </a:tbl>
          </a:graphicData>
        </a:graphic>
      </p:graphicFrame>
      <p:sp>
        <p:nvSpPr>
          <p:cNvPr id="100" name="文本框 99"/>
          <p:cNvSpPr txBox="1"/>
          <p:nvPr/>
        </p:nvSpPr>
        <p:spPr>
          <a:xfrm>
            <a:off x="1130300" y="657860"/>
            <a:ext cx="6188710" cy="521970"/>
          </a:xfrm>
          <a:prstGeom prst="rect">
            <a:avLst/>
          </a:prstGeom>
          <a:noFill/>
          <a:ln w="9525">
            <a:noFill/>
          </a:ln>
        </p:spPr>
        <p:txBody>
          <a:bodyPr wrap="square">
            <a:spAutoFit/>
          </a:bodyPr>
          <a:p>
            <a:pPr marL="0" indent="0"/>
            <a:r>
              <a:rPr lang="en-US" altLang="zh-CN" b="1">
                <a:latin typeface="Arial" panose="020B0604020202020204" pitchFamily="34" charset="0"/>
                <a:ea typeface="黑体" panose="02010609060101010101" pitchFamily="49" charset="-122"/>
              </a:rPr>
              <a:t>1.2 </a:t>
            </a:r>
            <a:r>
              <a:rPr lang="zh-CN" altLang="en-US" b="1">
                <a:latin typeface="Arial" panose="020B0604020202020204" pitchFamily="34" charset="0"/>
                <a:ea typeface="黑体" panose="02010609060101010101" pitchFamily="49" charset="-122"/>
              </a:rPr>
              <a:t>压力管道法规标准体系</a:t>
            </a:r>
            <a:endParaRPr lang="zh-CN" altLang="en-US" b="1">
              <a:latin typeface="Arial" panose="020B0604020202020204" pitchFamily="34" charset="0"/>
              <a:ea typeface="黑体" panose="02010609060101010101" pitchFamily="49" charset="-122"/>
            </a:endParaRPr>
          </a:p>
        </p:txBody>
      </p:sp>
      <p:sp>
        <p:nvSpPr>
          <p:cNvPr id="2" name="Rectangle 1027"/>
          <p:cNvSpPr>
            <a:spLocks noGrp="1"/>
          </p:cNvSpPr>
          <p:nvPr/>
        </p:nvSpPr>
        <p:spPr>
          <a:xfrm>
            <a:off x="798195" y="1541780"/>
            <a:ext cx="7832725" cy="469265"/>
          </a:xfrm>
          <a:prstGeom prst="rect">
            <a:avLst/>
          </a:prstGeom>
          <a:gradFill>
            <a:gsLst>
              <a:gs pos="0">
                <a:srgbClr val="FBFB11"/>
              </a:gs>
              <a:gs pos="100000">
                <a:srgbClr val="838309"/>
              </a:gs>
            </a:gsLst>
            <a:lin ang="16200000" scaled="0"/>
          </a:gradFill>
        </p:spPr>
        <p:style>
          <a:lnRef idx="1">
            <a:schemeClr val="accent6"/>
          </a:lnRef>
          <a:fillRef idx="3">
            <a:schemeClr val="accent6"/>
          </a:fillRef>
          <a:effectRef idx="2">
            <a:schemeClr val="accent6"/>
          </a:effectRef>
          <a:fontRef idx="minor">
            <a:schemeClr val="lt1"/>
          </a:fontRef>
        </p:style>
        <p:txBody>
          <a:bodyPr vert="horz" wrap="square" lIns="91440" tIns="45720" rIns="91440" bIns="45720" anchor="t"/>
          <a:lstStyle>
            <a:lvl1pPr marL="365125" indent="-282575" algn="l" rtl="0" eaLnBrk="0" fontAlgn="base" hangingPunct="0">
              <a:spcBef>
                <a:spcPts val="600"/>
              </a:spcBef>
              <a:spcAft>
                <a:spcPct val="0"/>
              </a:spcAft>
              <a:buClr>
                <a:schemeClr val="accent1"/>
              </a:buClr>
              <a:buSzPct val="80000"/>
              <a:buFont typeface="Wingdings 2" panose="05020102010507070707" pitchFamily="18" charset="2"/>
              <a:buChar char=""/>
              <a:defRPr sz="3200" kern="1200">
                <a:solidFill>
                  <a:schemeClr val="tx1"/>
                </a:solidFill>
                <a:latin typeface="+mn-lt"/>
                <a:ea typeface="+mn-ea"/>
                <a:cs typeface="+mn-cs"/>
              </a:defRPr>
            </a:lvl1pPr>
            <a:lvl2pPr marL="640080" indent="-236855" algn="l" rtl="0" eaLnBrk="0" fontAlgn="base" hangingPunct="0">
              <a:spcBef>
                <a:spcPts val="550"/>
              </a:spcBef>
              <a:spcAft>
                <a:spcPct val="0"/>
              </a:spcAft>
              <a:buClr>
                <a:schemeClr val="accent1"/>
              </a:buClr>
              <a:buFont typeface="Verdana" panose="020B0604030504040204"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097280" indent="-173355" algn="l" rtl="0" eaLnBrk="0" fontAlgn="base" hangingPunct="0">
              <a:spcBef>
                <a:spcPct val="20000"/>
              </a:spcBef>
              <a:spcAft>
                <a:spcPct val="0"/>
              </a:spcAft>
              <a:buClr>
                <a:srgbClr val="C32D2E"/>
              </a:buClr>
              <a:buFont typeface="Wingdings 2" panose="05020102010507070707" pitchFamily="18" charset="2"/>
              <a:buChar char=""/>
              <a:defRPr sz="2000" kern="1200">
                <a:solidFill>
                  <a:schemeClr val="tx1"/>
                </a:solidFill>
                <a:latin typeface="+mn-lt"/>
                <a:ea typeface="+mn-ea"/>
                <a:cs typeface="+mn-cs"/>
              </a:defRPr>
            </a:lvl4pPr>
            <a:lvl5pPr marL="1297305" indent="-182880" algn="l" rtl="0" eaLnBrk="0" fontAlgn="base" hangingPunct="0">
              <a:spcBef>
                <a:spcPct val="20000"/>
              </a:spcBef>
              <a:spcAft>
                <a:spcPct val="0"/>
              </a:spcAft>
              <a:buClr>
                <a:srgbClr val="84AA33"/>
              </a:buClr>
              <a:buFont typeface="Wingdings 2" panose="05020102010507070707"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panose="05020102010507070707"/>
              <a:buChar char=""/>
              <a:defRPr kumimoji="0" sz="2000" kern="1200">
                <a:solidFill>
                  <a:schemeClr val="tx1"/>
                </a:solidFill>
                <a:latin typeface="+mn-lt"/>
                <a:ea typeface="+mn-ea"/>
                <a:cs typeface="+mn-cs"/>
              </a:defRPr>
            </a:lvl6pPr>
            <a:lvl7pPr marL="1718945" indent="-182880" algn="l" rtl="0" eaLnBrk="1" latinLnBrk="0" hangingPunct="1">
              <a:lnSpc>
                <a:spcPct val="100000"/>
              </a:lnSpc>
              <a:spcBef>
                <a:spcPct val="20000"/>
              </a:spcBef>
              <a:buClr>
                <a:schemeClr val="accent6"/>
              </a:buClr>
              <a:buFont typeface="Wingdings 2" panose="05020102010507070707"/>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panose="05020102010507070707"/>
              <a:buChar char=""/>
              <a:defRPr kumimoji="0" sz="2000" kern="1200">
                <a:solidFill>
                  <a:schemeClr val="tx1"/>
                </a:solidFill>
                <a:latin typeface="+mn-lt"/>
                <a:ea typeface="+mn-ea"/>
                <a:cs typeface="+mn-cs"/>
              </a:defRPr>
            </a:lvl8pPr>
            <a:lvl9pPr marL="2130425" indent="-182880" algn="l" rtl="0" eaLnBrk="1" latinLnBrk="0" hangingPunct="1">
              <a:lnSpc>
                <a:spcPct val="100000"/>
              </a:lnSpc>
              <a:spcBef>
                <a:spcPct val="20000"/>
              </a:spcBef>
              <a:buClr>
                <a:schemeClr val="accent6"/>
              </a:buClr>
              <a:buFont typeface="Wingdings 2" panose="05020102010507070707"/>
              <a:buChar char=""/>
              <a:defRPr kumimoji="0" sz="2000" kern="1200">
                <a:solidFill>
                  <a:schemeClr val="tx1"/>
                </a:solidFill>
                <a:latin typeface="+mn-lt"/>
                <a:ea typeface="+mn-ea"/>
                <a:cs typeface="+mn-cs"/>
              </a:defRPr>
            </a:lvl9pPr>
          </a:lstStyle>
          <a:p>
            <a:pPr marL="90805" indent="0" algn="ctr">
              <a:lnSpc>
                <a:spcPct val="120000"/>
              </a:lnSpc>
              <a:spcBef>
                <a:spcPts val="0"/>
              </a:spcBef>
              <a:buNone/>
            </a:pPr>
            <a:r>
              <a:rPr lang="zh-CN" altLang="en-US" sz="2000" b="1" dirty="0">
                <a:solidFill>
                  <a:schemeClr val="bg1"/>
                </a:solidFill>
                <a:latin typeface="微软雅黑" panose="020B0503020204020204" charset="-122"/>
                <a:ea typeface="微软雅黑" panose="020B0503020204020204" charset="-122"/>
              </a:rPr>
              <a:t>特种设备安全技术规范：</a:t>
            </a:r>
            <a:r>
              <a:rPr lang="zh-CN" altLang="zh-CN" sz="2000" dirty="0">
                <a:solidFill>
                  <a:schemeClr val="bg1"/>
                </a:solidFill>
                <a:latin typeface="微软雅黑" panose="020B0503020204020204" charset="-122"/>
                <a:ea typeface="微软雅黑" panose="020B0503020204020204" charset="-122"/>
              </a:rPr>
              <a:t>压力管道</a:t>
            </a:r>
            <a:endParaRPr lang="zh-CN" altLang="zh-CN" sz="2000" dirty="0">
              <a:solidFill>
                <a:schemeClr val="bg1"/>
              </a:solidFill>
              <a:latin typeface="微软雅黑" panose="020B0503020204020204" charset="-122"/>
              <a:ea typeface="微软雅黑" panose="020B0503020204020204" charset="-122"/>
            </a:endParaRPr>
          </a:p>
        </p:txBody>
      </p:sp>
    </p:spTree>
  </p:cSld>
  <p:clrMapOvr>
    <a:masterClrMapping/>
  </p:clrMapOvr>
  <p:transition advClick="0">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56310" y="1368425"/>
            <a:ext cx="7477760" cy="829945"/>
          </a:xfrm>
          <a:prstGeom prst="rect">
            <a:avLst/>
          </a:prstGeom>
          <a:noFill/>
          <a:ln w="9525">
            <a:noFill/>
          </a:ln>
        </p:spPr>
        <p:txBody>
          <a:bodyPr wrap="square">
            <a:spAutoFit/>
          </a:bodyPr>
          <a:p>
            <a:pPr marL="0" indent="0"/>
            <a:r>
              <a:rPr lang="en-US" altLang="zh-CN" sz="2400" b="0">
                <a:ea typeface="宋体" panose="02010600030101010101" pitchFamily="2" charset="-122"/>
              </a:rPr>
              <a:t>14.3.4</a:t>
            </a:r>
            <a:r>
              <a:rPr lang="zh-CN" sz="2400" b="0">
                <a:ea typeface="宋体" panose="02010600030101010101" pitchFamily="2" charset="-122"/>
              </a:rPr>
              <a:t>输油管道分段水压试验时的压力值、稳压时间及合格标准应符合表</a:t>
            </a:r>
            <a:r>
              <a:rPr lang="en-US" sz="2400" b="0">
                <a:latin typeface="宋体" panose="02010600030101010101" pitchFamily="2" charset="-122"/>
                <a:ea typeface="宋体" panose="02010600030101010101" pitchFamily="2" charset="-122"/>
                <a:cs typeface="Times New Roman" panose="02020603050405020304" pitchFamily="18" charset="0"/>
              </a:rPr>
              <a:t>14.3.4</a:t>
            </a:r>
            <a:r>
              <a:rPr lang="zh-CN" sz="2400" b="0">
                <a:ea typeface="宋体" panose="02010600030101010101" pitchFamily="2" charset="-122"/>
              </a:rPr>
              <a:t>的规定</a:t>
            </a:r>
            <a:endParaRPr lang="zh-CN" altLang="en-US" sz="2400"/>
          </a:p>
        </p:txBody>
      </p:sp>
      <p:graphicFrame>
        <p:nvGraphicFramePr>
          <p:cNvPr id="2" name="表格 1"/>
          <p:cNvGraphicFramePr/>
          <p:nvPr/>
        </p:nvGraphicFramePr>
        <p:xfrm>
          <a:off x="1643063" y="2590800"/>
          <a:ext cx="5857875" cy="1676400"/>
        </p:xfrm>
        <a:graphic>
          <a:graphicData uri="http://schemas.openxmlformats.org/drawingml/2006/table">
            <a:tbl>
              <a:tblPr firstRow="1" bandRow="1">
                <a:tableStyleId>{5940675A-B579-460E-94D1-54222C63F5DA}</a:tableStyleId>
              </a:tblPr>
              <a:tblGrid>
                <a:gridCol w="1541463"/>
                <a:gridCol w="1371600"/>
                <a:gridCol w="1257300"/>
                <a:gridCol w="1687512"/>
              </a:tblGrid>
              <a:tr h="279400">
                <a:tc gridSpan="2">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分  类</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强度试验</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严密性试验</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9400">
                <a:tc rowSpan="2">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输油管道一般地段</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压力值(MPa)</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1.25倍设计压力</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设计压力</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94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稳压时间(h)</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4</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24</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9400">
                <a:tc rowSpan="2">
                  <a:txBody>
                    <a:bodyPr/>
                    <a:p>
                      <a:pPr indent="0">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输油管道大中型穿越、跨越及管道通过人口稠密区</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压力值(MPa)</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1.5倍设计压力</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设计压力</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94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稳压时间(h)</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4</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24</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9400">
                <a:tc gridSpan="2">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合格标准</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无变形、无泄漏</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chemeClr val="tx2"/>
                          </a:solidFill>
                          <a:latin typeface="宋体" panose="02010600030101010101" pitchFamily="2" charset="-122"/>
                          <a:ea typeface="宋体" panose="02010600030101010101" pitchFamily="2" charset="-122"/>
                          <a:cs typeface="宋体" panose="02010600030101010101" pitchFamily="2" charset="-122"/>
                        </a:rPr>
                        <a:t>压降不大于1%试验压力值，且不大于0.1MPa</a:t>
                      </a:r>
                      <a:endParaRPr lang="en-US" altLang="en-US" sz="1800" b="0">
                        <a:solidFill>
                          <a:schemeClr val="tx2"/>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2288540" y="2277745"/>
            <a:ext cx="5080000" cy="229870"/>
          </a:xfrm>
          <a:prstGeom prst="rect">
            <a:avLst/>
          </a:prstGeom>
          <a:noFill/>
          <a:ln w="9525">
            <a:noFill/>
          </a:ln>
        </p:spPr>
        <p:txBody>
          <a:bodyPr>
            <a:spAutoFit/>
          </a:bodyPr>
          <a:p>
            <a:pPr marL="0" indent="0"/>
            <a:r>
              <a:rPr lang="zh-CN" sz="900" b="0">
                <a:ea typeface="宋体" panose="02010600030101010101" pitchFamily="2" charset="-122"/>
              </a:rPr>
              <a:t>表</a:t>
            </a:r>
            <a:r>
              <a:rPr lang="en-US" sz="900" b="0">
                <a:latin typeface="宋体" panose="02010600030101010101" pitchFamily="2" charset="-122"/>
                <a:ea typeface="宋体" panose="02010600030101010101" pitchFamily="2" charset="-122"/>
                <a:cs typeface="Times New Roman" panose="02020603050405020304" pitchFamily="18" charset="0"/>
              </a:rPr>
              <a:t>14.3.3 </a:t>
            </a:r>
            <a:r>
              <a:rPr lang="zh-CN" sz="900" b="0">
                <a:ea typeface="宋体" panose="02010600030101010101" pitchFamily="2" charset="-122"/>
              </a:rPr>
              <a:t>输油管道水压试验压力值、稳压时间及合格标准</a:t>
            </a:r>
            <a:endParaRPr lang="zh-CN" altLang="en-US"/>
          </a:p>
        </p:txBody>
      </p:sp>
      <p:sp>
        <p:nvSpPr>
          <p:cNvPr id="4" name="文本框 3"/>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75995" y="1279525"/>
            <a:ext cx="7733665" cy="829945"/>
          </a:xfrm>
          <a:prstGeom prst="rect">
            <a:avLst/>
          </a:prstGeom>
          <a:noFill/>
          <a:ln w="9525">
            <a:noFill/>
          </a:ln>
        </p:spPr>
        <p:txBody>
          <a:bodyPr wrap="square">
            <a:spAutoFit/>
          </a:bodyPr>
          <a:p>
            <a:pPr marL="0" indent="0"/>
            <a:r>
              <a:rPr lang="en-US" altLang="zh-CN" sz="2400" b="0">
                <a:ea typeface="宋体" panose="02010600030101010101" pitchFamily="2" charset="-122"/>
              </a:rPr>
              <a:t>14.3.5</a:t>
            </a:r>
            <a:r>
              <a:rPr lang="zh-CN" sz="2400" b="0">
                <a:ea typeface="宋体" panose="02010600030101010101" pitchFamily="2" charset="-122"/>
              </a:rPr>
              <a:t>输气管道分段水压试验时的压力值、稳压时间及合格标准应符合表</a:t>
            </a:r>
            <a:r>
              <a:rPr lang="en-US" sz="2400" b="0">
                <a:latin typeface="宋体" panose="02010600030101010101" pitchFamily="2" charset="-122"/>
                <a:ea typeface="宋体" panose="02010600030101010101" pitchFamily="2" charset="-122"/>
                <a:cs typeface="Times New Roman" panose="02020603050405020304" pitchFamily="18" charset="0"/>
              </a:rPr>
              <a:t>14.3.5</a:t>
            </a:r>
            <a:r>
              <a:rPr lang="zh-CN" sz="2400" b="0">
                <a:ea typeface="宋体" panose="02010600030101010101" pitchFamily="2" charset="-122"/>
              </a:rPr>
              <a:t>的规定</a:t>
            </a:r>
            <a:endParaRPr lang="zh-CN" altLang="en-US" sz="2400"/>
          </a:p>
        </p:txBody>
      </p:sp>
      <p:graphicFrame>
        <p:nvGraphicFramePr>
          <p:cNvPr id="2" name="表格 1"/>
          <p:cNvGraphicFramePr/>
          <p:nvPr/>
        </p:nvGraphicFramePr>
        <p:xfrm>
          <a:off x="1478915" y="2500630"/>
          <a:ext cx="5969000" cy="2984500"/>
        </p:xfrm>
        <a:graphic>
          <a:graphicData uri="http://schemas.openxmlformats.org/drawingml/2006/table">
            <a:tbl>
              <a:tblPr firstRow="1" bandRow="1">
                <a:tableStyleId>{5940675A-B579-460E-94D1-54222C63F5DA}</a:tableStyleId>
              </a:tblPr>
              <a:tblGrid>
                <a:gridCol w="1338263"/>
                <a:gridCol w="1276350"/>
                <a:gridCol w="1371600"/>
                <a:gridCol w="1982787"/>
              </a:tblGrid>
              <a:tr h="317500">
                <a:tc grid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分  类</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强度试验</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严密性试验</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7500">
                <a:tc row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一级地区输气管道</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压力值(MPa)</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1.1倍设计压力</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设计压力</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75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稳压时间(h)</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24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7500">
                <a:tc row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二级地区输气管道</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压力值(MPa)</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1.25倍设计压力</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设计压力</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75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稳压时间(h)</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24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7500">
                <a:tc row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三级地区输气管道</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压力值(MPa)</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1.4倍设计压力</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设计压力</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75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稳压时间(h)</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24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row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四级地区输气管道</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压力值(MPa)</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1.5倍设计压力</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设计压力</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稳压时间(h)</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24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7800">
                <a:tc grid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合格标准</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无变形、无泄漏</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压降不大于1%试验压力值，且不大于0.1MPa</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2302510" y="2199005"/>
            <a:ext cx="5080000" cy="229870"/>
          </a:xfrm>
          <a:prstGeom prst="rect">
            <a:avLst/>
          </a:prstGeom>
          <a:noFill/>
          <a:ln w="9525">
            <a:noFill/>
          </a:ln>
        </p:spPr>
        <p:txBody>
          <a:bodyPr>
            <a:spAutoFit/>
          </a:bodyPr>
          <a:p>
            <a:pPr marL="0" indent="0"/>
            <a:r>
              <a:rPr lang="zh-CN" sz="900" b="0">
                <a:ea typeface="宋体" panose="02010600030101010101" pitchFamily="2" charset="-122"/>
              </a:rPr>
              <a:t>表</a:t>
            </a:r>
            <a:r>
              <a:rPr lang="en-US" sz="900" b="0">
                <a:latin typeface="宋体" panose="02010600030101010101" pitchFamily="2" charset="-122"/>
                <a:ea typeface="宋体" panose="02010600030101010101" pitchFamily="2" charset="-122"/>
                <a:cs typeface="Times New Roman" panose="02020603050405020304" pitchFamily="18" charset="0"/>
              </a:rPr>
              <a:t>14.3.5  </a:t>
            </a:r>
            <a:r>
              <a:rPr lang="zh-CN" sz="900" b="0">
                <a:ea typeface="宋体" panose="02010600030101010101" pitchFamily="2" charset="-122"/>
              </a:rPr>
              <a:t>输气管道水压试验压力值、稳压时间及合格标准</a:t>
            </a:r>
            <a:endParaRPr lang="zh-CN" altLang="en-US"/>
          </a:p>
        </p:txBody>
      </p:sp>
      <p:sp>
        <p:nvSpPr>
          <p:cNvPr id="4" name="文本框 3"/>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8670" y="1635125"/>
            <a:ext cx="7132320" cy="829945"/>
          </a:xfrm>
          <a:prstGeom prst="rect">
            <a:avLst/>
          </a:prstGeom>
          <a:noFill/>
          <a:ln w="9525">
            <a:noFill/>
          </a:ln>
        </p:spPr>
        <p:txBody>
          <a:bodyPr wrap="square">
            <a:spAutoFit/>
          </a:bodyPr>
          <a:p>
            <a:pPr marL="0" indent="0"/>
            <a:r>
              <a:rPr lang="en-US" altLang="zh-CN" sz="2400" b="0">
                <a:ea typeface="宋体" panose="02010600030101010101" pitchFamily="2" charset="-122"/>
                <a:cs typeface="Times New Roman" panose="02020603050405020304" pitchFamily="18" charset="0"/>
              </a:rPr>
              <a:t>14.3.7 </a:t>
            </a:r>
            <a:r>
              <a:rPr lang="zh-CN" sz="2400" b="0">
                <a:ea typeface="宋体" panose="02010600030101010101" pitchFamily="2" charset="-122"/>
                <a:cs typeface="Times New Roman" panose="02020603050405020304" pitchFamily="18" charset="0"/>
              </a:rPr>
              <a:t>试压宜在环境温度5℃以上进行，当不能满足时，应采取防冻措施</a:t>
            </a:r>
            <a:endParaRPr lang="zh-CN" altLang="en-US" sz="2400"/>
          </a:p>
        </p:txBody>
      </p:sp>
      <p:sp>
        <p:nvSpPr>
          <p:cNvPr id="2" name="文本框 1"/>
          <p:cNvSpPr txBox="1"/>
          <p:nvPr/>
        </p:nvSpPr>
        <p:spPr>
          <a:xfrm>
            <a:off x="788670" y="2952750"/>
            <a:ext cx="6614795" cy="521970"/>
          </a:xfrm>
          <a:prstGeom prst="rect">
            <a:avLst/>
          </a:prstGeom>
          <a:noFill/>
        </p:spPr>
        <p:txBody>
          <a:bodyPr wrap="square" rtlCol="0" anchor="t">
            <a:spAutoFit/>
          </a:bodyPr>
          <a:p>
            <a:r>
              <a:rPr lang="zh-CN" altLang="en-US" sz="2000">
                <a:solidFill>
                  <a:srgbClr val="00B050"/>
                </a:solidFill>
              </a:rPr>
              <a:t>防冻措施主要有液体降温法、集肤效应法及保温法等</a:t>
            </a:r>
            <a:r>
              <a:rPr lang="zh-CN" altLang="en-US"/>
              <a:t>。</a:t>
            </a:r>
            <a:endParaRPr lang="zh-CN" altLang="en-US"/>
          </a:p>
        </p:txBody>
      </p:sp>
      <p:sp>
        <p:nvSpPr>
          <p:cNvPr id="3" name="文本框 2"/>
          <p:cNvSpPr txBox="1"/>
          <p:nvPr/>
        </p:nvSpPr>
        <p:spPr>
          <a:xfrm>
            <a:off x="1353185" y="637540"/>
            <a:ext cx="5360670" cy="460375"/>
          </a:xfrm>
          <a:prstGeom prst="rect">
            <a:avLst/>
          </a:prstGeom>
          <a:noFill/>
        </p:spPr>
        <p:txBody>
          <a:bodyPr wrap="none" rtlCol="0" anchor="t">
            <a:spAutoFit/>
          </a:bodyPr>
          <a:p>
            <a:pPr marL="0" indent="0"/>
            <a:r>
              <a:rPr lang="en-US" altLang="zh-CN" sz="2400" b="1">
                <a:ea typeface="黑体" panose="02010609060101010101" pitchFamily="49" charset="-122"/>
                <a:sym typeface="+mn-ea"/>
              </a:rPr>
              <a:t>3 长输管道施工及验收 GB50369-2014</a:t>
            </a:r>
            <a:endParaRPr sz="2400" b="1">
              <a:ea typeface="黑体" panose="02010609060101010101" pitchFamily="49" charset="-122"/>
              <a:sym typeface="+mn-ea"/>
            </a:endParaRPr>
          </a:p>
        </p:txBody>
      </p:sp>
    </p:spTree>
  </p:cSld>
  <p:clrMapOvr>
    <a:masterClrMapping/>
  </p:clrMapOvr>
  <p:transition advClick="0">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9300" y="1576705"/>
            <a:ext cx="7733665" cy="3046095"/>
          </a:xfrm>
          <a:prstGeom prst="rect">
            <a:avLst/>
          </a:prstGeom>
          <a:noFill/>
          <a:ln w="9525">
            <a:noFill/>
          </a:ln>
        </p:spPr>
        <p:txBody>
          <a:bodyPr wrap="square">
            <a:spAutoFit/>
          </a:bodyPr>
          <a:p>
            <a:pPr marL="0" indent="0" latinLnBrk="0"/>
            <a:r>
              <a:rPr lang="en-US" altLang="zh-CN" sz="2400" b="0">
                <a:ea typeface="宋体" panose="02010600030101010101" pitchFamily="2" charset="-122"/>
                <a:cs typeface="Times New Roman" panose="02020603050405020304" pitchFamily="18" charset="0"/>
              </a:rPr>
              <a:t>14.4.1 </a:t>
            </a:r>
            <a:r>
              <a:rPr lang="zh-CN" sz="2400" b="0">
                <a:ea typeface="宋体" panose="02010600030101010101" pitchFamily="2" charset="-122"/>
                <a:cs typeface="Times New Roman" panose="02020603050405020304" pitchFamily="18" charset="0"/>
              </a:rPr>
              <a:t>气压分段试压长度不宜超过</a:t>
            </a:r>
            <a:r>
              <a:rPr lang="en-US" sz="2400" b="0">
                <a:latin typeface="宋体" panose="02010600030101010101" pitchFamily="2" charset="-122"/>
                <a:ea typeface="宋体" panose="02010600030101010101" pitchFamily="2" charset="-122"/>
                <a:cs typeface="Times New Roman" panose="02020603050405020304" pitchFamily="18" charset="0"/>
              </a:rPr>
              <a:t>1</a:t>
            </a:r>
            <a:r>
              <a:rPr lang="zh-CN" sz="2400" b="0">
                <a:ea typeface="宋体" panose="02010600030101010101" pitchFamily="2" charset="-122"/>
                <a:cs typeface="Times New Roman" panose="02020603050405020304" pitchFamily="18" charset="0"/>
              </a:rPr>
              <a:t>8km。</a:t>
            </a:r>
            <a:endParaRPr lang="zh-CN" sz="2400" b="0">
              <a:ea typeface="宋体" panose="02010600030101010101" pitchFamily="2" charset="-122"/>
              <a:cs typeface="Times New Roman" panose="02020603050405020304" pitchFamily="18" charset="0"/>
            </a:endParaRPr>
          </a:p>
          <a:p>
            <a:pPr marL="0" indent="0" latinLnBrk="0"/>
            <a:r>
              <a:rPr lang="en-US" altLang="zh-CN" sz="2400" b="0">
                <a:ea typeface="宋体" panose="02010600030101010101" pitchFamily="2" charset="-122"/>
                <a:cs typeface="Times New Roman" panose="02020603050405020304" pitchFamily="18" charset="0"/>
              </a:rPr>
              <a:t>14</a:t>
            </a:r>
            <a:r>
              <a:rPr lang="zh-CN" sz="2400" b="0">
                <a:ea typeface="宋体" panose="02010600030101010101" pitchFamily="2" charset="-122"/>
                <a:cs typeface="Times New Roman" panose="02020603050405020304" pitchFamily="18" charset="0"/>
              </a:rPr>
              <a:t>.</a:t>
            </a:r>
            <a:r>
              <a:rPr lang="en-US" altLang="zh-CN" sz="2400" b="0">
                <a:ea typeface="宋体" panose="02010600030101010101" pitchFamily="2" charset="-122"/>
                <a:cs typeface="Times New Roman" panose="02020603050405020304" pitchFamily="18" charset="0"/>
              </a:rPr>
              <a:t>4.2 </a:t>
            </a:r>
            <a:r>
              <a:rPr lang="zh-CN" sz="2400" b="0">
                <a:ea typeface="宋体" panose="02010600030101010101" pitchFamily="2" charset="-122"/>
                <a:cs typeface="Times New Roman" panose="02020603050405020304" pitchFamily="18" charset="0"/>
              </a:rPr>
              <a:t>试压用的压力表应经过校验，并应在有效期内。压力</a:t>
            </a:r>
            <a:r>
              <a:rPr lang="zh-CN" sz="2400" b="0">
                <a:ea typeface="宋体" panose="02010600030101010101" pitchFamily="2" charset="-122"/>
              </a:rPr>
              <a:t>表精度应不低于</a:t>
            </a:r>
            <a:r>
              <a:rPr lang="zh-CN" sz="2400" b="0">
                <a:ea typeface="宋体" panose="02010600030101010101" pitchFamily="2" charset="-122"/>
                <a:cs typeface="Times New Roman" panose="02020603050405020304" pitchFamily="18" charset="0"/>
              </a:rPr>
              <a:t>1.5级，量程为被测最大压力的1.5～2倍，</a:t>
            </a:r>
            <a:r>
              <a:rPr lang="zh-CN" sz="2400" b="0">
                <a:ea typeface="宋体" panose="02010600030101010101" pitchFamily="2" charset="-122"/>
              </a:rPr>
              <a:t>表盘直径不应小于</a:t>
            </a:r>
            <a:r>
              <a:rPr lang="zh-CN" sz="2400" b="0">
                <a:ea typeface="宋体" panose="02010600030101010101" pitchFamily="2" charset="-122"/>
                <a:cs typeface="Times New Roman" panose="02020603050405020304" pitchFamily="18" charset="0"/>
              </a:rPr>
              <a:t>150mm，最小刻度应能显示0.05MPa。试</a:t>
            </a:r>
            <a:r>
              <a:rPr lang="zh-CN" sz="2400" b="0">
                <a:ea typeface="宋体" panose="02010600030101010101" pitchFamily="2" charset="-122"/>
              </a:rPr>
              <a:t>压时的压力表应不少于</a:t>
            </a:r>
            <a:r>
              <a:rPr lang="zh-CN" sz="2400" b="0">
                <a:ea typeface="宋体" panose="02010600030101010101" pitchFamily="2" charset="-122"/>
                <a:cs typeface="Times New Roman" panose="02020603050405020304" pitchFamily="18" charset="0"/>
              </a:rPr>
              <a:t>2块，并应分别安装在试压管段的两端。稳</a:t>
            </a:r>
            <a:r>
              <a:rPr lang="zh-CN" sz="2400" b="0">
                <a:ea typeface="宋体" panose="02010600030101010101" pitchFamily="2" charset="-122"/>
              </a:rPr>
              <a:t>压时间应在管段两端压力平衡后开始计算。试压管段的两端应各安装</a:t>
            </a:r>
            <a:r>
              <a:rPr lang="zh-CN" sz="2400" b="0">
                <a:ea typeface="宋体" panose="02010600030101010101" pitchFamily="2" charset="-122"/>
                <a:cs typeface="Times New Roman" panose="02020603050405020304" pitchFamily="18" charset="0"/>
              </a:rPr>
              <a:t>1支温度计，且避免阳光直射，温度计的最小刻度应</a:t>
            </a:r>
            <a:r>
              <a:rPr lang="zh-CN" sz="2400" b="0">
                <a:ea typeface="宋体" panose="02010600030101010101" pitchFamily="2" charset="-122"/>
              </a:rPr>
              <a:t>小于或等于</a:t>
            </a:r>
            <a:r>
              <a:rPr lang="en-US" sz="2400" b="0">
                <a:latin typeface="宋体" panose="02010600030101010101" pitchFamily="2" charset="-122"/>
                <a:ea typeface="宋体" panose="02010600030101010101" pitchFamily="2" charset="-122"/>
                <a:cs typeface="Times New Roman" panose="02020603050405020304" pitchFamily="18" charset="0"/>
              </a:rPr>
              <a:t>1</a:t>
            </a:r>
            <a:r>
              <a:rPr lang="zh-CN" sz="2400" b="0">
                <a:ea typeface="宋体" panose="02010600030101010101" pitchFamily="2" charset="-122"/>
                <a:cs typeface="Times New Roman" panose="02020603050405020304" pitchFamily="18" charset="0"/>
              </a:rPr>
              <a:t>℃。</a:t>
            </a:r>
            <a:endParaRPr lang="zh-CN" altLang="en-US" sz="2400"/>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36625" y="1297305"/>
            <a:ext cx="7486650" cy="829945"/>
          </a:xfrm>
          <a:prstGeom prst="rect">
            <a:avLst/>
          </a:prstGeom>
          <a:noFill/>
          <a:ln w="9525">
            <a:noFill/>
          </a:ln>
        </p:spPr>
        <p:txBody>
          <a:bodyPr wrap="square">
            <a:spAutoFit/>
          </a:bodyPr>
          <a:p>
            <a:pPr marL="0" indent="0"/>
            <a:r>
              <a:rPr lang="en-US" altLang="zh-CN" sz="2400" b="0">
                <a:ea typeface="宋体" panose="02010600030101010101" pitchFamily="2" charset="-122"/>
              </a:rPr>
              <a:t>14.4.5 </a:t>
            </a:r>
            <a:r>
              <a:rPr lang="zh-CN" sz="2400" b="0">
                <a:ea typeface="宋体" panose="02010600030101010101" pitchFamily="2" charset="-122"/>
              </a:rPr>
              <a:t>油、气管道分段气压试验的压力值、稳压时间及合格标准应符合表</a:t>
            </a:r>
            <a:r>
              <a:rPr lang="en-US" sz="2400" b="0">
                <a:latin typeface="宋体" panose="02010600030101010101" pitchFamily="2" charset="-122"/>
                <a:ea typeface="宋体" panose="02010600030101010101" pitchFamily="2" charset="-122"/>
                <a:cs typeface="Times New Roman" panose="02020603050405020304" pitchFamily="18" charset="0"/>
              </a:rPr>
              <a:t>14.4.5</a:t>
            </a:r>
            <a:r>
              <a:rPr lang="zh-CN" sz="2400" b="0">
                <a:ea typeface="宋体" panose="02010600030101010101" pitchFamily="2" charset="-122"/>
              </a:rPr>
              <a:t>的规定</a:t>
            </a:r>
            <a:endParaRPr lang="zh-CN" altLang="en-US" sz="2400"/>
          </a:p>
        </p:txBody>
      </p:sp>
      <p:sp>
        <p:nvSpPr>
          <p:cNvPr id="2" name="文本框 1"/>
          <p:cNvSpPr txBox="1"/>
          <p:nvPr/>
        </p:nvSpPr>
        <p:spPr>
          <a:xfrm>
            <a:off x="1212850" y="2302510"/>
            <a:ext cx="5751195" cy="229870"/>
          </a:xfrm>
          <a:prstGeom prst="rect">
            <a:avLst/>
          </a:prstGeom>
          <a:noFill/>
          <a:ln w="9525">
            <a:noFill/>
          </a:ln>
        </p:spPr>
        <p:txBody>
          <a:bodyPr wrap="square">
            <a:spAutoFit/>
          </a:bodyPr>
          <a:p>
            <a:pPr marL="0" indent="0" algn="ctr"/>
            <a:r>
              <a:rPr lang="zh-CN" sz="900" b="0">
                <a:ea typeface="宋体" panose="02010600030101010101" pitchFamily="2" charset="-122"/>
              </a:rPr>
              <a:t>表</a:t>
            </a:r>
            <a:r>
              <a:rPr lang="en-US" sz="900" b="0">
                <a:latin typeface="宋体" panose="02010600030101010101" pitchFamily="2" charset="-122"/>
                <a:ea typeface="宋体" panose="02010600030101010101" pitchFamily="2" charset="-122"/>
                <a:cs typeface="Times New Roman" panose="02020603050405020304" pitchFamily="18" charset="0"/>
              </a:rPr>
              <a:t>14.4.5  </a:t>
            </a:r>
            <a:r>
              <a:rPr lang="zh-CN" sz="900" b="0">
                <a:ea typeface="宋体" panose="02010600030101010101" pitchFamily="2" charset="-122"/>
              </a:rPr>
              <a:t>气压试验压力值、稳压时伺及合格标准</a:t>
            </a:r>
            <a:endParaRPr lang="zh-CN" altLang="en-US"/>
          </a:p>
        </p:txBody>
      </p:sp>
      <p:graphicFrame>
        <p:nvGraphicFramePr>
          <p:cNvPr id="3" name="表格 2"/>
          <p:cNvGraphicFramePr/>
          <p:nvPr/>
        </p:nvGraphicFramePr>
        <p:xfrm>
          <a:off x="1212850" y="2816225"/>
          <a:ext cx="6761480" cy="3530600"/>
        </p:xfrm>
        <a:graphic>
          <a:graphicData uri="http://schemas.openxmlformats.org/drawingml/2006/table">
            <a:tbl>
              <a:tblPr firstRow="1" bandRow="1">
                <a:tableStyleId>{5940675A-B579-460E-94D1-54222C63F5DA}</a:tableStyleId>
              </a:tblPr>
              <a:tblGrid>
                <a:gridCol w="1549400"/>
                <a:gridCol w="1443355"/>
                <a:gridCol w="1553210"/>
                <a:gridCol w="2215515"/>
              </a:tblGrid>
              <a:tr h="450215">
                <a:tc grid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分  类</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强度试验</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严密性试验</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0055">
                <a:tc row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输油管道</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压力值(MPa)</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1.1倍设计压力</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设计压力</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005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稳压时间(h)</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24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0055">
                <a:tc row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一级地区输气管道</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压力值(MPa)</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1.1倍设计压力</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设计压力</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005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稳压时间(h)</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24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0055">
                <a:tc row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二级地区输气管道</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压力值(MPa)</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1.25倍设计压力</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设计压力</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005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稳压时间(h)</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24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0055">
                <a:tc grid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合格标准</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不破裂、无泄漏</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压降不大于1%试验压力值，且不大于0.1MPa</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07415" y="1284605"/>
            <a:ext cx="7867015" cy="3784600"/>
          </a:xfrm>
          <a:prstGeom prst="rect">
            <a:avLst/>
          </a:prstGeom>
          <a:noFill/>
          <a:ln w="9525">
            <a:noFill/>
          </a:ln>
        </p:spPr>
        <p:txBody>
          <a:bodyPr wrap="square">
            <a:spAutoFit/>
          </a:bodyPr>
          <a:p>
            <a:pPr marL="0" indent="0"/>
            <a:r>
              <a:rPr lang="en-US" sz="2400" b="0">
                <a:latin typeface="Calibri" panose="020F0502020204030204" charset="0"/>
                <a:ea typeface="宋体" panose="02010600030101010101" pitchFamily="2" charset="-122"/>
                <a:cs typeface="Times New Roman" panose="02020603050405020304" pitchFamily="18" charset="0"/>
              </a:rPr>
              <a:t>15.0.1</a:t>
            </a:r>
            <a:r>
              <a:rPr lang="zh-CN" sz="2400" b="0">
                <a:ea typeface="宋体" panose="02010600030101010101" pitchFamily="2" charset="-122"/>
              </a:rPr>
              <a:t>管道连头所用钢管、弯管等材料的材质、壁厚应符合设计要求。不参与试压的连头管段安装前应进行试压。</a:t>
            </a:r>
            <a:endParaRPr lang="en-US" sz="2400" b="0">
              <a:latin typeface="Calibri" panose="020F0502020204030204" charset="0"/>
              <a:ea typeface="宋体" panose="02010600030101010101" pitchFamily="2" charset="-122"/>
              <a:cs typeface="Times New Roman" panose="02020603050405020304" pitchFamily="18" charset="0"/>
            </a:endParaRPr>
          </a:p>
          <a:p>
            <a:pPr marL="0" indent="0"/>
            <a:r>
              <a:rPr lang="en-US" sz="2400">
                <a:latin typeface="Calibri" panose="020F0502020204030204" charset="0"/>
                <a:ea typeface="宋体" panose="02010600030101010101" pitchFamily="2" charset="-122"/>
                <a:cs typeface="Times New Roman" panose="02020603050405020304" pitchFamily="18" charset="0"/>
                <a:sym typeface="+mn-ea"/>
              </a:rPr>
              <a:t>15.0.</a:t>
            </a:r>
            <a:r>
              <a:rPr lang="en-US" sz="2400" b="0">
                <a:latin typeface="Calibri" panose="020F0502020204030204" charset="0"/>
                <a:ea typeface="宋体" panose="02010600030101010101" pitchFamily="2" charset="-122"/>
                <a:cs typeface="Times New Roman" panose="02020603050405020304" pitchFamily="18" charset="0"/>
              </a:rPr>
              <a:t>2</a:t>
            </a:r>
            <a:r>
              <a:rPr lang="zh-CN" sz="2400" b="0">
                <a:ea typeface="宋体" panose="02010600030101010101" pitchFamily="2" charset="-122"/>
              </a:rPr>
              <a:t>连头处宜设置在地形、地质较好的地段。连头处应设人行安全通道。作业面应平整、清洁、无积水，沟底比设计深度加深</a:t>
            </a:r>
            <a:r>
              <a:rPr lang="zh-CN" sz="2400" b="0">
                <a:ea typeface="宋体" panose="02010600030101010101" pitchFamily="2" charset="-122"/>
                <a:cs typeface="Times New Roman" panose="02020603050405020304" pitchFamily="18" charset="0"/>
              </a:rPr>
              <a:t>500～800mm。</a:t>
            </a:r>
            <a:endParaRPr lang="en-US" sz="2400" b="0">
              <a:latin typeface="Calibri" panose="020F0502020204030204" charset="0"/>
              <a:ea typeface="宋体" panose="02010600030101010101" pitchFamily="2" charset="-122"/>
              <a:cs typeface="Times New Roman" panose="02020603050405020304" pitchFamily="18" charset="0"/>
            </a:endParaRPr>
          </a:p>
          <a:p>
            <a:pPr marL="0" indent="0"/>
            <a:r>
              <a:rPr lang="en-US" sz="2400">
                <a:latin typeface="Calibri" panose="020F0502020204030204" charset="0"/>
                <a:ea typeface="宋体" panose="02010600030101010101" pitchFamily="2" charset="-122"/>
                <a:cs typeface="Times New Roman" panose="02020603050405020304" pitchFamily="18" charset="0"/>
                <a:sym typeface="+mn-ea"/>
              </a:rPr>
              <a:t>15.0.</a:t>
            </a:r>
            <a:r>
              <a:rPr lang="en-US" sz="2400" b="0">
                <a:latin typeface="Calibri" panose="020F0502020204030204" charset="0"/>
                <a:ea typeface="宋体" panose="02010600030101010101" pitchFamily="2" charset="-122"/>
                <a:cs typeface="Times New Roman" panose="02020603050405020304" pitchFamily="18" charset="0"/>
              </a:rPr>
              <a:t>3</a:t>
            </a:r>
            <a:r>
              <a:rPr lang="zh-CN" sz="2400" b="0">
                <a:ea typeface="宋体" panose="02010600030101010101" pitchFamily="2" charset="-122"/>
              </a:rPr>
              <a:t>现场切割防腐管时，</a:t>
            </a:r>
            <a:r>
              <a:rPr lang="zh-CN" sz="2400" b="0">
                <a:highlight>
                  <a:srgbClr val="FFFF00"/>
                </a:highlight>
                <a:ea typeface="宋体" panose="02010600030101010101" pitchFamily="2" charset="-122"/>
              </a:rPr>
              <a:t>宜采用机械方法，</a:t>
            </a:r>
            <a:r>
              <a:rPr lang="zh-CN" sz="2400" b="0">
                <a:ea typeface="宋体" panose="02010600030101010101" pitchFamily="2" charset="-122"/>
              </a:rPr>
              <a:t>也可采用火焰或等离子弧方法。</a:t>
            </a:r>
            <a:endParaRPr lang="en-US" sz="2400" b="0">
              <a:latin typeface="Calibri" panose="020F0502020204030204" charset="0"/>
              <a:ea typeface="宋体" panose="02010600030101010101" pitchFamily="2" charset="-122"/>
              <a:cs typeface="Times New Roman" panose="02020603050405020304" pitchFamily="18" charset="0"/>
            </a:endParaRPr>
          </a:p>
          <a:p>
            <a:pPr marL="0" indent="0"/>
            <a:r>
              <a:rPr lang="en-US" sz="2400">
                <a:latin typeface="Calibri" panose="020F0502020204030204" charset="0"/>
                <a:ea typeface="宋体" panose="02010600030101010101" pitchFamily="2" charset="-122"/>
                <a:cs typeface="Times New Roman" panose="02020603050405020304" pitchFamily="18" charset="0"/>
                <a:sym typeface="+mn-ea"/>
              </a:rPr>
              <a:t>15.0.</a:t>
            </a:r>
            <a:r>
              <a:rPr lang="en-US" sz="2400" b="0">
                <a:latin typeface="Calibri" panose="020F0502020204030204" charset="0"/>
                <a:ea typeface="宋体" panose="02010600030101010101" pitchFamily="2" charset="-122"/>
                <a:cs typeface="Times New Roman" panose="02020603050405020304" pitchFamily="18" charset="0"/>
              </a:rPr>
              <a:t>4</a:t>
            </a:r>
            <a:r>
              <a:rPr lang="zh-CN" sz="2400" b="0">
                <a:ea typeface="宋体" panose="02010600030101010101" pitchFamily="2" charset="-122"/>
              </a:rPr>
              <a:t>吊装时，吊具必须固定牢靠，应设专人指挥、监护。</a:t>
            </a:r>
            <a:endParaRPr lang="en-US" sz="2400" b="0">
              <a:latin typeface="Calibri" panose="020F0502020204030204" charset="0"/>
              <a:ea typeface="宋体" panose="02010600030101010101" pitchFamily="2" charset="-122"/>
              <a:cs typeface="Times New Roman" panose="02020603050405020304" pitchFamily="18" charset="0"/>
            </a:endParaRPr>
          </a:p>
          <a:p>
            <a:pPr marL="0" indent="0"/>
            <a:r>
              <a:rPr lang="en-US" sz="2400">
                <a:latin typeface="Calibri" panose="020F0502020204030204" charset="0"/>
                <a:ea typeface="宋体" panose="02010600030101010101" pitchFamily="2" charset="-122"/>
                <a:cs typeface="Times New Roman" panose="02020603050405020304" pitchFamily="18" charset="0"/>
                <a:sym typeface="+mn-ea"/>
              </a:rPr>
              <a:t>15.0.</a:t>
            </a:r>
            <a:r>
              <a:rPr lang="en-US" sz="2400" b="0">
                <a:latin typeface="Calibri" panose="020F0502020204030204" charset="0"/>
                <a:ea typeface="宋体" panose="02010600030101010101" pitchFamily="2" charset="-122"/>
                <a:cs typeface="Times New Roman" panose="02020603050405020304" pitchFamily="18" charset="0"/>
              </a:rPr>
              <a:t>5</a:t>
            </a:r>
            <a:r>
              <a:rPr lang="zh-CN" sz="2400" b="0">
                <a:ea typeface="宋体" panose="02010600030101010101" pitchFamily="2" charset="-122"/>
              </a:rPr>
              <a:t>连头时应采用外对口器，不得强力组对。</a:t>
            </a:r>
            <a:endParaRPr lang="zh-CN" altLang="en-US" sz="2400"/>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
        <p:nvSpPr>
          <p:cNvPr id="2" name="文本框 1"/>
          <p:cNvSpPr txBox="1"/>
          <p:nvPr/>
        </p:nvSpPr>
        <p:spPr>
          <a:xfrm>
            <a:off x="907415" y="5069205"/>
            <a:ext cx="7671435" cy="1383665"/>
          </a:xfrm>
          <a:prstGeom prst="rect">
            <a:avLst/>
          </a:prstGeom>
          <a:noFill/>
        </p:spPr>
        <p:txBody>
          <a:bodyPr wrap="square" rtlCol="0" anchor="t">
            <a:spAutoFit/>
          </a:bodyPr>
          <a:p>
            <a:r>
              <a:rPr lang="zh-CN" altLang="en-US">
                <a:solidFill>
                  <a:srgbClr val="00B050"/>
                </a:solidFill>
              </a:rPr>
              <a:t>管道连头是指对施工中因穿越、跨越、阀室、清管、测径、试压、管道转角等处因施工技术要求的限制而预留的管口</a:t>
            </a:r>
            <a:endParaRPr lang="zh-CN" altLang="en-US">
              <a:solidFill>
                <a:srgbClr val="00B050"/>
              </a:solidFill>
            </a:endParaRPr>
          </a:p>
        </p:txBody>
      </p:sp>
    </p:spTree>
  </p:cSld>
  <p:clrMapOvr>
    <a:masterClrMapping/>
  </p:clrMapOvr>
  <p:transition advClick="0">
    <p:rand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8200" y="1588135"/>
            <a:ext cx="7714615" cy="2306955"/>
          </a:xfrm>
          <a:prstGeom prst="rect">
            <a:avLst/>
          </a:prstGeom>
          <a:noFill/>
          <a:ln w="9525">
            <a:noFill/>
          </a:ln>
        </p:spPr>
        <p:txBody>
          <a:bodyPr wrap="square">
            <a:spAutoFit/>
          </a:bodyPr>
          <a:p>
            <a:pPr marL="0" indent="0"/>
            <a:r>
              <a:rPr lang="en-US" sz="2400" b="0">
                <a:latin typeface="Calibri" panose="020F0502020204030204" charset="0"/>
                <a:ea typeface="宋体" panose="02010600030101010101" pitchFamily="2" charset="-122"/>
                <a:cs typeface="Times New Roman" panose="02020603050405020304" pitchFamily="18" charset="0"/>
              </a:rPr>
              <a:t>15.0.6</a:t>
            </a:r>
            <a:r>
              <a:rPr lang="en-US" sz="2400" b="0">
                <a:latin typeface="楷体" panose="02010609060101010101" charset="-122"/>
                <a:ea typeface="宋体" panose="02010600030101010101" pitchFamily="2" charset="-122"/>
                <a:cs typeface="Times New Roman" panose="02020603050405020304" pitchFamily="18" charset="0"/>
              </a:rPr>
              <a:t> </a:t>
            </a:r>
            <a:r>
              <a:rPr lang="zh-CN" sz="2400" b="0">
                <a:ea typeface="宋体" panose="02010600030101010101" pitchFamily="2" charset="-122"/>
              </a:rPr>
              <a:t>连头处的管道焊接应严格执行连头焊接工艺规程，应在焊接完成后进行</a:t>
            </a:r>
            <a:r>
              <a:rPr lang="zh-CN" sz="2400" b="0">
                <a:ea typeface="宋体" panose="02010600030101010101" pitchFamily="2" charset="-122"/>
                <a:cs typeface="Times New Roman" panose="02020603050405020304" pitchFamily="18" charset="0"/>
              </a:rPr>
              <a:t>100％超声</a:t>
            </a:r>
            <a:r>
              <a:rPr lang="zh-CN" sz="2400" b="0">
                <a:ea typeface="宋体" panose="02010600030101010101" pitchFamily="2" charset="-122"/>
              </a:rPr>
              <a:t>波检测和</a:t>
            </a:r>
            <a:r>
              <a:rPr lang="en-US" sz="2400" b="0">
                <a:highlight>
                  <a:srgbClr val="FFFF00"/>
                </a:highlight>
                <a:latin typeface="楷体" panose="02010609060101010101" charset="-122"/>
                <a:ea typeface="宋体" panose="02010600030101010101" pitchFamily="2" charset="-122"/>
                <a:cs typeface="Times New Roman" panose="02020603050405020304" pitchFamily="18" charset="0"/>
              </a:rPr>
              <a:t>100%</a:t>
            </a:r>
            <a:r>
              <a:rPr lang="zh-CN" sz="2400" b="0">
                <a:ea typeface="宋体" panose="02010600030101010101" pitchFamily="2" charset="-122"/>
              </a:rPr>
              <a:t>射线检测。</a:t>
            </a:r>
            <a:endParaRPr lang="en-US" sz="2400" b="0">
              <a:latin typeface="Calibri" panose="020F0502020204030204" charset="0"/>
              <a:ea typeface="宋体" panose="02010600030101010101" pitchFamily="2" charset="-122"/>
              <a:cs typeface="Times New Roman" panose="02020603050405020304" pitchFamily="18" charset="0"/>
            </a:endParaRPr>
          </a:p>
          <a:p>
            <a:pPr marL="0" indent="0"/>
            <a:r>
              <a:rPr lang="en-US" sz="2400">
                <a:latin typeface="Calibri" panose="020F0502020204030204" charset="0"/>
                <a:ea typeface="宋体" panose="02010600030101010101" pitchFamily="2" charset="-122"/>
                <a:cs typeface="Times New Roman" panose="02020603050405020304" pitchFamily="18" charset="0"/>
                <a:sym typeface="+mn-ea"/>
              </a:rPr>
              <a:t>15.0.</a:t>
            </a:r>
            <a:r>
              <a:rPr lang="en-US" sz="2400" b="0">
                <a:latin typeface="Calibri" panose="020F0502020204030204" charset="0"/>
                <a:ea typeface="宋体" panose="02010600030101010101" pitchFamily="2" charset="-122"/>
                <a:cs typeface="Times New Roman" panose="02020603050405020304" pitchFamily="18" charset="0"/>
              </a:rPr>
              <a:t>7 </a:t>
            </a:r>
            <a:r>
              <a:rPr lang="zh-CN" sz="2400" b="0">
                <a:ea typeface="宋体" panose="02010600030101010101" pitchFamily="2" charset="-122"/>
              </a:rPr>
              <a:t>裂纹缺陷不得返修，其他缺陷只应返修</a:t>
            </a:r>
            <a:r>
              <a:rPr lang="zh-CN" sz="2400" b="0">
                <a:ea typeface="宋体" panose="02010600030101010101" pitchFamily="2" charset="-122"/>
                <a:cs typeface="Times New Roman" panose="02020603050405020304" pitchFamily="18" charset="0"/>
              </a:rPr>
              <a:t>1次。</a:t>
            </a:r>
            <a:endParaRPr lang="en-US" sz="2400" b="0">
              <a:latin typeface="Calibri" panose="020F0502020204030204" charset="0"/>
              <a:ea typeface="宋体" panose="02010600030101010101" pitchFamily="2" charset="-122"/>
              <a:cs typeface="Times New Roman" panose="02020603050405020304" pitchFamily="18" charset="0"/>
            </a:endParaRPr>
          </a:p>
          <a:p>
            <a:pPr marL="0" indent="0"/>
            <a:r>
              <a:rPr lang="en-US" sz="2400">
                <a:latin typeface="Calibri" panose="020F0502020204030204" charset="0"/>
                <a:ea typeface="宋体" panose="02010600030101010101" pitchFamily="2" charset="-122"/>
                <a:cs typeface="Times New Roman" panose="02020603050405020304" pitchFamily="18" charset="0"/>
                <a:sym typeface="+mn-ea"/>
              </a:rPr>
              <a:t>15.0.</a:t>
            </a:r>
            <a:r>
              <a:rPr lang="en-US" sz="2400" b="0">
                <a:latin typeface="Calibri" panose="020F0502020204030204" charset="0"/>
                <a:ea typeface="宋体" panose="02010600030101010101" pitchFamily="2" charset="-122"/>
                <a:cs typeface="Times New Roman" panose="02020603050405020304" pitchFamily="18" charset="0"/>
              </a:rPr>
              <a:t>8 </a:t>
            </a:r>
            <a:r>
              <a:rPr lang="zh-CN" sz="2400" b="0">
                <a:latin typeface="Calibri" panose="020F0502020204030204" charset="0"/>
                <a:ea typeface="宋体" panose="02010600030101010101" pitchFamily="2" charset="-122"/>
              </a:rPr>
              <a:t>检测完成后，应按要求进行防腐补口、补伤，经业主（或监理）确认合格后，应及时进行管沟回填。</a:t>
            </a:r>
            <a:endParaRPr lang="zh-CN" altLang="en-US" sz="2400"/>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79145" y="1159510"/>
            <a:ext cx="8175625" cy="5262245"/>
          </a:xfrm>
          <a:prstGeom prst="rect">
            <a:avLst/>
          </a:prstGeom>
          <a:noFill/>
          <a:ln w="9525">
            <a:noFill/>
          </a:ln>
        </p:spPr>
        <p:txBody>
          <a:bodyPr wrap="square">
            <a:spAutoFit/>
          </a:bodyPr>
          <a:p>
            <a:pPr marL="0" indent="0" latinLnBrk="0"/>
            <a:r>
              <a:rPr lang="en-US" altLang="zh-CN" sz="2400" b="0">
                <a:ea typeface="宋体" panose="02010600030101010101" pitchFamily="2" charset="-122"/>
                <a:cs typeface="Times New Roman" panose="02020603050405020304" pitchFamily="18" charset="0"/>
              </a:rPr>
              <a:t>16.1.</a:t>
            </a:r>
            <a:r>
              <a:rPr lang="zh-CN" sz="2400" b="0">
                <a:ea typeface="宋体" panose="02010600030101010101" pitchFamily="2" charset="-122"/>
                <a:cs typeface="Times New Roman" panose="02020603050405020304" pitchFamily="18" charset="0"/>
              </a:rPr>
              <a:t>1.截断阀室的土建工程应符合国家现行</a:t>
            </a:r>
            <a:r>
              <a:rPr lang="zh-CN" sz="2400" b="0">
                <a:ea typeface="宋体" panose="02010600030101010101" pitchFamily="2" charset="-122"/>
              </a:rPr>
              <a:t>相关标准的规定。</a:t>
            </a:r>
            <a:r>
              <a:rPr lang="en-US" sz="2400" b="0">
                <a:latin typeface="宋体" panose="02010600030101010101" pitchFamily="2" charset="-122"/>
                <a:ea typeface="宋体" panose="02010600030101010101" pitchFamily="2" charset="-122"/>
                <a:cs typeface="Times New Roman" panose="02020603050405020304" pitchFamily="18" charset="0"/>
              </a:rPr>
              <a:t>16.1.2.</a:t>
            </a:r>
            <a:r>
              <a:rPr lang="zh-CN" sz="2400" b="0">
                <a:ea typeface="宋体" panose="02010600030101010101" pitchFamily="2" charset="-122"/>
              </a:rPr>
              <a:t>阀室工艺管道安装应符合现行国家标准《石油天然气站内工艺管道工程施工规范》</a:t>
            </a:r>
            <a:r>
              <a:rPr lang="zh-CN" sz="2400" b="0">
                <a:ea typeface="宋体" panose="02010600030101010101" pitchFamily="2" charset="-122"/>
                <a:cs typeface="Times New Roman" panose="02020603050405020304" pitchFamily="18" charset="0"/>
              </a:rPr>
              <a:t>GB 50540的有关规定。</a:t>
            </a:r>
            <a:endParaRPr lang="zh-CN" sz="2400" b="0">
              <a:ea typeface="宋体" panose="02010600030101010101" pitchFamily="2" charset="-122"/>
              <a:cs typeface="Times New Roman" panose="02020603050405020304" pitchFamily="18" charset="0"/>
            </a:endParaRPr>
          </a:p>
          <a:p>
            <a:pPr marL="0" indent="0" latinLnBrk="0"/>
            <a:r>
              <a:rPr lang="en-US" altLang="zh-CN" sz="2400" b="0">
                <a:ea typeface="宋体" panose="02010600030101010101" pitchFamily="2" charset="-122"/>
                <a:cs typeface="Times New Roman" panose="02020603050405020304" pitchFamily="18" charset="0"/>
              </a:rPr>
              <a:t>16.1.</a:t>
            </a:r>
            <a:r>
              <a:rPr lang="zh-CN" sz="2400" b="0">
                <a:ea typeface="宋体" panose="02010600030101010101" pitchFamily="2" charset="-122"/>
                <a:cs typeface="Times New Roman" panose="02020603050405020304" pitchFamily="18" charset="0"/>
              </a:rPr>
              <a:t>3.阀门安装前应熟悉阀门安装说明书，应按相关标准及制造厂家的说明书</a:t>
            </a:r>
            <a:r>
              <a:rPr lang="zh-CN" sz="2400" b="0">
                <a:ea typeface="宋体" panose="02010600030101010101" pitchFamily="2" charset="-122"/>
              </a:rPr>
              <a:t>检查、安装阀门。</a:t>
            </a:r>
            <a:endParaRPr lang="zh-CN" sz="2400" b="0">
              <a:ea typeface="宋体" panose="02010600030101010101" pitchFamily="2" charset="-122"/>
              <a:cs typeface="Times New Roman" panose="02020603050405020304" pitchFamily="18" charset="0"/>
            </a:endParaRPr>
          </a:p>
          <a:p>
            <a:pPr marL="0" indent="0" latinLnBrk="0"/>
            <a:r>
              <a:rPr lang="en-US" altLang="zh-CN" sz="2400" b="0">
                <a:ea typeface="宋体" panose="02010600030101010101" pitchFamily="2" charset="-122"/>
                <a:cs typeface="Times New Roman" panose="02020603050405020304" pitchFamily="18" charset="0"/>
              </a:rPr>
              <a:t>16.1.</a:t>
            </a:r>
            <a:r>
              <a:rPr lang="zh-CN" sz="2400" b="0">
                <a:ea typeface="宋体" panose="02010600030101010101" pitchFamily="2" charset="-122"/>
                <a:cs typeface="Times New Roman" panose="02020603050405020304" pitchFamily="18" charset="0"/>
              </a:rPr>
              <a:t>4.阀室内埋地管道和阀门应在回填土前进行电火花检漏</a:t>
            </a:r>
            <a:r>
              <a:rPr lang="zh-CN" sz="2400" b="0">
                <a:ea typeface="宋体" panose="02010600030101010101" pitchFamily="2" charset="-122"/>
              </a:rPr>
              <a:t>，防腐绝缘合格后方可回填。</a:t>
            </a:r>
            <a:endParaRPr lang="zh-CN" sz="2400" b="0">
              <a:ea typeface="宋体" panose="02010600030101010101" pitchFamily="2" charset="-122"/>
              <a:cs typeface="Times New Roman" panose="02020603050405020304" pitchFamily="18" charset="0"/>
            </a:endParaRPr>
          </a:p>
          <a:p>
            <a:pPr marL="0" indent="0" latinLnBrk="0"/>
            <a:r>
              <a:rPr lang="en-US" altLang="zh-CN" sz="2400" b="0">
                <a:ea typeface="宋体" panose="02010600030101010101" pitchFamily="2" charset="-122"/>
                <a:cs typeface="Times New Roman" panose="02020603050405020304" pitchFamily="18" charset="0"/>
              </a:rPr>
              <a:t>16.1.</a:t>
            </a:r>
            <a:r>
              <a:rPr lang="zh-CN" sz="2400" b="0">
                <a:ea typeface="宋体" panose="02010600030101010101" pitchFamily="2" charset="-122"/>
                <a:cs typeface="Times New Roman" panose="02020603050405020304" pitchFamily="18" charset="0"/>
              </a:rPr>
              <a:t>5.管道穿越阀室墙体或基础的缝隙应按设计要求封堵严</a:t>
            </a:r>
            <a:r>
              <a:rPr lang="zh-CN" sz="2400" b="0">
                <a:ea typeface="宋体" panose="02010600030101010101" pitchFamily="2" charset="-122"/>
              </a:rPr>
              <a:t>密。</a:t>
            </a:r>
            <a:endParaRPr lang="zh-CN" sz="2400" b="0">
              <a:ea typeface="宋体" panose="02010600030101010101" pitchFamily="2" charset="-122"/>
              <a:cs typeface="Times New Roman" panose="02020603050405020304" pitchFamily="18" charset="0"/>
            </a:endParaRPr>
          </a:p>
          <a:p>
            <a:pPr marL="0" indent="0" latinLnBrk="0"/>
            <a:r>
              <a:rPr lang="en-US" altLang="zh-CN" sz="2400" b="0">
                <a:ea typeface="宋体" panose="02010600030101010101" pitchFamily="2" charset="-122"/>
                <a:cs typeface="Times New Roman" panose="02020603050405020304" pitchFamily="18" charset="0"/>
              </a:rPr>
              <a:t>16.1.</a:t>
            </a:r>
            <a:r>
              <a:rPr lang="zh-CN" sz="2400" b="0">
                <a:ea typeface="宋体" panose="02010600030101010101" pitchFamily="2" charset="-122"/>
                <a:cs typeface="Times New Roman" panose="02020603050405020304" pitchFamily="18" charset="0"/>
              </a:rPr>
              <a:t>6.埋地管道和阀门周围应用无石块的细土回填，并</a:t>
            </a:r>
            <a:r>
              <a:rPr lang="zh-CN" sz="2400" b="0">
                <a:ea typeface="宋体" panose="02010600030101010101" pitchFamily="2" charset="-122"/>
              </a:rPr>
              <a:t>分层夯实。</a:t>
            </a:r>
            <a:endParaRPr lang="zh-CN" sz="2400" b="0">
              <a:ea typeface="宋体" panose="02010600030101010101" pitchFamily="2" charset="-122"/>
              <a:cs typeface="Times New Roman" panose="02020603050405020304" pitchFamily="18" charset="0"/>
            </a:endParaRPr>
          </a:p>
          <a:p>
            <a:pPr marL="0" indent="0" latinLnBrk="0"/>
            <a:r>
              <a:rPr lang="en-US" altLang="zh-CN" sz="2400" b="0">
                <a:ea typeface="宋体" panose="02010600030101010101" pitchFamily="2" charset="-122"/>
                <a:cs typeface="Times New Roman" panose="02020603050405020304" pitchFamily="18" charset="0"/>
              </a:rPr>
              <a:t>16.1.</a:t>
            </a:r>
            <a:r>
              <a:rPr lang="zh-CN" sz="2400" b="0">
                <a:ea typeface="宋体" panose="02010600030101010101" pitchFamily="2" charset="-122"/>
                <a:cs typeface="Times New Roman" panose="02020603050405020304" pitchFamily="18" charset="0"/>
              </a:rPr>
              <a:t>7.施工结束前应恢复地貌和清理现场</a:t>
            </a:r>
            <a:r>
              <a:rPr lang="zh-CN" sz="2400" b="0">
                <a:ea typeface="宋体" panose="02010600030101010101" pitchFamily="2" charset="-122"/>
              </a:rPr>
              <a:t>。</a:t>
            </a:r>
            <a:endParaRPr lang="zh-CN" sz="2400" b="0">
              <a:ea typeface="宋体" panose="02010600030101010101" pitchFamily="2" charset="-122"/>
              <a:cs typeface="Times New Roman" panose="02020603050405020304" pitchFamily="18" charset="0"/>
            </a:endParaRPr>
          </a:p>
          <a:p>
            <a:pPr marL="0" indent="0" latinLnBrk="0"/>
            <a:r>
              <a:rPr lang="en-US" altLang="zh-CN" sz="2400" b="0">
                <a:ea typeface="宋体" panose="02010600030101010101" pitchFamily="2" charset="-122"/>
                <a:cs typeface="Times New Roman" panose="02020603050405020304" pitchFamily="18" charset="0"/>
              </a:rPr>
              <a:t>16.1.</a:t>
            </a:r>
            <a:r>
              <a:rPr lang="zh-CN" sz="2400" b="0">
                <a:ea typeface="宋体" panose="02010600030101010101" pitchFamily="2" charset="-122"/>
                <a:cs typeface="Times New Roman" panose="02020603050405020304" pitchFamily="18" charset="0"/>
              </a:rPr>
              <a:t>8.阀室安装后应进行吹扫、试压。</a:t>
            </a:r>
            <a:endParaRPr lang="zh-CN" altLang="en-US" sz="2400"/>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9775" y="1562735"/>
            <a:ext cx="7803515" cy="3784600"/>
          </a:xfrm>
          <a:prstGeom prst="rect">
            <a:avLst/>
          </a:prstGeom>
          <a:noFill/>
          <a:ln w="9525">
            <a:noFill/>
          </a:ln>
        </p:spPr>
        <p:txBody>
          <a:bodyPr wrap="square">
            <a:spAutoFit/>
          </a:bodyPr>
          <a:p>
            <a:pPr marL="0" indent="0" latinLnBrk="0"/>
            <a:r>
              <a:rPr lang="en-US" sz="2400" b="0">
                <a:latin typeface="宋体" panose="02010600030101010101" pitchFamily="2" charset="-122"/>
                <a:ea typeface="宋体" panose="02010600030101010101" pitchFamily="2" charset="-122"/>
                <a:cs typeface="Times New Roman" panose="02020603050405020304" pitchFamily="18" charset="0"/>
              </a:rPr>
              <a:t>16.2.4. </a:t>
            </a:r>
            <a:r>
              <a:rPr lang="zh-CN" sz="2400" b="0">
                <a:ea typeface="宋体" panose="02010600030101010101" pitchFamily="2" charset="-122"/>
              </a:rPr>
              <a:t>阴极保测试桩的连接和跨接应符合下列要求：</a:t>
            </a:r>
            <a:r>
              <a:rPr lang="en-US" sz="2400" b="0">
                <a:latin typeface="Calibri" panose="020F0502020204030204" charset="0"/>
                <a:ea typeface="宋体" panose="02010600030101010101" pitchFamily="2" charset="-122"/>
                <a:cs typeface="Times New Roman" panose="02020603050405020304" pitchFamily="18" charset="0"/>
              </a:rPr>
              <a:t>(1)</a:t>
            </a:r>
            <a:r>
              <a:rPr lang="zh-CN" sz="2400" b="0">
                <a:ea typeface="宋体" panose="02010600030101010101" pitchFamily="2" charset="-122"/>
              </a:rPr>
              <a:t>管道和测试导线的连接处应干燥、清洁，测试导线与管道的连接应牢固且导电良好。</a:t>
            </a:r>
            <a:r>
              <a:rPr lang="en-US" sz="2400" b="0">
                <a:latin typeface="Calibri" panose="020F0502020204030204" charset="0"/>
                <a:ea typeface="宋体" panose="02010600030101010101" pitchFamily="2" charset="-122"/>
                <a:cs typeface="Times New Roman" panose="02020603050405020304" pitchFamily="18" charset="0"/>
              </a:rPr>
              <a:t>(2)</a:t>
            </a:r>
            <a:r>
              <a:rPr lang="zh-CN" sz="2400" b="0">
                <a:ea typeface="宋体" panose="02010600030101010101" pitchFamily="2" charset="-122"/>
              </a:rPr>
              <a:t>与其他构筑物跨接或跨接绝缘接头的电缆连接应牢固，导电良好，并应按设计要求进行防腐绝缘，跨接连接应便于进行测试。</a:t>
            </a:r>
            <a:r>
              <a:rPr lang="en-US" sz="2400" b="0">
                <a:latin typeface="Calibri" panose="020F0502020204030204" charset="0"/>
                <a:ea typeface="宋体" panose="02010600030101010101" pitchFamily="2" charset="-122"/>
                <a:cs typeface="Times New Roman" panose="02020603050405020304" pitchFamily="18" charset="0"/>
              </a:rPr>
              <a:t>(3)</a:t>
            </a:r>
            <a:r>
              <a:rPr lang="zh-CN" sz="2400" b="0">
                <a:ea typeface="宋体" panose="02010600030101010101" pitchFamily="2" charset="-122"/>
              </a:rPr>
              <a:t>绝缘接头安装前应进行绝缘电</a:t>
            </a:r>
            <a:r>
              <a:rPr lang="zh-CN" sz="2400" b="0">
                <a:highlight>
                  <a:srgbClr val="FFFF00"/>
                </a:highlight>
                <a:ea typeface="宋体" panose="02010600030101010101" pitchFamily="2" charset="-122"/>
              </a:rPr>
              <a:t>阻</a:t>
            </a:r>
            <a:r>
              <a:rPr lang="zh-CN" sz="2400" b="0">
                <a:ea typeface="宋体" panose="02010600030101010101" pitchFamily="2" charset="-122"/>
              </a:rPr>
              <a:t>测试，安装后应检测其电绝缘的有效性。</a:t>
            </a:r>
            <a:r>
              <a:rPr lang="en-US" sz="2400" b="0">
                <a:latin typeface="宋体" panose="02010600030101010101" pitchFamily="2" charset="-122"/>
                <a:ea typeface="宋体" panose="02010600030101010101" pitchFamily="2" charset="-122"/>
                <a:cs typeface="Times New Roman" panose="02020603050405020304" pitchFamily="18" charset="0"/>
              </a:rPr>
              <a:t>5</a:t>
            </a:r>
            <a:r>
              <a:rPr lang="zh-CN" sz="2400" b="0">
                <a:ea typeface="宋体" panose="02010600030101010101" pitchFamily="2" charset="-122"/>
                <a:cs typeface="Times New Roman" panose="02020603050405020304" pitchFamily="18" charset="0"/>
              </a:rPr>
              <a:t>.阴极保护投人运行前，应做好自然电位测试；运行后做好</a:t>
            </a:r>
            <a:r>
              <a:rPr lang="zh-CN" sz="2400" b="0">
                <a:ea typeface="宋体" panose="02010600030101010101" pitchFamily="2" charset="-122"/>
              </a:rPr>
              <a:t>保护电位和保护电流测试。测试记录应完整。</a:t>
            </a:r>
            <a:endParaRPr lang="zh-CN" altLang="en-US" sz="2400"/>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87095" y="1554480"/>
            <a:ext cx="6855460" cy="1198880"/>
          </a:xfrm>
          <a:prstGeom prst="rect">
            <a:avLst/>
          </a:prstGeom>
          <a:noFill/>
          <a:ln w="9525">
            <a:noFill/>
          </a:ln>
        </p:spPr>
        <p:txBody>
          <a:bodyPr wrap="square">
            <a:spAutoFit/>
          </a:bodyPr>
          <a:p>
            <a:pPr marL="0" indent="0" latinLnBrk="0"/>
            <a:r>
              <a:rPr lang="en-US" altLang="zh-CN" sz="2400" b="0">
                <a:ea typeface="宋体" panose="02010600030101010101" pitchFamily="2" charset="-122"/>
                <a:cs typeface="Times New Roman" panose="02020603050405020304" pitchFamily="18" charset="0"/>
              </a:rPr>
              <a:t>16.3.2</a:t>
            </a:r>
            <a:r>
              <a:rPr lang="zh-CN" sz="2400" b="0">
                <a:ea typeface="宋体" panose="02010600030101010101" pitchFamily="2" charset="-122"/>
                <a:cs typeface="Times New Roman" panose="02020603050405020304" pitchFamily="18" charset="0"/>
              </a:rPr>
              <a:t>.里程桩、转角桩、标志桩的设置以及标记内容与格式应符合</a:t>
            </a:r>
            <a:r>
              <a:rPr lang="zh-CN" sz="2400" b="0">
                <a:ea typeface="宋体" panose="02010600030101010101" pitchFamily="2" charset="-122"/>
              </a:rPr>
              <a:t>设计要求和现行行业标准《管道干线标记设置技术规定》</a:t>
            </a:r>
            <a:r>
              <a:rPr lang="en-US" sz="2400" b="0">
                <a:latin typeface="宋体" panose="02010600030101010101" pitchFamily="2" charset="-122"/>
                <a:ea typeface="宋体" panose="02010600030101010101" pitchFamily="2" charset="-122"/>
                <a:cs typeface="Times New Roman" panose="02020603050405020304" pitchFamily="18" charset="0"/>
              </a:rPr>
              <a:t>SY/T 6064</a:t>
            </a:r>
            <a:r>
              <a:rPr lang="zh-CN" sz="2400" b="0">
                <a:ea typeface="宋体" panose="02010600030101010101" pitchFamily="2" charset="-122"/>
              </a:rPr>
              <a:t>的规定。</a:t>
            </a:r>
            <a:endParaRPr lang="zh-CN" altLang="en-US" sz="2400"/>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a:graphicFrameLocks noGrp="1"/>
          </p:cNvGraphicFramePr>
          <p:nvPr>
            <p:custDataLst>
              <p:tags r:id="rId1"/>
            </p:custDataLst>
          </p:nvPr>
        </p:nvGraphicFramePr>
        <p:xfrm>
          <a:off x="554673" y="1835150"/>
          <a:ext cx="8281242" cy="4445000"/>
        </p:xfrm>
        <a:graphic>
          <a:graphicData uri="http://schemas.openxmlformats.org/drawingml/2006/table">
            <a:tbl>
              <a:tblPr>
                <a:tableStyleId>{22838BEF-8BB2-4498-84A7-C5851F593DF1}</a:tableStyleId>
              </a:tblPr>
              <a:tblGrid>
                <a:gridCol w="2232660"/>
                <a:gridCol w="6048582"/>
              </a:tblGrid>
              <a:tr h="292100">
                <a:tc>
                  <a:txBody>
                    <a:bodyPr/>
                    <a:lstStyle/>
                    <a:p>
                      <a:pPr algn="ctr">
                        <a:spcAft>
                          <a:spcPts val="0"/>
                        </a:spcAft>
                      </a:pPr>
                      <a:r>
                        <a:rPr lang="zh-CN" sz="1400" b="1" kern="100" dirty="0">
                          <a:latin typeface="微软雅黑" panose="020B0503020204020204" charset="-122"/>
                          <a:ea typeface="微软雅黑" panose="020B0503020204020204" charset="-122"/>
                        </a:rPr>
                        <a:t>行政许可制度</a:t>
                      </a:r>
                      <a:endParaRPr lang="zh-CN" sz="1400" b="1" kern="100" dirty="0">
                        <a:latin typeface="微软雅黑" panose="020B0503020204020204" charset="-122"/>
                        <a:ea typeface="微软雅黑" panose="020B0503020204020204" charset="-122"/>
                      </a:endParaRPr>
                    </a:p>
                  </a:txBody>
                  <a:tcPr marL="68580" marR="68580" marT="0" marB="0" anchor="ctr"/>
                </a:tc>
                <a:tc>
                  <a:txBody>
                    <a:bodyPr/>
                    <a:lstStyle/>
                    <a:p>
                      <a:pPr algn="ctr">
                        <a:spcAft>
                          <a:spcPts val="0"/>
                        </a:spcAft>
                      </a:pPr>
                      <a:r>
                        <a:rPr lang="zh-CN" sz="1400" b="1" kern="100" dirty="0">
                          <a:latin typeface="微软雅黑" panose="020B0503020204020204" charset="-122"/>
                          <a:ea typeface="微软雅黑" panose="020B0503020204020204" charset="-122"/>
                        </a:rPr>
                        <a:t>规章、规范</a:t>
                      </a:r>
                      <a:endParaRPr lang="zh-CN" sz="1400" b="1" kern="100" dirty="0">
                        <a:latin typeface="微软雅黑" panose="020B0503020204020204" charset="-122"/>
                        <a:ea typeface="微软雅黑" panose="020B0503020204020204" charset="-122"/>
                      </a:endParaRPr>
                    </a:p>
                  </a:txBody>
                  <a:tcPr marL="68580" marR="68580" marT="0" marB="0" anchor="ctr"/>
                </a:tc>
              </a:tr>
              <a:tr h="327660">
                <a:tc>
                  <a:txBody>
                    <a:bodyPr/>
                    <a:lstStyle/>
                    <a:p>
                      <a:pPr algn="ctr">
                        <a:lnSpc>
                          <a:spcPct val="130000"/>
                        </a:lnSpc>
                        <a:spcAft>
                          <a:spcPts val="0"/>
                        </a:spcAft>
                      </a:pPr>
                      <a:r>
                        <a:rPr lang="zh-CN" sz="1400" kern="100" dirty="0">
                          <a:latin typeface="微软雅黑" panose="020B0503020204020204" charset="-122"/>
                          <a:ea typeface="微软雅黑" panose="020B0503020204020204" charset="-122"/>
                        </a:rPr>
                        <a:t>检验检测</a:t>
                      </a:r>
                      <a:endParaRPr lang="zh-CN" sz="1400" kern="100" dirty="0">
                        <a:latin typeface="微软雅黑" panose="020B0503020204020204" charset="-122"/>
                        <a:ea typeface="微软雅黑" panose="020B0503020204020204" charset="-122"/>
                      </a:endParaRPr>
                    </a:p>
                    <a:p>
                      <a:pPr algn="ctr">
                        <a:lnSpc>
                          <a:spcPct val="130000"/>
                        </a:lnSpc>
                        <a:spcAft>
                          <a:spcPts val="0"/>
                        </a:spcAft>
                      </a:pPr>
                      <a:r>
                        <a:rPr lang="zh-CN" sz="1400" kern="100" dirty="0">
                          <a:latin typeface="微软雅黑" panose="020B0503020204020204" charset="-122"/>
                          <a:ea typeface="微软雅黑" panose="020B0503020204020204" charset="-122"/>
                        </a:rPr>
                        <a:t>机构核准</a:t>
                      </a:r>
                      <a:endParaRPr lang="zh-CN" sz="1400" kern="100" dirty="0">
                        <a:latin typeface="微软雅黑" panose="020B0503020204020204" charset="-122"/>
                        <a:ea typeface="微软雅黑" panose="020B0503020204020204" charset="-122"/>
                      </a:endParaRPr>
                    </a:p>
                  </a:txBody>
                  <a:tcPr marL="45077" marR="45077" marT="0" marB="0" anchor="ctr"/>
                </a:tc>
                <a:tc>
                  <a:txBody>
                    <a:bodyPr/>
                    <a:lstStyle/>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TSG Z7001-2004 特种设备检验检测机构核准规则</a:t>
                      </a:r>
                      <a:endParaRPr lang="en-US" sz="14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TSG Z7002-2004 </a:t>
                      </a:r>
                      <a:r>
                        <a:rPr lang="zh-CN" sz="1400" kern="100" dirty="0">
                          <a:latin typeface="微软雅黑" panose="020B0503020204020204" charset="-122"/>
                          <a:ea typeface="微软雅黑" panose="020B0503020204020204" charset="-122"/>
                          <a:cs typeface="微软雅黑" panose="020B0503020204020204" charset="-122"/>
                        </a:rPr>
                        <a:t>特种设备检验检测机构核准鉴定评审细则</a:t>
                      </a:r>
                      <a:endParaRPr lang="zh-CN" sz="14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TSG Z7003-2004 </a:t>
                      </a:r>
                      <a:r>
                        <a:rPr lang="zh-CN" sz="1400" kern="100" dirty="0">
                          <a:latin typeface="微软雅黑" panose="020B0503020204020204" charset="-122"/>
                          <a:ea typeface="微软雅黑" panose="020B0503020204020204" charset="-122"/>
                          <a:cs typeface="微软雅黑" panose="020B0503020204020204" charset="-122"/>
                        </a:rPr>
                        <a:t>特种设备检验检测机构质量管理体系要求</a:t>
                      </a:r>
                      <a:endParaRPr lang="zh-CN" sz="14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sym typeface="+mn-ea"/>
                        </a:rPr>
                        <a:t>TSG Z7004-2011 特种设备型式试验机构核准规则</a:t>
                      </a:r>
                      <a:endParaRPr lang="en-US" sz="1400" kern="100" dirty="0">
                        <a:latin typeface="微软雅黑" panose="020B0503020204020204" charset="-122"/>
                        <a:ea typeface="微软雅黑" panose="020B0503020204020204" charset="-122"/>
                        <a:cs typeface="微软雅黑" panose="020B0503020204020204" charset="-122"/>
                        <a:sym typeface="+mn-ea"/>
                      </a:endParaRPr>
                    </a:p>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sym typeface="+mn-ea"/>
                        </a:rPr>
                        <a:t>TSG Z7005-2015 特种设备无损检测机构核准规则</a:t>
                      </a:r>
                      <a:endParaRPr lang="zh-CN" sz="1400" kern="100" dirty="0">
                        <a:latin typeface="微软雅黑" panose="020B0503020204020204" charset="-122"/>
                        <a:ea typeface="微软雅黑" panose="020B0503020204020204" charset="-122"/>
                        <a:cs typeface="微软雅黑" panose="020B0503020204020204" charset="-122"/>
                      </a:endParaRPr>
                    </a:p>
                  </a:txBody>
                  <a:tcPr marL="45077" marR="45077" marT="0" marB="0" anchor="ctr"/>
                </a:tc>
              </a:tr>
              <a:tr h="579120">
                <a:tc>
                  <a:txBody>
                    <a:bodyPr/>
                    <a:lstStyle/>
                    <a:p>
                      <a:pPr algn="ctr">
                        <a:lnSpc>
                          <a:spcPct val="130000"/>
                        </a:lnSpc>
                        <a:spcAft>
                          <a:spcPts val="0"/>
                        </a:spcAft>
                      </a:pPr>
                      <a:r>
                        <a:rPr lang="zh-CN" sz="1400" kern="100">
                          <a:latin typeface="微软雅黑" panose="020B0503020204020204" charset="-122"/>
                          <a:ea typeface="微软雅黑" panose="020B0503020204020204" charset="-122"/>
                        </a:rPr>
                        <a:t>检验人员考核</a:t>
                      </a:r>
                      <a:endParaRPr lang="zh-CN" sz="1400" kern="100" dirty="0">
                        <a:latin typeface="微软雅黑" panose="020B0503020204020204" charset="-122"/>
                        <a:ea typeface="微软雅黑" panose="020B0503020204020204" charset="-122"/>
                      </a:endParaRPr>
                    </a:p>
                  </a:txBody>
                  <a:tcPr marL="68580" marR="68580" marT="0" marB="0" anchor="ctr"/>
                </a:tc>
                <a:tc>
                  <a:txBody>
                    <a:bodyPr/>
                    <a:lstStyle/>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TSG Z8001-2019特种设备无损检测人员考核规则</a:t>
                      </a:r>
                      <a:endParaRPr lang="en-US" sz="14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TSG Z8002-2013 特种设备检验人员考核规则</a:t>
                      </a:r>
                      <a:endParaRPr lang="zh-CN" altLang="en-US" sz="1400" kern="100" dirty="0">
                        <a:latin typeface="微软雅黑" panose="020B0503020204020204" charset="-122"/>
                        <a:ea typeface="微软雅黑" panose="020B0503020204020204" charset="-122"/>
                        <a:cs typeface="微软雅黑" panose="020B0503020204020204" charset="-122"/>
                      </a:endParaRPr>
                    </a:p>
                  </a:txBody>
                  <a:tcPr marL="68580" marR="68580" marT="0" marB="0" anchor="ctr"/>
                </a:tc>
              </a:tr>
              <a:tr h="525780">
                <a:tc>
                  <a:txBody>
                    <a:bodyPr/>
                    <a:lstStyle/>
                    <a:p>
                      <a:pPr algn="ctr">
                        <a:lnSpc>
                          <a:spcPct val="130000"/>
                        </a:lnSpc>
                        <a:spcAft>
                          <a:spcPts val="0"/>
                        </a:spcAft>
                      </a:pPr>
                      <a:r>
                        <a:rPr lang="zh-CN" sz="1400" kern="100">
                          <a:latin typeface="微软雅黑" panose="020B0503020204020204" charset="-122"/>
                          <a:ea typeface="微软雅黑" panose="020B0503020204020204" charset="-122"/>
                        </a:rPr>
                        <a:t>作业人员考核</a:t>
                      </a:r>
                      <a:endParaRPr lang="zh-CN" sz="1400" kern="100">
                        <a:latin typeface="微软雅黑" panose="020B0503020204020204" charset="-122"/>
                        <a:ea typeface="微软雅黑" panose="020B0503020204020204" charset="-122"/>
                      </a:endParaRPr>
                    </a:p>
                  </a:txBody>
                  <a:tcPr marL="45077" marR="45077" marT="0" marB="0" anchor="ctr"/>
                </a:tc>
                <a:tc>
                  <a:txBody>
                    <a:bodyPr/>
                    <a:lstStyle/>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《特种设备作业人员监督管理办法》</a:t>
                      </a:r>
                      <a:endParaRPr lang="en-US" sz="14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TSG Z6001-2013 特种设备作业人员考核规则</a:t>
                      </a:r>
                      <a:endParaRPr lang="en-US" sz="14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TSG Z6002-2010 特种设备焊接操作人员考核细则</a:t>
                      </a:r>
                      <a:endParaRPr lang="en-US" sz="1400" kern="100" dirty="0">
                        <a:effectLst/>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TSG R6003-2006 压力容器压力管道带压密封作业人员考核大纲</a:t>
                      </a:r>
                      <a:endParaRPr lang="en-US" sz="14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TSG D6001-2011 压力</a:t>
                      </a:r>
                      <a:r>
                        <a:rPr lang="zh-CN" altLang="en-US" sz="1400" kern="100" dirty="0">
                          <a:latin typeface="微软雅黑" panose="020B0503020204020204" charset="-122"/>
                          <a:ea typeface="微软雅黑" panose="020B0503020204020204" charset="-122"/>
                          <a:cs typeface="微软雅黑" panose="020B0503020204020204" charset="-122"/>
                        </a:rPr>
                        <a:t>管道</a:t>
                      </a:r>
                      <a:r>
                        <a:rPr lang="en-US" sz="1400" kern="100" dirty="0">
                          <a:latin typeface="微软雅黑" panose="020B0503020204020204" charset="-122"/>
                          <a:ea typeface="微软雅黑" panose="020B0503020204020204" charset="-122"/>
                          <a:cs typeface="微软雅黑" panose="020B0503020204020204" charset="-122"/>
                        </a:rPr>
                        <a:t>安全管理人员和操作人员考核大纲</a:t>
                      </a:r>
                      <a:endParaRPr lang="en-US" sz="14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endParaRPr lang="en-US" sz="1400" kern="100" dirty="0">
                        <a:latin typeface="微软雅黑" panose="020B0503020204020204" charset="-122"/>
                        <a:ea typeface="微软雅黑" panose="020B0503020204020204" charset="-122"/>
                        <a:cs typeface="微软雅黑" panose="020B0503020204020204" charset="-122"/>
                      </a:endParaRPr>
                    </a:p>
                  </a:txBody>
                  <a:tcPr marL="45077" marR="45077" marT="0" marB="0" anchor="ctr"/>
                </a:tc>
              </a:tr>
            </a:tbl>
          </a:graphicData>
        </a:graphic>
      </p:graphicFrame>
      <p:sp>
        <p:nvSpPr>
          <p:cNvPr id="2" name="Rectangle 1027"/>
          <p:cNvSpPr>
            <a:spLocks noGrp="1"/>
          </p:cNvSpPr>
          <p:nvPr/>
        </p:nvSpPr>
        <p:spPr>
          <a:xfrm>
            <a:off x="879475" y="1281430"/>
            <a:ext cx="7832725" cy="469265"/>
          </a:xfrm>
          <a:prstGeom prst="rect">
            <a:avLst/>
          </a:prstGeom>
          <a:gradFill>
            <a:gsLst>
              <a:gs pos="0">
                <a:srgbClr val="FBFB11"/>
              </a:gs>
              <a:gs pos="100000">
                <a:srgbClr val="838309"/>
              </a:gs>
            </a:gsLst>
            <a:lin ang="16200000" scaled="0"/>
          </a:gradFill>
        </p:spPr>
        <p:style>
          <a:lnRef idx="1">
            <a:schemeClr val="accent6"/>
          </a:lnRef>
          <a:fillRef idx="3">
            <a:schemeClr val="accent6"/>
          </a:fillRef>
          <a:effectRef idx="2">
            <a:schemeClr val="accent6"/>
          </a:effectRef>
          <a:fontRef idx="minor">
            <a:schemeClr val="lt1"/>
          </a:fontRef>
        </p:style>
        <p:txBody>
          <a:bodyPr vert="horz" wrap="square" lIns="91440" tIns="45720" rIns="91440" bIns="45720" anchor="t"/>
          <a:lstStyle>
            <a:lvl1pPr marL="365125" indent="-282575" algn="l" rtl="0" eaLnBrk="0" fontAlgn="base" hangingPunct="0">
              <a:spcBef>
                <a:spcPts val="600"/>
              </a:spcBef>
              <a:spcAft>
                <a:spcPct val="0"/>
              </a:spcAft>
              <a:buClr>
                <a:schemeClr val="accent1"/>
              </a:buClr>
              <a:buSzPct val="80000"/>
              <a:buFont typeface="Wingdings 2" panose="05020102010507070707" pitchFamily="18" charset="2"/>
              <a:buChar char=""/>
              <a:defRPr sz="3200" kern="1200">
                <a:solidFill>
                  <a:schemeClr val="tx1"/>
                </a:solidFill>
                <a:latin typeface="+mn-lt"/>
                <a:ea typeface="+mn-ea"/>
                <a:cs typeface="+mn-cs"/>
              </a:defRPr>
            </a:lvl1pPr>
            <a:lvl2pPr marL="640080" indent="-236855" algn="l" rtl="0" eaLnBrk="0" fontAlgn="base" hangingPunct="0">
              <a:spcBef>
                <a:spcPts val="550"/>
              </a:spcBef>
              <a:spcAft>
                <a:spcPct val="0"/>
              </a:spcAft>
              <a:buClr>
                <a:schemeClr val="accent1"/>
              </a:buClr>
              <a:buFont typeface="Verdana" panose="020B0604030504040204"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097280" indent="-173355" algn="l" rtl="0" eaLnBrk="0" fontAlgn="base" hangingPunct="0">
              <a:spcBef>
                <a:spcPct val="20000"/>
              </a:spcBef>
              <a:spcAft>
                <a:spcPct val="0"/>
              </a:spcAft>
              <a:buClr>
                <a:srgbClr val="C32D2E"/>
              </a:buClr>
              <a:buFont typeface="Wingdings 2" panose="05020102010507070707" pitchFamily="18" charset="2"/>
              <a:buChar char=""/>
              <a:defRPr sz="2000" kern="1200">
                <a:solidFill>
                  <a:schemeClr val="tx1"/>
                </a:solidFill>
                <a:latin typeface="+mn-lt"/>
                <a:ea typeface="+mn-ea"/>
                <a:cs typeface="+mn-cs"/>
              </a:defRPr>
            </a:lvl4pPr>
            <a:lvl5pPr marL="1297305" indent="-182880" algn="l" rtl="0" eaLnBrk="0" fontAlgn="base" hangingPunct="0">
              <a:spcBef>
                <a:spcPct val="20000"/>
              </a:spcBef>
              <a:spcAft>
                <a:spcPct val="0"/>
              </a:spcAft>
              <a:buClr>
                <a:srgbClr val="84AA33"/>
              </a:buClr>
              <a:buFont typeface="Wingdings 2" panose="05020102010507070707"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panose="05020102010507070707"/>
              <a:buChar char=""/>
              <a:defRPr kumimoji="0" sz="2000" kern="1200">
                <a:solidFill>
                  <a:schemeClr val="tx1"/>
                </a:solidFill>
                <a:latin typeface="+mn-lt"/>
                <a:ea typeface="+mn-ea"/>
                <a:cs typeface="+mn-cs"/>
              </a:defRPr>
            </a:lvl6pPr>
            <a:lvl7pPr marL="1718945" indent="-182880" algn="l" rtl="0" eaLnBrk="1" latinLnBrk="0" hangingPunct="1">
              <a:lnSpc>
                <a:spcPct val="100000"/>
              </a:lnSpc>
              <a:spcBef>
                <a:spcPct val="20000"/>
              </a:spcBef>
              <a:buClr>
                <a:schemeClr val="accent6"/>
              </a:buClr>
              <a:buFont typeface="Wingdings 2" panose="05020102010507070707"/>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panose="05020102010507070707"/>
              <a:buChar char=""/>
              <a:defRPr kumimoji="0" sz="2000" kern="1200">
                <a:solidFill>
                  <a:schemeClr val="tx1"/>
                </a:solidFill>
                <a:latin typeface="+mn-lt"/>
                <a:ea typeface="+mn-ea"/>
                <a:cs typeface="+mn-cs"/>
              </a:defRPr>
            </a:lvl8pPr>
            <a:lvl9pPr marL="2130425" indent="-182880" algn="l" rtl="0" eaLnBrk="1" latinLnBrk="0" hangingPunct="1">
              <a:lnSpc>
                <a:spcPct val="100000"/>
              </a:lnSpc>
              <a:spcBef>
                <a:spcPct val="20000"/>
              </a:spcBef>
              <a:buClr>
                <a:schemeClr val="accent6"/>
              </a:buClr>
              <a:buFont typeface="Wingdings 2" panose="05020102010507070707"/>
              <a:buChar char=""/>
              <a:defRPr kumimoji="0" sz="2000" kern="1200">
                <a:solidFill>
                  <a:schemeClr val="tx1"/>
                </a:solidFill>
                <a:latin typeface="+mn-lt"/>
                <a:ea typeface="+mn-ea"/>
                <a:cs typeface="+mn-cs"/>
              </a:defRPr>
            </a:lvl9pPr>
          </a:lstStyle>
          <a:p>
            <a:pPr marL="90805" indent="0" algn="ctr">
              <a:lnSpc>
                <a:spcPct val="120000"/>
              </a:lnSpc>
              <a:spcBef>
                <a:spcPts val="0"/>
              </a:spcBef>
              <a:buNone/>
            </a:pPr>
            <a:r>
              <a:rPr lang="zh-CN" altLang="en-US" sz="2000" b="1" dirty="0">
                <a:solidFill>
                  <a:schemeClr val="bg1"/>
                </a:solidFill>
                <a:latin typeface="微软雅黑" panose="020B0503020204020204" charset="-122"/>
                <a:ea typeface="微软雅黑" panose="020B0503020204020204" charset="-122"/>
              </a:rPr>
              <a:t>特种设备安全技术规范：</a:t>
            </a:r>
            <a:r>
              <a:rPr lang="zh-CN" altLang="zh-CN" sz="2000" dirty="0">
                <a:solidFill>
                  <a:schemeClr val="bg1"/>
                </a:solidFill>
                <a:latin typeface="微软雅黑" panose="020B0503020204020204" charset="-122"/>
                <a:ea typeface="微软雅黑" panose="020B0503020204020204" charset="-122"/>
              </a:rPr>
              <a:t>压力管道</a:t>
            </a:r>
            <a:endParaRPr lang="zh-CN" altLang="zh-CN" sz="2000" dirty="0">
              <a:solidFill>
                <a:schemeClr val="bg1"/>
              </a:solidFill>
              <a:latin typeface="微软雅黑" panose="020B0503020204020204" charset="-122"/>
              <a:ea typeface="微软雅黑" panose="020B0503020204020204" charset="-122"/>
            </a:endParaRPr>
          </a:p>
        </p:txBody>
      </p:sp>
      <p:sp>
        <p:nvSpPr>
          <p:cNvPr id="100" name="文本框 99"/>
          <p:cNvSpPr txBox="1"/>
          <p:nvPr/>
        </p:nvSpPr>
        <p:spPr>
          <a:xfrm>
            <a:off x="1130300" y="657860"/>
            <a:ext cx="6188710" cy="521970"/>
          </a:xfrm>
          <a:prstGeom prst="rect">
            <a:avLst/>
          </a:prstGeom>
          <a:noFill/>
          <a:ln w="9525">
            <a:noFill/>
          </a:ln>
        </p:spPr>
        <p:txBody>
          <a:bodyPr wrap="square">
            <a:spAutoFit/>
          </a:bodyPr>
          <a:p>
            <a:pPr marL="0" indent="0"/>
            <a:r>
              <a:rPr lang="en-US" altLang="zh-CN" b="1">
                <a:latin typeface="Arial" panose="020B0604020202020204" pitchFamily="34" charset="0"/>
                <a:ea typeface="黑体" panose="02010609060101010101" pitchFamily="49" charset="-122"/>
              </a:rPr>
              <a:t>1.2 </a:t>
            </a:r>
            <a:r>
              <a:rPr lang="zh-CN" altLang="en-US" b="1">
                <a:latin typeface="Arial" panose="020B0604020202020204" pitchFamily="34" charset="0"/>
                <a:ea typeface="黑体" panose="02010609060101010101" pitchFamily="49" charset="-122"/>
              </a:rPr>
              <a:t>压力管道法规标准体系</a:t>
            </a:r>
            <a:endParaRPr lang="zh-CN" altLang="en-US" b="1">
              <a:latin typeface="Arial" panose="020B0604020202020204" pitchFamily="34" charset="0"/>
              <a:ea typeface="黑体" panose="02010609060101010101" pitchFamily="49" charset="-122"/>
            </a:endParaRPr>
          </a:p>
        </p:txBody>
      </p:sp>
    </p:spTree>
  </p:cSld>
  <p:clrMapOvr>
    <a:masterClrMapping/>
  </p:clrMapOvr>
  <p:transition advClick="0">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08355" y="1615440"/>
            <a:ext cx="7556500" cy="4523105"/>
          </a:xfrm>
          <a:prstGeom prst="rect">
            <a:avLst/>
          </a:prstGeom>
          <a:noFill/>
          <a:ln w="9525">
            <a:noFill/>
          </a:ln>
        </p:spPr>
        <p:txBody>
          <a:bodyPr wrap="square">
            <a:spAutoFit/>
          </a:bodyPr>
          <a:p>
            <a:pPr marL="0" indent="0" latinLnBrk="0">
              <a:lnSpc>
                <a:spcPct val="150000"/>
              </a:lnSpc>
            </a:pPr>
            <a:r>
              <a:rPr lang="en-US" altLang="zh-CN" sz="2400" b="0">
                <a:ea typeface="宋体" panose="02010600030101010101" pitchFamily="2" charset="-122"/>
                <a:cs typeface="Times New Roman" panose="02020603050405020304" pitchFamily="18" charset="0"/>
              </a:rPr>
              <a:t>16.3.</a:t>
            </a:r>
            <a:r>
              <a:rPr lang="zh-CN" sz="2400" b="0">
                <a:ea typeface="宋体" panose="02010600030101010101" pitchFamily="2" charset="-122"/>
                <a:cs typeface="Times New Roman" panose="02020603050405020304" pitchFamily="18" charset="0"/>
              </a:rPr>
              <a:t>3.锚固墩预制件的尺寸、规格、材质应符合设计要求。焊接</a:t>
            </a:r>
            <a:r>
              <a:rPr lang="zh-CN" sz="2400" b="0">
                <a:ea typeface="宋体" panose="02010600030101010101" pitchFamily="2" charset="-122"/>
              </a:rPr>
              <a:t>时不得损伤管道母材。焊后应打磨棱角、毛刺，清除焊渣和表面锈蚀，除锈等级应达到现行行业标准《涂装前钢材表面预处理规范》</a:t>
            </a:r>
            <a:r>
              <a:rPr lang="zh-CN" sz="2400" b="0">
                <a:ea typeface="宋体" panose="02010600030101010101" pitchFamily="2" charset="-122"/>
                <a:cs typeface="Times New Roman" panose="02020603050405020304" pitchFamily="18" charset="0"/>
              </a:rPr>
              <a:t>SY/T0407中规定的S</a:t>
            </a:r>
            <a:r>
              <a:rPr lang="en-US" sz="2400" b="0">
                <a:latin typeface="宋体" panose="02010600030101010101" pitchFamily="2" charset="-122"/>
                <a:ea typeface="宋体" panose="02010600030101010101" pitchFamily="2" charset="-122"/>
                <a:cs typeface="Times New Roman" panose="02020603050405020304" pitchFamily="18" charset="0"/>
              </a:rPr>
              <a:t>a1</a:t>
            </a:r>
            <a:r>
              <a:rPr lang="zh-CN" sz="2400" b="0">
                <a:ea typeface="宋体" panose="02010600030101010101" pitchFamily="2" charset="-122"/>
              </a:rPr>
              <a:t>级，并按设计要求防腐绝缘。锚固墩及其以外</a:t>
            </a:r>
            <a:r>
              <a:rPr lang="zh-CN" sz="2400" b="0">
                <a:ea typeface="宋体" panose="02010600030101010101" pitchFamily="2" charset="-122"/>
                <a:cs typeface="Times New Roman" panose="02020603050405020304" pitchFamily="18" charset="0"/>
              </a:rPr>
              <a:t>2m范围内的管道防腐层经电火花检漏合格后方可浇筑混</a:t>
            </a:r>
            <a:r>
              <a:rPr lang="zh-CN" sz="2400" b="0">
                <a:ea typeface="宋体" panose="02010600030101010101" pitchFamily="2" charset="-122"/>
              </a:rPr>
              <a:t>凝土。混凝土应加强养护。</a:t>
            </a:r>
            <a:endParaRPr lang="zh-CN" sz="2400" b="0">
              <a:ea typeface="宋体" panose="02010600030101010101" pitchFamily="2" charset="-122"/>
              <a:cs typeface="Times New Roman" panose="02020603050405020304" pitchFamily="18" charset="0"/>
            </a:endParaRPr>
          </a:p>
          <a:p>
            <a:pPr marL="0" indent="0" latinLnBrk="0">
              <a:lnSpc>
                <a:spcPct val="150000"/>
              </a:lnSpc>
            </a:pPr>
            <a:r>
              <a:rPr lang="en-US" altLang="zh-CN" sz="2400" b="0">
                <a:ea typeface="宋体" panose="02010600030101010101" pitchFamily="2" charset="-122"/>
                <a:cs typeface="Times New Roman" panose="02020603050405020304" pitchFamily="18" charset="0"/>
              </a:rPr>
              <a:t>16.3.</a:t>
            </a:r>
            <a:r>
              <a:rPr lang="zh-CN" sz="2400" b="0">
                <a:ea typeface="宋体" panose="02010600030101010101" pitchFamily="2" charset="-122"/>
                <a:cs typeface="Times New Roman" panose="02020603050405020304" pitchFamily="18" charset="0"/>
              </a:rPr>
              <a:t>4.警示牌应采用反光涂料涂刷。</a:t>
            </a:r>
            <a:endParaRPr lang="zh-CN" altLang="en-US" sz="2400"/>
          </a:p>
        </p:txBody>
      </p:sp>
      <p:sp>
        <p:nvSpPr>
          <p:cNvPr id="3" name="文本框 2"/>
          <p:cNvSpPr txBox="1"/>
          <p:nvPr/>
        </p:nvSpPr>
        <p:spPr>
          <a:xfrm>
            <a:off x="1353185" y="637540"/>
            <a:ext cx="6224905" cy="521970"/>
          </a:xfrm>
          <a:prstGeom prst="rect">
            <a:avLst/>
          </a:prstGeom>
          <a:noFill/>
        </p:spPr>
        <p:txBody>
          <a:bodyPr wrap="none" rtlCol="0" anchor="t">
            <a:spAutoFit/>
          </a:bodyPr>
          <a:p>
            <a:pPr marL="0" indent="0"/>
            <a:r>
              <a:rPr lang="en-US" altLang="zh-CN" b="1">
                <a:ea typeface="黑体" panose="02010609060101010101" pitchFamily="49" charset="-122"/>
                <a:sym typeface="+mn-ea"/>
              </a:rPr>
              <a:t>3 长输管道施工及验收 GB50369-2014</a:t>
            </a:r>
            <a:endParaRPr b="1">
              <a:ea typeface="黑体" panose="02010609060101010101" pitchFamily="49" charset="-122"/>
              <a:sym typeface="+mn-ea"/>
            </a:endParaRPr>
          </a:p>
        </p:txBody>
      </p:sp>
    </p:spTree>
  </p:cSld>
  <p:clrMapOvr>
    <a:masterClrMapping/>
  </p:clrMapOvr>
  <p:transition advClick="0">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353185" y="637540"/>
            <a:ext cx="5276215" cy="460375"/>
          </a:xfrm>
          <a:prstGeom prst="rect">
            <a:avLst/>
          </a:prstGeom>
          <a:noFill/>
        </p:spPr>
        <p:txBody>
          <a:bodyPr wrap="none" rtlCol="0" anchor="t">
            <a:spAutoFit/>
          </a:bodyPr>
          <a:p>
            <a:pPr marL="0" indent="0"/>
            <a:r>
              <a:rPr lang="en-US" sz="2400" b="1">
                <a:ea typeface="黑体" panose="02010609060101010101" pitchFamily="49" charset="-122"/>
                <a:sym typeface="+mn-ea"/>
              </a:rPr>
              <a:t>4 工业管道施工及验收GB50235-2010</a:t>
            </a:r>
            <a:endParaRPr sz="2400" b="1">
              <a:ea typeface="黑体" panose="02010609060101010101" pitchFamily="49" charset="-122"/>
              <a:sym typeface="+mn-ea"/>
            </a:endParaRPr>
          </a:p>
        </p:txBody>
      </p:sp>
      <p:sp>
        <p:nvSpPr>
          <p:cNvPr id="100" name="文本框 99"/>
          <p:cNvSpPr txBox="1"/>
          <p:nvPr/>
        </p:nvSpPr>
        <p:spPr>
          <a:xfrm>
            <a:off x="848360" y="1614170"/>
            <a:ext cx="7695565" cy="3046095"/>
          </a:xfrm>
          <a:prstGeom prst="rect">
            <a:avLst/>
          </a:prstGeom>
          <a:noFill/>
          <a:ln w="9525">
            <a:noFill/>
          </a:ln>
        </p:spPr>
        <p:txBody>
          <a:bodyPr wrap="square">
            <a:spAutoFit/>
          </a:bodyPr>
          <a:p>
            <a:pPr latinLnBrk="0">
              <a:lnSpc>
                <a:spcPct val="100000"/>
              </a:lnSpc>
            </a:pPr>
            <a:r>
              <a:rPr lang="zh-CN" sz="2400" b="0">
                <a:ea typeface="宋体" panose="02010600030101010101" pitchFamily="2" charset="-122"/>
              </a:rPr>
              <a:t>3.1.1 承担工业金属管道工程的施工单位应取得相应的施工资质，并</a:t>
            </a:r>
            <a:r>
              <a:rPr lang="zh-CN" sz="2400" b="1">
                <a:solidFill>
                  <a:srgbClr val="FF0000"/>
                </a:solidFill>
                <a:ea typeface="宋体" panose="02010600030101010101" pitchFamily="2" charset="-122"/>
              </a:rPr>
              <a:t>应在资质许可范围</a:t>
            </a:r>
            <a:r>
              <a:rPr lang="zh-CN" sz="2400" b="0">
                <a:ea typeface="宋体" panose="02010600030101010101" pitchFamily="2" charset="-122"/>
              </a:rPr>
              <a:t>内从事相应的管道施工。检验单位应取得相应的检验资质，且应在资质许可范围内从事相应的管道工程检验工作。</a:t>
            </a:r>
            <a:endParaRPr lang="zh-CN" sz="2400" b="0">
              <a:ea typeface="宋体" panose="02010600030101010101" pitchFamily="2" charset="-122"/>
            </a:endParaRPr>
          </a:p>
          <a:p>
            <a:pPr latinLnBrk="0">
              <a:lnSpc>
                <a:spcPct val="100000"/>
              </a:lnSpc>
            </a:pPr>
            <a:r>
              <a:rPr lang="zh-CN" sz="2400" b="0">
                <a:ea typeface="宋体" panose="02010600030101010101" pitchFamily="2" charset="-122"/>
              </a:rPr>
              <a:t>3.1.2 施工单位应</a:t>
            </a:r>
            <a:r>
              <a:rPr lang="zh-CN" sz="2400" b="1">
                <a:solidFill>
                  <a:srgbClr val="FF0000"/>
                </a:solidFill>
                <a:ea typeface="宋体" panose="02010600030101010101" pitchFamily="2" charset="-122"/>
              </a:rPr>
              <a:t>建立管道施工现场的质量管理体系</a:t>
            </a:r>
            <a:r>
              <a:rPr lang="zh-CN" sz="2400" b="0">
                <a:ea typeface="宋体" panose="02010600030101010101" pitchFamily="2" charset="-122"/>
              </a:rPr>
              <a:t>，并应具有健全的质量管理制度和相应的施工技术标准。</a:t>
            </a:r>
            <a:endParaRPr lang="zh-CN" sz="2400" b="0">
              <a:ea typeface="宋体" panose="02010600030101010101" pitchFamily="2" charset="-122"/>
            </a:endParaRPr>
          </a:p>
          <a:p>
            <a:pPr latinLnBrk="0">
              <a:lnSpc>
                <a:spcPct val="100000"/>
              </a:lnSpc>
            </a:pPr>
            <a:r>
              <a:rPr lang="zh-CN" sz="2400" b="0">
                <a:ea typeface="宋体" panose="02010600030101010101" pitchFamily="2" charset="-122"/>
              </a:rPr>
              <a:t>3. 1. 3 参加工业金属管道施工的人员和施工质量检查、检验的人员应具备相应的资格。</a:t>
            </a:r>
            <a:endParaRPr lang="zh-CN" sz="2400" b="0">
              <a:ea typeface="宋体" panose="02010600030101010101" pitchFamily="2" charset="-122"/>
            </a:endParaRPr>
          </a:p>
        </p:txBody>
      </p:sp>
      <p:sp>
        <p:nvSpPr>
          <p:cNvPr id="2" name="文本框 1"/>
          <p:cNvSpPr txBox="1"/>
          <p:nvPr/>
        </p:nvSpPr>
        <p:spPr>
          <a:xfrm>
            <a:off x="742315" y="4928235"/>
            <a:ext cx="7907655" cy="829945"/>
          </a:xfrm>
          <a:prstGeom prst="rect">
            <a:avLst/>
          </a:prstGeom>
          <a:noFill/>
        </p:spPr>
        <p:txBody>
          <a:bodyPr wrap="square" rtlCol="0" anchor="t">
            <a:spAutoFit/>
          </a:bodyPr>
          <a:p>
            <a:r>
              <a:rPr lang="zh-CN" sz="2400">
                <a:solidFill>
                  <a:srgbClr val="FF0000"/>
                </a:solidFill>
                <a:ea typeface="宋体" panose="02010600030101010101" pitchFamily="2" charset="-122"/>
                <a:sym typeface="+mn-ea"/>
              </a:rPr>
              <a:t>施工现场质量管理体系：任命技术负责人、材料</a:t>
            </a:r>
            <a:endParaRPr lang="zh-CN" sz="2400">
              <a:solidFill>
                <a:srgbClr val="FF0000"/>
              </a:solidFill>
              <a:ea typeface="宋体" panose="02010600030101010101" pitchFamily="2" charset="-122"/>
              <a:sym typeface="+mn-ea"/>
            </a:endParaRPr>
          </a:p>
          <a:p>
            <a:r>
              <a:rPr lang="zh-CN" sz="2400">
                <a:solidFill>
                  <a:srgbClr val="FF0000"/>
                </a:solidFill>
                <a:ea typeface="宋体" panose="02010600030101010101" pitchFamily="2" charset="-122"/>
                <a:sym typeface="+mn-ea"/>
              </a:rPr>
              <a:t>、焊接等责任人；体系人员资格</a:t>
            </a:r>
            <a:endParaRPr lang="zh-CN" sz="2400">
              <a:solidFill>
                <a:srgbClr val="FF0000"/>
              </a:solidFill>
              <a:ea typeface="宋体" panose="02010600030101010101" pitchFamily="2" charset="-122"/>
              <a:sym typeface="+mn-ea"/>
            </a:endParaRPr>
          </a:p>
        </p:txBody>
      </p:sp>
    </p:spTree>
  </p:cSld>
  <p:clrMapOvr>
    <a:masterClrMapping/>
  </p:clrMapOvr>
  <p:transition advClick="0">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353185" y="637540"/>
            <a:ext cx="5276215" cy="460375"/>
          </a:xfrm>
          <a:prstGeom prst="rect">
            <a:avLst/>
          </a:prstGeom>
          <a:noFill/>
        </p:spPr>
        <p:txBody>
          <a:bodyPr wrap="none" rtlCol="0" anchor="t">
            <a:spAutoFit/>
          </a:bodyPr>
          <a:p>
            <a:pPr marL="0" indent="0"/>
            <a:r>
              <a:rPr lang="en-US" sz="2400" b="1">
                <a:ea typeface="黑体" panose="02010609060101010101" pitchFamily="49" charset="-122"/>
                <a:sym typeface="+mn-ea"/>
              </a:rPr>
              <a:t>4 工业管道施工及验收GB50235-2010</a:t>
            </a:r>
            <a:endParaRPr sz="2400" b="1">
              <a:ea typeface="黑体" panose="02010609060101010101" pitchFamily="49" charset="-122"/>
              <a:sym typeface="+mn-ea"/>
            </a:endParaRPr>
          </a:p>
        </p:txBody>
      </p:sp>
      <p:sp>
        <p:nvSpPr>
          <p:cNvPr id="100" name="文本框 99"/>
          <p:cNvSpPr txBox="1"/>
          <p:nvPr/>
        </p:nvSpPr>
        <p:spPr>
          <a:xfrm>
            <a:off x="848360" y="1614170"/>
            <a:ext cx="7695565" cy="4154170"/>
          </a:xfrm>
          <a:prstGeom prst="rect">
            <a:avLst/>
          </a:prstGeom>
          <a:noFill/>
          <a:ln w="9525">
            <a:noFill/>
          </a:ln>
        </p:spPr>
        <p:txBody>
          <a:bodyPr wrap="square">
            <a:spAutoFit/>
          </a:bodyPr>
          <a:p>
            <a:pPr latinLnBrk="0">
              <a:lnSpc>
                <a:spcPct val="100000"/>
              </a:lnSpc>
            </a:pPr>
            <a:r>
              <a:rPr lang="en-US" sz="2400" b="0">
                <a:latin typeface="宋体" panose="02010600030101010101" pitchFamily="2" charset="-122"/>
                <a:ea typeface="宋体" panose="02010600030101010101" pitchFamily="2" charset="-122"/>
                <a:cs typeface="Times New Roman" panose="02020603050405020304" pitchFamily="18" charset="0"/>
              </a:rPr>
              <a:t>3.1.4</a:t>
            </a:r>
            <a:r>
              <a:rPr lang="zh-CN" sz="2400" b="0">
                <a:ea typeface="宋体" panose="02010600030101010101" pitchFamily="2" charset="-122"/>
              </a:rPr>
              <a:t>工业金属管道施工前具备下列条件：</a:t>
            </a:r>
            <a:endParaRPr lang="zh-CN" sz="2400" b="0">
              <a:ea typeface="宋体" panose="02010600030101010101" pitchFamily="2" charset="-122"/>
              <a:cs typeface="Times New Roman" panose="02020603050405020304" pitchFamily="18" charset="0"/>
            </a:endParaRPr>
          </a:p>
          <a:p>
            <a:pPr latinLnBrk="0">
              <a:lnSpc>
                <a:spcPct val="100000"/>
              </a:lnSpc>
            </a:pPr>
            <a:r>
              <a:rPr lang="zh-CN" sz="2400">
                <a:ea typeface="宋体" panose="02010600030101010101" pitchFamily="2" charset="-122"/>
                <a:sym typeface="+mn-ea"/>
              </a:rPr>
              <a:t>1  工程设计图纸和相关技术文件应齐全，并已按规定程序进行设计交底和图纸会审。</a:t>
            </a:r>
            <a:endParaRPr lang="zh-CN" sz="2400">
              <a:ea typeface="宋体" panose="02010600030101010101" pitchFamily="2" charset="-122"/>
            </a:endParaRPr>
          </a:p>
          <a:p>
            <a:pPr latinLnBrk="0">
              <a:lnSpc>
                <a:spcPct val="100000"/>
              </a:lnSpc>
            </a:pPr>
            <a:r>
              <a:rPr lang="zh-CN" sz="2400">
                <a:ea typeface="宋体" panose="02010600030101010101" pitchFamily="2" charset="-122"/>
                <a:sym typeface="+mn-ea"/>
              </a:rPr>
              <a:t>2  施工组织设计或施工方案已批准，技术和安全交底已经完成。</a:t>
            </a:r>
            <a:endParaRPr lang="zh-CN" sz="2400">
              <a:ea typeface="宋体" panose="02010600030101010101" pitchFamily="2" charset="-122"/>
            </a:endParaRPr>
          </a:p>
          <a:p>
            <a:pPr latinLnBrk="0">
              <a:lnSpc>
                <a:spcPct val="100000"/>
              </a:lnSpc>
            </a:pPr>
            <a:r>
              <a:rPr lang="zh-CN" sz="2400">
                <a:ea typeface="宋体" panose="02010600030101010101" pitchFamily="2" charset="-122"/>
                <a:sym typeface="+mn-ea"/>
              </a:rPr>
              <a:t>3  施工人员已进行安全教育和技术培训，按有关规定考核合格。</a:t>
            </a:r>
            <a:endParaRPr lang="zh-CN" sz="2400">
              <a:ea typeface="宋体" panose="02010600030101010101" pitchFamily="2" charset="-122"/>
            </a:endParaRPr>
          </a:p>
          <a:p>
            <a:pPr latinLnBrk="0">
              <a:lnSpc>
                <a:spcPct val="100000"/>
              </a:lnSpc>
            </a:pPr>
            <a:r>
              <a:rPr lang="zh-CN" sz="2400">
                <a:ea typeface="宋体" panose="02010600030101010101" pitchFamily="2" charset="-122"/>
                <a:sym typeface="+mn-ea"/>
              </a:rPr>
              <a:t>4  已办理管道工程开工文件。</a:t>
            </a:r>
            <a:endParaRPr lang="zh-CN" sz="2400">
              <a:ea typeface="宋体" panose="02010600030101010101" pitchFamily="2" charset="-122"/>
            </a:endParaRPr>
          </a:p>
          <a:p>
            <a:pPr latinLnBrk="0">
              <a:lnSpc>
                <a:spcPct val="100000"/>
              </a:lnSpc>
            </a:pPr>
            <a:r>
              <a:rPr lang="zh-CN" sz="2400">
                <a:ea typeface="宋体" panose="02010600030101010101" pitchFamily="2" charset="-122"/>
                <a:sym typeface="+mn-ea"/>
              </a:rPr>
              <a:t>5  用于管道施工的机械、工器具应安全可靠；计量器具应检定合格。</a:t>
            </a:r>
            <a:endParaRPr lang="zh-CN" sz="2400">
              <a:ea typeface="宋体" panose="02010600030101010101" pitchFamily="2" charset="-122"/>
            </a:endParaRPr>
          </a:p>
          <a:p>
            <a:pPr latinLnBrk="0">
              <a:lnSpc>
                <a:spcPct val="100000"/>
              </a:lnSpc>
            </a:pPr>
            <a:r>
              <a:rPr lang="zh-CN" sz="2400">
                <a:ea typeface="宋体" panose="02010600030101010101" pitchFamily="2" charset="-122"/>
                <a:sym typeface="+mn-ea"/>
              </a:rPr>
              <a:t>6  已制定相应的安全应急预案。</a:t>
            </a:r>
            <a:endParaRPr lang="zh-CN" sz="2400" b="0">
              <a:ea typeface="宋体" panose="02010600030101010101" pitchFamily="2" charset="-122"/>
            </a:endParaRPr>
          </a:p>
        </p:txBody>
      </p:sp>
    </p:spTree>
  </p:cSld>
  <p:clrMapOvr>
    <a:masterClrMapping/>
  </p:clrMapOvr>
  <p:transition advClick="0">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22985" y="1356995"/>
            <a:ext cx="7463155" cy="2245360"/>
          </a:xfrm>
          <a:prstGeom prst="rect">
            <a:avLst/>
          </a:prstGeom>
          <a:noFill/>
        </p:spPr>
        <p:txBody>
          <a:bodyPr wrap="square" rtlCol="0" anchor="t">
            <a:spAutoFit/>
          </a:bodyPr>
          <a:p>
            <a:r>
              <a:rPr lang="en-US" altLang="zh-CN" b="1">
                <a:sym typeface="+mn-ea"/>
              </a:rPr>
              <a:t>3.1.5 </a:t>
            </a:r>
            <a:r>
              <a:rPr lang="en-US" altLang="zh-CN" dirty="0">
                <a:sym typeface="+mn-ea"/>
              </a:rPr>
              <a:t> </a:t>
            </a:r>
            <a:r>
              <a:rPr lang="zh-CN" altLang="en-US" dirty="0">
                <a:sym typeface="+mn-ea"/>
              </a:rPr>
              <a:t>压力管道施工前，</a:t>
            </a:r>
            <a:r>
              <a:rPr lang="zh-CN" altLang="en-US" dirty="0">
                <a:solidFill>
                  <a:srgbClr val="FF0000"/>
                </a:solidFill>
                <a:sym typeface="+mn-ea"/>
              </a:rPr>
              <a:t>施工单位应向管道安装工程所在地的质量技术监督部门办理书面告知文件，并应接受监督检验单位的监督检验</a:t>
            </a:r>
            <a:r>
              <a:rPr lang="zh-CN" altLang="en-US" dirty="0">
                <a:sym typeface="+mn-ea"/>
              </a:rPr>
              <a:t>。</a:t>
            </a:r>
            <a:endParaRPr lang="zh-CN" altLang="en-US" b="1" dirty="0"/>
          </a:p>
          <a:p>
            <a:r>
              <a:rPr lang="en-US" altLang="zh-CN" b="1">
                <a:sym typeface="+mn-ea"/>
              </a:rPr>
              <a:t>3.1.6  </a:t>
            </a:r>
            <a:r>
              <a:rPr lang="zh-CN" altLang="en-US" dirty="0">
                <a:sym typeface="+mn-ea"/>
              </a:rPr>
              <a:t>管道施工应符合国家现行的环境保护、安全技术和劳动保护等有关规定</a:t>
            </a:r>
            <a:endParaRPr lang="zh-CN" altLang="en-US"/>
          </a:p>
        </p:txBody>
      </p:sp>
      <p:sp>
        <p:nvSpPr>
          <p:cNvPr id="3" name="文本框 2"/>
          <p:cNvSpPr txBox="1"/>
          <p:nvPr/>
        </p:nvSpPr>
        <p:spPr>
          <a:xfrm>
            <a:off x="1353185" y="637540"/>
            <a:ext cx="5276215" cy="460375"/>
          </a:xfrm>
          <a:prstGeom prst="rect">
            <a:avLst/>
          </a:prstGeom>
          <a:noFill/>
        </p:spPr>
        <p:txBody>
          <a:bodyPr wrap="none" rtlCol="0" anchor="t">
            <a:spAutoFit/>
          </a:bodyPr>
          <a:p>
            <a:pPr marL="0" indent="0" algn="l"/>
            <a:r>
              <a:rPr lang="en-US" sz="2400" b="1">
                <a:ea typeface="黑体" panose="02010609060101010101" pitchFamily="49" charset="-122"/>
                <a:sym typeface="+mn-ea"/>
              </a:rPr>
              <a:t>4 工业管道施工及验收GB50235-2010</a:t>
            </a:r>
            <a:endParaRPr sz="2400" b="1">
              <a:ea typeface="黑体" panose="02010609060101010101" pitchFamily="49" charset="-122"/>
              <a:sym typeface="+mn-ea"/>
            </a:endParaRPr>
          </a:p>
        </p:txBody>
      </p:sp>
    </p:spTree>
  </p:cSld>
  <p:clrMapOvr>
    <a:masterClrMapping/>
  </p:clrMapOvr>
  <p:transition advClick="0">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5660" y="1647825"/>
            <a:ext cx="8107045" cy="1014730"/>
          </a:xfrm>
          <a:prstGeom prst="rect">
            <a:avLst/>
          </a:prstGeom>
          <a:noFill/>
        </p:spPr>
        <p:txBody>
          <a:bodyPr wrap="square" rtlCol="0" anchor="t">
            <a:spAutoFit/>
          </a:bodyPr>
          <a:p>
            <a:r>
              <a:rPr lang="en-US" altLang="zh-CN" sz="2000" b="1">
                <a:sym typeface="+mn-ea"/>
              </a:rPr>
              <a:t>3.2.1</a:t>
            </a:r>
            <a:r>
              <a:rPr lang="en-US" altLang="zh-CN" sz="2000" dirty="0">
                <a:sym typeface="+mn-ea"/>
              </a:rPr>
              <a:t> </a:t>
            </a:r>
            <a:r>
              <a:rPr sz="2000" dirty="0">
                <a:sym typeface="+mn-ea"/>
              </a:rPr>
              <a:t>工业金属压力管道应按国家现行标准《压力管道安全技术</a:t>
            </a:r>
            <a:endParaRPr sz="2000" dirty="0">
              <a:sym typeface="+mn-ea"/>
            </a:endParaRPr>
          </a:p>
          <a:p>
            <a:r>
              <a:rPr sz="2000" dirty="0">
                <a:sym typeface="+mn-ea"/>
              </a:rPr>
              <a:t>监察规程—工业管道》TSG D0001的有关规定划分为GCl ,</a:t>
            </a:r>
            <a:endParaRPr sz="2000" dirty="0">
              <a:sym typeface="+mn-ea"/>
            </a:endParaRPr>
          </a:p>
          <a:p>
            <a:r>
              <a:rPr sz="2000" dirty="0">
                <a:sym typeface="+mn-ea"/>
              </a:rPr>
              <a:t>GC2和GC3。</a:t>
            </a:r>
            <a:endParaRPr lang="zh-CN" altLang="en-US" sz="2000"/>
          </a:p>
        </p:txBody>
      </p:sp>
      <p:sp>
        <p:nvSpPr>
          <p:cNvPr id="100" name="文本框 99"/>
          <p:cNvSpPr txBox="1"/>
          <p:nvPr/>
        </p:nvSpPr>
        <p:spPr>
          <a:xfrm>
            <a:off x="742950" y="2797175"/>
            <a:ext cx="7157720" cy="3538220"/>
          </a:xfrm>
          <a:prstGeom prst="rect">
            <a:avLst/>
          </a:prstGeom>
          <a:noFill/>
          <a:ln w="9525">
            <a:noFill/>
          </a:ln>
        </p:spPr>
        <p:txBody>
          <a:bodyPr wrap="square">
            <a:spAutoFit/>
          </a:bodyPr>
          <a:p>
            <a:pPr marL="0" indent="304800"/>
            <a:r>
              <a:rPr lang="en-US" sz="1600" b="0">
                <a:solidFill>
                  <a:srgbClr val="00B050"/>
                </a:solidFill>
                <a:latin typeface="黑体" panose="02010609060101010101" pitchFamily="49" charset="-122"/>
                <a:ea typeface="宋体" panose="02010600030101010101" pitchFamily="2" charset="-122"/>
              </a:rPr>
              <a:t>A1.1</a:t>
            </a:r>
            <a:r>
              <a:rPr lang="zh-CN" sz="1600" b="0">
                <a:solidFill>
                  <a:srgbClr val="00B050"/>
                </a:solidFill>
                <a:ea typeface="宋体" panose="02010600030101010101" pitchFamily="2" charset="-122"/>
              </a:rPr>
              <a:t>　</a:t>
            </a:r>
            <a:r>
              <a:rPr lang="en-US" sz="1600" b="0">
                <a:solidFill>
                  <a:srgbClr val="00B050"/>
                </a:solidFill>
                <a:latin typeface="黑体" panose="02010609060101010101" pitchFamily="49" charset="-122"/>
                <a:ea typeface="宋体" panose="02010600030101010101" pitchFamily="2" charset="-122"/>
              </a:rPr>
              <a:t>GC1</a:t>
            </a:r>
            <a:r>
              <a:rPr lang="zh-CN" sz="1600" b="0">
                <a:solidFill>
                  <a:srgbClr val="00B050"/>
                </a:solidFill>
                <a:ea typeface="宋体" panose="02010600030101010101" pitchFamily="2" charset="-122"/>
              </a:rPr>
              <a:t>级符合下列条件之一的工业管道，为GC1级：</a:t>
            </a:r>
            <a:r>
              <a:rPr lang="en-US" sz="1600" b="0">
                <a:solidFill>
                  <a:srgbClr val="00B050"/>
                </a:solidFill>
                <a:latin typeface="宋体" panose="02010600030101010101" pitchFamily="2" charset="-122"/>
                <a:ea typeface="宋体" panose="02010600030101010101" pitchFamily="2" charset="-122"/>
              </a:rPr>
              <a:t>(1) </a:t>
            </a:r>
            <a:r>
              <a:rPr lang="zh-CN" sz="1600" b="0">
                <a:solidFill>
                  <a:srgbClr val="00B050"/>
                </a:solidFill>
                <a:ea typeface="宋体" panose="02010600030101010101" pitchFamily="2" charset="-122"/>
              </a:rPr>
              <a:t>输送毒性程度为极度危害介质，高度危害气体介质和工作温度高于其标准沸点的高度危害的液体介质的管道；</a:t>
            </a:r>
            <a:r>
              <a:rPr lang="en-US" sz="1600" b="0">
                <a:solidFill>
                  <a:srgbClr val="00B050"/>
                </a:solidFill>
                <a:latin typeface="宋体" panose="02010600030101010101" pitchFamily="2" charset="-122"/>
                <a:ea typeface="宋体" panose="02010600030101010101" pitchFamily="2" charset="-122"/>
              </a:rPr>
              <a:t>(2) </a:t>
            </a:r>
            <a:r>
              <a:rPr lang="zh-CN" sz="1600" b="0">
                <a:solidFill>
                  <a:srgbClr val="00B050"/>
                </a:solidFill>
                <a:ea typeface="宋体" panose="02010600030101010101" pitchFamily="2" charset="-122"/>
              </a:rPr>
              <a:t>输送火灾危险性为甲、乙类可燃气体或者甲类可燃液体</a:t>
            </a:r>
            <a:r>
              <a:rPr lang="en-US" sz="1600" b="0">
                <a:solidFill>
                  <a:srgbClr val="00B050"/>
                </a:solidFill>
                <a:latin typeface="宋体" panose="02010600030101010101" pitchFamily="2" charset="-122"/>
                <a:ea typeface="宋体" panose="02010600030101010101" pitchFamily="2" charset="-122"/>
              </a:rPr>
              <a:t>(</a:t>
            </a:r>
            <a:r>
              <a:rPr lang="zh-CN" sz="1600" b="0">
                <a:solidFill>
                  <a:srgbClr val="00B050"/>
                </a:solidFill>
                <a:ea typeface="宋体" panose="02010600030101010101" pitchFamily="2" charset="-122"/>
              </a:rPr>
              <a:t>包括液化烃</a:t>
            </a:r>
            <a:r>
              <a:rPr lang="en-US" sz="1600" b="0">
                <a:solidFill>
                  <a:srgbClr val="00B050"/>
                </a:solidFill>
                <a:latin typeface="宋体" panose="02010600030101010101" pitchFamily="2" charset="-122"/>
                <a:ea typeface="宋体" panose="02010600030101010101" pitchFamily="2" charset="-122"/>
              </a:rPr>
              <a:t>)</a:t>
            </a:r>
            <a:r>
              <a:rPr lang="zh-CN" sz="1600" b="0">
                <a:solidFill>
                  <a:srgbClr val="00B050"/>
                </a:solidFill>
                <a:ea typeface="宋体" panose="02010600030101010101" pitchFamily="2" charset="-122"/>
              </a:rPr>
              <a:t>的管道，并且设计压力大于或者等于4.0MPa的管道；</a:t>
            </a:r>
            <a:r>
              <a:rPr lang="en-US" sz="1600" b="0">
                <a:solidFill>
                  <a:srgbClr val="00B050"/>
                </a:solidFill>
                <a:latin typeface="宋体" panose="02010600030101010101" pitchFamily="2" charset="-122"/>
                <a:ea typeface="宋体" panose="02010600030101010101" pitchFamily="2" charset="-122"/>
              </a:rPr>
              <a:t>(3) </a:t>
            </a:r>
            <a:r>
              <a:rPr lang="zh-CN" sz="1600" b="0">
                <a:solidFill>
                  <a:srgbClr val="00B050"/>
                </a:solidFill>
                <a:ea typeface="宋体" panose="02010600030101010101" pitchFamily="2" charset="-122"/>
              </a:rPr>
              <a:t>输送除前两项介质的流体介质并且设计压力大于或者等于10.0MPa，或者设计压力大于或者等于4.0MPa，并且设计温度高于或者等于400℃的管道。</a:t>
            </a:r>
            <a:r>
              <a:rPr lang="en-US" sz="1600" b="0">
                <a:solidFill>
                  <a:srgbClr val="00B050"/>
                </a:solidFill>
                <a:latin typeface="黑体" panose="02010609060101010101" pitchFamily="49" charset="-122"/>
                <a:ea typeface="宋体" panose="02010600030101010101" pitchFamily="2" charset="-122"/>
              </a:rPr>
              <a:t>A1.2</a:t>
            </a:r>
            <a:r>
              <a:rPr lang="zh-CN" sz="1600" b="0">
                <a:solidFill>
                  <a:srgbClr val="00B050"/>
                </a:solidFill>
                <a:ea typeface="宋体" panose="02010600030101010101" pitchFamily="2" charset="-122"/>
              </a:rPr>
              <a:t>　</a:t>
            </a:r>
            <a:r>
              <a:rPr lang="en-US" sz="1600" b="0">
                <a:solidFill>
                  <a:srgbClr val="00B050"/>
                </a:solidFill>
                <a:latin typeface="黑体" panose="02010609060101010101" pitchFamily="49" charset="-122"/>
                <a:ea typeface="宋体" panose="02010600030101010101" pitchFamily="2" charset="-122"/>
              </a:rPr>
              <a:t>GC2</a:t>
            </a:r>
            <a:r>
              <a:rPr lang="zh-CN" sz="1600" b="0">
                <a:solidFill>
                  <a:srgbClr val="00B050"/>
                </a:solidFill>
                <a:ea typeface="宋体" panose="02010600030101010101" pitchFamily="2" charset="-122"/>
              </a:rPr>
              <a:t>级除本附件A1.3规定的GC3级管道外，介质毒性程度、火灾危险性（可燃性）、设计压力和设计温度低于A1.1规定的GC1级的管道。</a:t>
            </a:r>
            <a:r>
              <a:rPr lang="en-US" sz="1600" b="0">
                <a:solidFill>
                  <a:srgbClr val="00B050"/>
                </a:solidFill>
                <a:latin typeface="黑体" panose="02010609060101010101" pitchFamily="49" charset="-122"/>
                <a:ea typeface="宋体" panose="02010600030101010101" pitchFamily="2" charset="-122"/>
              </a:rPr>
              <a:t>A1.3</a:t>
            </a:r>
            <a:r>
              <a:rPr lang="zh-CN" sz="1600" b="0">
                <a:solidFill>
                  <a:srgbClr val="00B050"/>
                </a:solidFill>
                <a:ea typeface="宋体" panose="02010600030101010101" pitchFamily="2" charset="-122"/>
              </a:rPr>
              <a:t>　</a:t>
            </a:r>
            <a:r>
              <a:rPr lang="en-US" sz="1600" b="0">
                <a:solidFill>
                  <a:srgbClr val="00B050"/>
                </a:solidFill>
                <a:latin typeface="黑体" panose="02010609060101010101" pitchFamily="49" charset="-122"/>
                <a:ea typeface="宋体" panose="02010600030101010101" pitchFamily="2" charset="-122"/>
              </a:rPr>
              <a:t>GC3</a:t>
            </a:r>
            <a:r>
              <a:rPr lang="zh-CN" sz="1600" b="0">
                <a:solidFill>
                  <a:srgbClr val="00B050"/>
                </a:solidFill>
                <a:ea typeface="宋体" panose="02010600030101010101" pitchFamily="2" charset="-122"/>
              </a:rPr>
              <a:t>级输送无毒、非可燃流体介质，设计压力小于或者等于1.0MPa，并且设计温度高于－20℃但是不高于185℃的管道。</a:t>
            </a:r>
            <a:endParaRPr lang="zh-CN" altLang="en-US" sz="1600" b="0">
              <a:solidFill>
                <a:srgbClr val="00B050"/>
              </a:solidFill>
              <a:ea typeface="宋体" panose="02010600030101010101" pitchFamily="2" charset="-122"/>
            </a:endParaRPr>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pic>
        <p:nvPicPr>
          <p:cNvPr id="122886" name="图片 122885"/>
          <p:cNvPicPr>
            <a:picLocks noChangeAspect="1"/>
          </p:cNvPicPr>
          <p:nvPr>
            <p:custDataLst>
              <p:tags r:id="rId1"/>
            </p:custDataLst>
          </p:nvPr>
        </p:nvPicPr>
        <p:blipFill>
          <a:blip r:embed="rId2"/>
          <a:stretch>
            <a:fillRect/>
          </a:stretch>
        </p:blipFill>
        <p:spPr>
          <a:xfrm>
            <a:off x="0" y="1234758"/>
            <a:ext cx="9109075" cy="5862637"/>
          </a:xfrm>
          <a:prstGeom prst="rect">
            <a:avLst/>
          </a:prstGeom>
          <a:noFill/>
          <a:ln w="9525">
            <a:noFill/>
          </a:ln>
        </p:spPr>
      </p:pic>
    </p:spTree>
  </p:cSld>
  <p:clrMapOvr>
    <a:masterClrMapping/>
  </p:clrMapOvr>
  <p:transition advClick="0">
    <p:random/>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7405" y="1554480"/>
            <a:ext cx="7192010" cy="4399915"/>
          </a:xfrm>
          <a:prstGeom prst="rect">
            <a:avLst/>
          </a:prstGeom>
          <a:noFill/>
        </p:spPr>
        <p:txBody>
          <a:bodyPr wrap="square" rtlCol="0" anchor="t">
            <a:spAutoFit/>
          </a:bodyPr>
          <a:p>
            <a:r>
              <a:rPr lang="en-US" altLang="zh-CN" dirty="0">
                <a:sym typeface="+mn-ea"/>
              </a:rPr>
              <a:t>4.1.1管道元件和材料应具有制造厂的产品质量证明文件，并应符合国家现行有关标准和设计文件的规定。</a:t>
            </a:r>
            <a:endParaRPr lang="en-US" altLang="zh-CN" dirty="0">
              <a:sym typeface="+mn-ea"/>
            </a:endParaRPr>
          </a:p>
          <a:p>
            <a:r>
              <a:rPr lang="en-US" altLang="zh-CN" dirty="0">
                <a:sym typeface="+mn-ea"/>
              </a:rPr>
              <a:t>4.1.2管道元件和材料在使用前应按国家现行有关标准和设计文件的规定核对其材质、规格、型号、数量和标识，并应进行外观质量和几何尺寸的检查验收，其结果应符合设计文件和相应产品标准的规定。管道元件和材料标识应清晰完整，并应能够追溯到产品质量证明文件。</a:t>
            </a:r>
            <a:endParaRPr lang="zh-CN" altLang="en-US"/>
          </a:p>
        </p:txBody>
      </p:sp>
    </p:spTree>
  </p:cSld>
  <p:clrMapOvr>
    <a:masterClrMapping/>
  </p:clrMapOvr>
  <p:transition advClick="0">
    <p:random/>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97890" y="1186815"/>
            <a:ext cx="7114540" cy="5692775"/>
          </a:xfrm>
          <a:prstGeom prst="rect">
            <a:avLst/>
          </a:prstGeom>
          <a:noFill/>
        </p:spPr>
        <p:txBody>
          <a:bodyPr wrap="square" rtlCol="0" anchor="t">
            <a:spAutoFit/>
          </a:bodyPr>
          <a:p>
            <a:r>
              <a:rPr dirty="0">
                <a:sym typeface="+mn-ea"/>
              </a:rPr>
              <a:t>4.1.4铬</a:t>
            </a:r>
            <a:r>
              <a:rPr lang="zh-CN" dirty="0">
                <a:sym typeface="+mn-ea"/>
              </a:rPr>
              <a:t>钼</a:t>
            </a:r>
            <a:r>
              <a:rPr dirty="0">
                <a:sym typeface="+mn-ea"/>
              </a:rPr>
              <a:t>合金钢、含镍低温钢、不锈钢、镍及镍合金、</a:t>
            </a:r>
            <a:r>
              <a:rPr lang="zh-CN" dirty="0">
                <a:sym typeface="+mn-ea"/>
              </a:rPr>
              <a:t>钛</a:t>
            </a:r>
            <a:r>
              <a:rPr dirty="0">
                <a:sym typeface="+mn-ea"/>
              </a:rPr>
              <a:t>及</a:t>
            </a:r>
            <a:r>
              <a:rPr lang="zh-CN" dirty="0">
                <a:sym typeface="+mn-ea"/>
              </a:rPr>
              <a:t>钛</a:t>
            </a:r>
            <a:r>
              <a:rPr dirty="0">
                <a:sym typeface="+mn-ea"/>
              </a:rPr>
              <a:t>合金材料的管道组成件，</a:t>
            </a:r>
            <a:r>
              <a:rPr dirty="0">
                <a:solidFill>
                  <a:srgbClr val="FF0000"/>
                </a:solidFill>
                <a:sym typeface="+mn-ea"/>
              </a:rPr>
              <a:t>应采用光谱分析或其他方法对材质进行复查</a:t>
            </a:r>
            <a:r>
              <a:rPr dirty="0">
                <a:sym typeface="+mn-ea"/>
              </a:rPr>
              <a:t>，并应做好标识。</a:t>
            </a:r>
            <a:endParaRPr dirty="0">
              <a:sym typeface="+mn-ea"/>
            </a:endParaRPr>
          </a:p>
          <a:p>
            <a:endParaRPr dirty="0">
              <a:solidFill>
                <a:srgbClr val="FF0000"/>
              </a:solidFill>
              <a:sym typeface="+mn-ea"/>
            </a:endParaRPr>
          </a:p>
          <a:p>
            <a:r>
              <a:rPr lang="en-US" altLang="zh-CN" dirty="0">
                <a:solidFill>
                  <a:srgbClr val="FF0000"/>
                </a:solidFill>
                <a:sym typeface="+mn-ea"/>
              </a:rPr>
              <a:t>GB 50184-2011: </a:t>
            </a:r>
            <a:r>
              <a:rPr lang="zh-CN" dirty="0">
                <a:solidFill>
                  <a:srgbClr val="FF0000"/>
                </a:solidFill>
                <a:sym typeface="+mn-ea"/>
              </a:rPr>
              <a:t>检查数量和检测方法</a:t>
            </a:r>
            <a:endParaRPr lang="zh-CN" dirty="0">
              <a:solidFill>
                <a:srgbClr val="FF0000"/>
              </a:solidFill>
              <a:sym typeface="+mn-ea"/>
            </a:endParaRPr>
          </a:p>
          <a:p>
            <a:r>
              <a:rPr dirty="0">
                <a:solidFill>
                  <a:srgbClr val="FF0000"/>
                </a:solidFill>
                <a:sym typeface="+mn-ea"/>
              </a:rPr>
              <a:t>对于合金钢、含镍低温钢、含钼奥氏体不锈钢以及镍基合金、钛和钛合金材料的管道组成件，应采用光谱分析或其他方法进行材质抽样检查，抽样数量取每批(同炉批号、同规格，下同)的5%且不少于一个管道组成件，并应符合5.7的规定</a:t>
            </a:r>
            <a:endParaRPr dirty="0">
              <a:solidFill>
                <a:srgbClr val="FF0000"/>
              </a:solidFill>
              <a:sym typeface="+mn-ea"/>
            </a:endParaRPr>
          </a:p>
          <a:p>
            <a:endParaRPr lang="zh-CN" altLang="en-US" dirty="0">
              <a:solidFill>
                <a:srgbClr val="FF0000"/>
              </a:solidFill>
              <a:sym typeface="+mn-ea"/>
            </a:endParaRPr>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36320" y="1659890"/>
            <a:ext cx="7239635" cy="3538220"/>
          </a:xfrm>
          <a:prstGeom prst="rect">
            <a:avLst/>
          </a:prstGeom>
          <a:noFill/>
        </p:spPr>
        <p:txBody>
          <a:bodyPr wrap="square" rtlCol="0" anchor="t">
            <a:spAutoFit/>
          </a:bodyPr>
          <a:p>
            <a:r>
              <a:rPr dirty="0">
                <a:sym typeface="+mn-ea"/>
              </a:rPr>
              <a:t>4.1.5设计文件规定进行低温冲击韧性试验的管道元件或材料，供货方应提供低温冲击韧性试验结果的文件，且试验结果不得低于设计文件的规定。</a:t>
            </a:r>
            <a:endParaRPr dirty="0">
              <a:sym typeface="+mn-ea"/>
            </a:endParaRPr>
          </a:p>
          <a:p>
            <a:r>
              <a:rPr dirty="0">
                <a:sym typeface="+mn-ea"/>
              </a:rPr>
              <a:t>4</a:t>
            </a:r>
            <a:r>
              <a:rPr lang="en-US" dirty="0">
                <a:sym typeface="+mn-ea"/>
              </a:rPr>
              <a:t>.1.</a:t>
            </a:r>
            <a:r>
              <a:rPr dirty="0">
                <a:sym typeface="+mn-ea"/>
              </a:rPr>
              <a:t>6设计文件规定进行晶间腐蚀试验的不锈钢、镍及镍合金管道元件或材料，供货方应提供晶间腐蚀试验结果的文件，且试验结果不得低于设计文件的规定。</a:t>
            </a:r>
            <a:endParaRPr lang="zh-CN" altLang="en-US"/>
          </a:p>
        </p:txBody>
      </p:sp>
    </p:spTree>
  </p:cSld>
  <p:clrMapOvr>
    <a:masterClrMapping/>
  </p:clrMapOvr>
  <p:transition advClick="0">
    <p:random/>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261745" y="1125220"/>
            <a:ext cx="6870700" cy="953135"/>
          </a:xfrm>
          <a:prstGeom prst="rect">
            <a:avLst/>
          </a:prstGeom>
          <a:noFill/>
        </p:spPr>
        <p:txBody>
          <a:bodyPr wrap="square" rtlCol="0" anchor="t">
            <a:spAutoFit/>
          </a:bodyPr>
          <a:p>
            <a:r>
              <a:rPr lang="zh-CN" altLang="en-US"/>
              <a:t>案例：</a:t>
            </a:r>
            <a:r>
              <a:rPr lang="zh-CN" altLang="en-US"/>
              <a:t>嘉兴市富欣热电有限公司“12·23”蒸汽管道爆裂较大事故</a:t>
            </a:r>
            <a:endParaRPr lang="zh-CN" altLang="en-US"/>
          </a:p>
        </p:txBody>
      </p:sp>
      <p:pic>
        <p:nvPicPr>
          <p:cNvPr id="5" name="图片 4"/>
          <p:cNvPicPr>
            <a:picLocks noChangeAspect="1"/>
          </p:cNvPicPr>
          <p:nvPr/>
        </p:nvPicPr>
        <p:blipFill>
          <a:blip r:embed="rId1"/>
          <a:stretch>
            <a:fillRect/>
          </a:stretch>
        </p:blipFill>
        <p:spPr>
          <a:xfrm>
            <a:off x="0" y="2336800"/>
            <a:ext cx="8926195" cy="3312160"/>
          </a:xfrm>
          <a:prstGeom prst="rect">
            <a:avLst/>
          </a:prstGeom>
        </p:spPr>
      </p:pic>
    </p:spTree>
  </p:cSld>
  <p:clrMapOvr>
    <a:masterClrMapping/>
  </p:clrMapOvr>
  <p:transition advClick="0">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a:graphicFrameLocks noGrp="1"/>
          </p:cNvGraphicFramePr>
          <p:nvPr>
            <p:custDataLst>
              <p:tags r:id="rId1"/>
            </p:custDataLst>
          </p:nvPr>
        </p:nvGraphicFramePr>
        <p:xfrm>
          <a:off x="596265" y="1725930"/>
          <a:ext cx="8281035" cy="4826635"/>
        </p:xfrm>
        <a:graphic>
          <a:graphicData uri="http://schemas.openxmlformats.org/drawingml/2006/table">
            <a:tbl>
              <a:tblPr>
                <a:tableStyleId>{8A107856-5554-42FB-B03E-39F5DBC370BA}</a:tableStyleId>
              </a:tblPr>
              <a:tblGrid>
                <a:gridCol w="963930"/>
                <a:gridCol w="1268730"/>
                <a:gridCol w="6048375"/>
              </a:tblGrid>
              <a:tr h="379730">
                <a:tc gridSpan="2">
                  <a:txBody>
                    <a:bodyPr/>
                    <a:lstStyle/>
                    <a:p>
                      <a:pPr algn="ctr">
                        <a:spcAft>
                          <a:spcPts val="0"/>
                        </a:spcAft>
                      </a:pPr>
                      <a:r>
                        <a:rPr lang="zh-CN" sz="1400" b="1" kern="100" dirty="0">
                          <a:latin typeface="微软雅黑" panose="020B0503020204020204" charset="-122"/>
                          <a:ea typeface="微软雅黑" panose="020B0503020204020204" charset="-122"/>
                        </a:rPr>
                        <a:t>监督检查制度</a:t>
                      </a:r>
                      <a:endParaRPr lang="zh-CN" sz="1400" b="1" kern="100" dirty="0">
                        <a:latin typeface="微软雅黑" panose="020B0503020204020204" charset="-122"/>
                        <a:ea typeface="微软雅黑" panose="020B0503020204020204" charset="-122"/>
                      </a:endParaRPr>
                    </a:p>
                  </a:txBody>
                  <a:tcPr marL="68580" marR="68580" marT="0" marB="0" anchor="ctr"/>
                </a:tc>
                <a:tc hMerge="1">
                  <a:tcPr marL="68580" marR="68580" marT="0" marB="0" anchor="ctr"/>
                </a:tc>
                <a:tc>
                  <a:txBody>
                    <a:bodyPr/>
                    <a:lstStyle/>
                    <a:p>
                      <a:pPr algn="ctr">
                        <a:spcAft>
                          <a:spcPts val="0"/>
                        </a:spcAft>
                      </a:pPr>
                      <a:r>
                        <a:rPr lang="zh-CN" sz="1400" b="1" kern="100" dirty="0">
                          <a:latin typeface="微软雅黑" panose="020B0503020204020204" charset="-122"/>
                          <a:ea typeface="微软雅黑" panose="020B0503020204020204" charset="-122"/>
                        </a:rPr>
                        <a:t>规章、规范</a:t>
                      </a:r>
                      <a:endParaRPr lang="zh-CN" sz="1400" b="1" kern="100" dirty="0">
                        <a:latin typeface="微软雅黑" panose="020B0503020204020204" charset="-122"/>
                        <a:ea typeface="微软雅黑" panose="020B0503020204020204" charset="-122"/>
                      </a:endParaRPr>
                    </a:p>
                  </a:txBody>
                  <a:tcPr marL="68580" marR="68580" marT="0" marB="0" anchor="ctr"/>
                </a:tc>
              </a:tr>
              <a:tr h="553720">
                <a:tc rowSpan="4">
                  <a:txBody>
                    <a:bodyPr/>
                    <a:lstStyle/>
                    <a:p>
                      <a:pPr algn="ctr">
                        <a:lnSpc>
                          <a:spcPct val="130000"/>
                        </a:lnSpc>
                        <a:spcAft>
                          <a:spcPts val="0"/>
                        </a:spcAft>
                        <a:buNone/>
                      </a:pPr>
                      <a:r>
                        <a:rPr lang="zh-CN" altLang="zh-CN" sz="1400" b="1" dirty="0">
                          <a:latin typeface="微软雅黑" panose="020B0503020204020204" charset="-122"/>
                          <a:ea typeface="微软雅黑" panose="020B0503020204020204" charset="-122"/>
                        </a:rPr>
                        <a:t>强制</a:t>
                      </a:r>
                      <a:endParaRPr lang="zh-CN" altLang="zh-CN" sz="1400" b="1" dirty="0">
                        <a:latin typeface="微软雅黑" panose="020B0503020204020204" charset="-122"/>
                        <a:ea typeface="微软雅黑" panose="020B0503020204020204" charset="-122"/>
                      </a:endParaRPr>
                    </a:p>
                    <a:p>
                      <a:pPr algn="ctr">
                        <a:lnSpc>
                          <a:spcPct val="130000"/>
                        </a:lnSpc>
                        <a:spcAft>
                          <a:spcPts val="0"/>
                        </a:spcAft>
                        <a:buNone/>
                      </a:pPr>
                      <a:r>
                        <a:rPr lang="zh-CN" altLang="zh-CN" sz="1400" b="1" dirty="0">
                          <a:latin typeface="微软雅黑" panose="020B0503020204020204" charset="-122"/>
                          <a:ea typeface="微软雅黑" panose="020B0503020204020204" charset="-122"/>
                        </a:rPr>
                        <a:t>检验制度</a:t>
                      </a:r>
                      <a:endParaRPr lang="zh-CN" altLang="zh-CN" sz="1400" b="1" kern="100" dirty="0">
                        <a:latin typeface="微软雅黑" panose="020B0503020204020204" charset="-122"/>
                        <a:ea typeface="微软雅黑" panose="020B0503020204020204" charset="-122"/>
                      </a:endParaRPr>
                    </a:p>
                  </a:txBody>
                  <a:tcPr marL="45077" marR="45077" marT="0" marB="0" anchor="ctr"/>
                </a:tc>
                <a:tc>
                  <a:txBody>
                    <a:bodyPr/>
                    <a:lstStyle/>
                    <a:p>
                      <a:pPr algn="ctr">
                        <a:lnSpc>
                          <a:spcPct val="130000"/>
                        </a:lnSpc>
                        <a:spcAft>
                          <a:spcPts val="0"/>
                        </a:spcAft>
                        <a:buNone/>
                      </a:pPr>
                      <a:r>
                        <a:rPr lang="zh-CN" altLang="en-US" sz="1400" b="1" kern="100" dirty="0">
                          <a:latin typeface="微软雅黑" panose="020B0503020204020204" charset="-122"/>
                          <a:ea typeface="微软雅黑" panose="020B0503020204020204" charset="-122"/>
                        </a:rPr>
                        <a:t>管道元件</a:t>
                      </a:r>
                      <a:endParaRPr lang="zh-CN" altLang="en-US" sz="1400" b="1" kern="100" dirty="0">
                        <a:latin typeface="微软雅黑" panose="020B0503020204020204" charset="-122"/>
                        <a:ea typeface="微软雅黑" panose="020B0503020204020204" charset="-122"/>
                      </a:endParaRPr>
                    </a:p>
                    <a:p>
                      <a:pPr algn="ctr">
                        <a:lnSpc>
                          <a:spcPct val="130000"/>
                        </a:lnSpc>
                        <a:spcAft>
                          <a:spcPts val="0"/>
                        </a:spcAft>
                        <a:buNone/>
                      </a:pPr>
                      <a:r>
                        <a:rPr lang="zh-CN" altLang="en-US" sz="1400" b="1" kern="100" dirty="0">
                          <a:latin typeface="微软雅黑" panose="020B0503020204020204" charset="-122"/>
                          <a:ea typeface="微软雅黑" panose="020B0503020204020204" charset="-122"/>
                        </a:rPr>
                        <a:t>型式试验</a:t>
                      </a:r>
                      <a:endParaRPr lang="zh-CN" altLang="en-US" sz="1400" b="1" kern="100" dirty="0">
                        <a:latin typeface="微软雅黑" panose="020B0503020204020204" charset="-122"/>
                        <a:ea typeface="微软雅黑" panose="020B0503020204020204" charset="-122"/>
                      </a:endParaRPr>
                    </a:p>
                  </a:txBody>
                  <a:tcPr marL="45077" marR="45077" marT="0" marB="0" anchor="ctr"/>
                </a:tc>
                <a:tc>
                  <a:txBody>
                    <a:bodyPr/>
                    <a:lstStyle/>
                    <a:p>
                      <a:pPr algn="just">
                        <a:lnSpc>
                          <a:spcPct val="130000"/>
                        </a:lnSpc>
                        <a:spcAft>
                          <a:spcPts val="0"/>
                        </a:spcAft>
                        <a:buNone/>
                      </a:pPr>
                      <a:r>
                        <a:rPr lang="zh-CN" sz="1400" kern="100" dirty="0">
                          <a:latin typeface="微软雅黑" panose="020B0503020204020204" charset="-122"/>
                          <a:ea typeface="微软雅黑" panose="020B0503020204020204" charset="-122"/>
                          <a:cs typeface="微软雅黑" panose="020B0503020204020204" charset="-122"/>
                          <a:sym typeface="+mn-ea"/>
                        </a:rPr>
                        <a:t>TSG D7002-2006 压力管道元件型式试验规则（修订）</a:t>
                      </a:r>
                      <a:endParaRPr lang="zh-CN" altLang="en-US" sz="1400" kern="100" dirty="0">
                        <a:latin typeface="微软雅黑" panose="020B0503020204020204" charset="-122"/>
                        <a:ea typeface="微软雅黑" panose="020B0503020204020204" charset="-122"/>
                        <a:cs typeface="微软雅黑" panose="020B0503020204020204" charset="-122"/>
                        <a:sym typeface="+mn-ea"/>
                      </a:endParaRPr>
                    </a:p>
                  </a:txBody>
                  <a:tcPr marL="45077" marR="45077" marT="0" marB="0" anchor="ctr"/>
                </a:tc>
              </a:tr>
              <a:tr h="830580">
                <a:tc vMerge="1">
                  <a:tcPr marL="45077" marR="45077" marT="0" marB="0" anchor="ctr"/>
                </a:tc>
                <a:tc>
                  <a:txBody>
                    <a:bodyPr/>
                    <a:lstStyle/>
                    <a:p>
                      <a:pPr algn="ctr">
                        <a:lnSpc>
                          <a:spcPct val="130000"/>
                        </a:lnSpc>
                        <a:spcAft>
                          <a:spcPts val="0"/>
                        </a:spcAft>
                        <a:buNone/>
                      </a:pPr>
                      <a:r>
                        <a:rPr lang="zh-CN" altLang="en-US" sz="1400" b="1" kern="100" dirty="0">
                          <a:latin typeface="微软雅黑" panose="020B0503020204020204" charset="-122"/>
                          <a:ea typeface="微软雅黑" panose="020B0503020204020204" charset="-122"/>
                        </a:rPr>
                        <a:t>制造</a:t>
                      </a:r>
                      <a:endParaRPr lang="zh-CN" altLang="en-US" sz="1400" b="1" kern="100" dirty="0">
                        <a:latin typeface="微软雅黑" panose="020B0503020204020204" charset="-122"/>
                        <a:ea typeface="微软雅黑" panose="020B0503020204020204" charset="-122"/>
                      </a:endParaRPr>
                    </a:p>
                    <a:p>
                      <a:pPr algn="ctr">
                        <a:lnSpc>
                          <a:spcPct val="130000"/>
                        </a:lnSpc>
                        <a:spcAft>
                          <a:spcPts val="0"/>
                        </a:spcAft>
                        <a:buNone/>
                      </a:pPr>
                      <a:r>
                        <a:rPr lang="zh-CN" altLang="en-US" sz="1400" b="1" kern="100" dirty="0">
                          <a:latin typeface="微软雅黑" panose="020B0503020204020204" charset="-122"/>
                          <a:ea typeface="微软雅黑" panose="020B0503020204020204" charset="-122"/>
                        </a:rPr>
                        <a:t>监督检验</a:t>
                      </a:r>
                      <a:endParaRPr lang="zh-CN" altLang="en-US" sz="1400" b="1" kern="100" dirty="0">
                        <a:latin typeface="微软雅黑" panose="020B0503020204020204" charset="-122"/>
                        <a:ea typeface="微软雅黑" panose="020B0503020204020204" charset="-122"/>
                      </a:endParaRPr>
                    </a:p>
                  </a:txBody>
                  <a:tcPr marL="45077" marR="45077" marT="0" marB="0" anchor="ctr"/>
                </a:tc>
                <a:tc>
                  <a:txBody>
                    <a:bodyPr/>
                    <a:lstStyle/>
                    <a:p>
                      <a:pPr algn="just">
                        <a:lnSpc>
                          <a:spcPct val="130000"/>
                        </a:lnSpc>
                        <a:spcAft>
                          <a:spcPts val="0"/>
                        </a:spcAft>
                        <a:buNone/>
                      </a:pPr>
                      <a:r>
                        <a:rPr altLang="en-US" sz="1400" kern="100" dirty="0">
                          <a:latin typeface="微软雅黑" panose="020B0503020204020204" charset="-122"/>
                          <a:ea typeface="微软雅黑" panose="020B0503020204020204" charset="-122"/>
                          <a:cs typeface="微软雅黑" panose="020B0503020204020204" charset="-122"/>
                        </a:rPr>
                        <a:t>TSG D7006-2020压力管道监督检验规则</a:t>
                      </a:r>
                      <a:endParaRPr altLang="en-US" sz="1400" kern="100" dirty="0">
                        <a:latin typeface="微软雅黑" panose="020B0503020204020204" charset="-122"/>
                        <a:ea typeface="微软雅黑" panose="020B0503020204020204" charset="-122"/>
                        <a:cs typeface="微软雅黑" panose="020B0503020204020204" charset="-122"/>
                      </a:endParaRPr>
                    </a:p>
                  </a:txBody>
                  <a:tcPr marL="45077" marR="45077" marT="0" marB="0" anchor="ctr"/>
                </a:tc>
              </a:tr>
              <a:tr h="553720">
                <a:tc vMerge="1">
                  <a:tcPr marL="45077" marR="45077" marT="0" marB="0" anchor="ctr"/>
                </a:tc>
                <a:tc>
                  <a:txBody>
                    <a:bodyPr/>
                    <a:lstStyle/>
                    <a:p>
                      <a:pPr algn="ctr">
                        <a:lnSpc>
                          <a:spcPct val="130000"/>
                        </a:lnSpc>
                        <a:spcAft>
                          <a:spcPts val="0"/>
                        </a:spcAft>
                        <a:buNone/>
                      </a:pPr>
                      <a:r>
                        <a:rPr lang="en-US" sz="1400" b="1" kern="100" dirty="0">
                          <a:latin typeface="微软雅黑" panose="020B0503020204020204" charset="-122"/>
                          <a:ea typeface="微软雅黑" panose="020B0503020204020204" charset="-122"/>
                        </a:rPr>
                        <a:t>安装</a:t>
                      </a:r>
                      <a:endParaRPr lang="en-US" sz="1400" b="1" kern="100" dirty="0">
                        <a:latin typeface="微软雅黑" panose="020B0503020204020204" charset="-122"/>
                        <a:ea typeface="微软雅黑" panose="020B0503020204020204" charset="-122"/>
                      </a:endParaRPr>
                    </a:p>
                    <a:p>
                      <a:pPr algn="ctr">
                        <a:lnSpc>
                          <a:spcPct val="130000"/>
                        </a:lnSpc>
                        <a:spcAft>
                          <a:spcPts val="0"/>
                        </a:spcAft>
                        <a:buNone/>
                      </a:pPr>
                      <a:r>
                        <a:rPr lang="en-US" sz="1400" b="1" kern="100" dirty="0">
                          <a:latin typeface="微软雅黑" panose="020B0503020204020204" charset="-122"/>
                          <a:ea typeface="微软雅黑" panose="020B0503020204020204" charset="-122"/>
                        </a:rPr>
                        <a:t>监督检验</a:t>
                      </a:r>
                      <a:endParaRPr lang="en-US" sz="1400" b="1" kern="100" dirty="0">
                        <a:latin typeface="微软雅黑" panose="020B0503020204020204" charset="-122"/>
                        <a:ea typeface="微软雅黑" panose="020B0503020204020204" charset="-122"/>
                      </a:endParaRPr>
                    </a:p>
                  </a:txBody>
                  <a:tcPr marL="45077" marR="45077" marT="0" marB="0" anchor="ctr"/>
                </a:tc>
                <a:tc>
                  <a:txBody>
                    <a:bodyPr/>
                    <a:lstStyle/>
                    <a:p>
                      <a:pPr algn="just">
                        <a:lnSpc>
                          <a:spcPct val="130000"/>
                        </a:lnSpc>
                        <a:spcAft>
                          <a:spcPts val="0"/>
                        </a:spcAft>
                        <a:buNone/>
                      </a:pPr>
                      <a:r>
                        <a:rPr lang="en-US" sz="1400" kern="100" dirty="0">
                          <a:latin typeface="微软雅黑" panose="020B0503020204020204" charset="-122"/>
                          <a:ea typeface="微软雅黑" panose="020B0503020204020204" charset="-122"/>
                          <a:cs typeface="微软雅黑" panose="020B0503020204020204" charset="-122"/>
                        </a:rPr>
                        <a:t>TSG D7006-2020压力管道监督检验规则</a:t>
                      </a:r>
                      <a:endParaRPr lang="en-US" sz="1400" kern="100" dirty="0">
                        <a:latin typeface="微软雅黑" panose="020B0503020204020204" charset="-122"/>
                        <a:ea typeface="微软雅黑" panose="020B0503020204020204" charset="-122"/>
                        <a:cs typeface="微软雅黑" panose="020B0503020204020204" charset="-122"/>
                      </a:endParaRPr>
                    </a:p>
                  </a:txBody>
                  <a:tcPr marL="45077" marR="45077" marT="0" marB="0" anchor="ctr"/>
                </a:tc>
              </a:tr>
              <a:tr h="1107440">
                <a:tc vMerge="1">
                  <a:tcPr marL="45077" marR="45077" marT="0" marB="0" anchor="ctr"/>
                </a:tc>
                <a:tc>
                  <a:txBody>
                    <a:bodyPr/>
                    <a:lstStyle/>
                    <a:p>
                      <a:pPr algn="ctr">
                        <a:lnSpc>
                          <a:spcPct val="130000"/>
                        </a:lnSpc>
                        <a:spcAft>
                          <a:spcPts val="0"/>
                        </a:spcAft>
                        <a:buNone/>
                      </a:pPr>
                      <a:r>
                        <a:rPr lang="zh-CN" altLang="en-US" sz="1400" b="1" kern="100" dirty="0">
                          <a:latin typeface="微软雅黑" panose="020B0503020204020204" charset="-122"/>
                          <a:ea typeface="微软雅黑" panose="020B0503020204020204" charset="-122"/>
                        </a:rPr>
                        <a:t>在役</a:t>
                      </a:r>
                      <a:endParaRPr lang="zh-CN" altLang="en-US" sz="1400" b="1" kern="100" dirty="0">
                        <a:latin typeface="微软雅黑" panose="020B0503020204020204" charset="-122"/>
                        <a:ea typeface="微软雅黑" panose="020B0503020204020204" charset="-122"/>
                      </a:endParaRPr>
                    </a:p>
                    <a:p>
                      <a:pPr algn="ctr">
                        <a:lnSpc>
                          <a:spcPct val="130000"/>
                        </a:lnSpc>
                        <a:spcAft>
                          <a:spcPts val="0"/>
                        </a:spcAft>
                        <a:buNone/>
                      </a:pPr>
                      <a:r>
                        <a:rPr lang="zh-CN" altLang="en-US" sz="1400" b="1" kern="100" dirty="0">
                          <a:latin typeface="微软雅黑" panose="020B0503020204020204" charset="-122"/>
                          <a:ea typeface="微软雅黑" panose="020B0503020204020204" charset="-122"/>
                        </a:rPr>
                        <a:t>定期检验</a:t>
                      </a:r>
                      <a:endParaRPr lang="zh-CN" altLang="en-US" sz="1400" b="1" kern="100" dirty="0">
                        <a:latin typeface="微软雅黑" panose="020B0503020204020204" charset="-122"/>
                        <a:ea typeface="微软雅黑" panose="020B0503020204020204" charset="-122"/>
                      </a:endParaRPr>
                    </a:p>
                  </a:txBody>
                  <a:tcPr marL="45077" marR="45077" marT="0" marB="0" anchor="ctr"/>
                </a:tc>
                <a:tc>
                  <a:txBody>
                    <a:bodyPr/>
                    <a:lstStyle/>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TSG D7003-2010 压力管道定期检验规则——长输（油气）管道(</a:t>
                      </a:r>
                      <a:r>
                        <a:rPr lang="zh-CN" altLang="en-US" sz="1400" kern="100" dirty="0">
                          <a:latin typeface="微软雅黑" panose="020B0503020204020204" charset="-122"/>
                          <a:ea typeface="微软雅黑" panose="020B0503020204020204" charset="-122"/>
                          <a:cs typeface="微软雅黑" panose="020B0503020204020204" charset="-122"/>
                        </a:rPr>
                        <a:t>修订报批</a:t>
                      </a:r>
                      <a:r>
                        <a:rPr lang="en-US" sz="1400" kern="100" dirty="0">
                          <a:latin typeface="微软雅黑" panose="020B0503020204020204" charset="-122"/>
                          <a:ea typeface="微软雅黑" panose="020B0503020204020204" charset="-122"/>
                          <a:cs typeface="微软雅黑" panose="020B0503020204020204" charset="-122"/>
                        </a:rPr>
                        <a:t>)</a:t>
                      </a:r>
                      <a:endParaRPr lang="en-US" sz="14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TSG D7004-2010 压力管道定期检验规则——公用管道</a:t>
                      </a:r>
                      <a:endParaRPr lang="en-US" sz="1400" kern="100" dirty="0">
                        <a:latin typeface="微软雅黑" panose="020B0503020204020204" charset="-122"/>
                        <a:ea typeface="微软雅黑" panose="020B0503020204020204" charset="-122"/>
                        <a:cs typeface="微软雅黑" panose="020B0503020204020204" charset="-122"/>
                      </a:endParaRPr>
                    </a:p>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TSG D7005-2018 压力管道定期检验规则——</a:t>
                      </a:r>
                      <a:r>
                        <a:rPr lang="zh-CN" altLang="en-US" sz="1400" kern="100" dirty="0">
                          <a:latin typeface="微软雅黑" panose="020B0503020204020204" charset="-122"/>
                          <a:ea typeface="微软雅黑" panose="020B0503020204020204" charset="-122"/>
                          <a:cs typeface="微软雅黑" panose="020B0503020204020204" charset="-122"/>
                        </a:rPr>
                        <a:t>工业</a:t>
                      </a:r>
                      <a:r>
                        <a:rPr lang="en-US" sz="1400" kern="100" dirty="0">
                          <a:latin typeface="微软雅黑" panose="020B0503020204020204" charset="-122"/>
                          <a:ea typeface="微软雅黑" panose="020B0503020204020204" charset="-122"/>
                          <a:cs typeface="微软雅黑" panose="020B0503020204020204" charset="-122"/>
                        </a:rPr>
                        <a:t>管道</a:t>
                      </a:r>
                      <a:endParaRPr lang="zh-CN" altLang="en-US" sz="1400" kern="100" dirty="0">
                        <a:latin typeface="微软雅黑" panose="020B0503020204020204" charset="-122"/>
                        <a:ea typeface="微软雅黑" panose="020B0503020204020204" charset="-122"/>
                        <a:cs typeface="微软雅黑" panose="020B0503020204020204" charset="-122"/>
                      </a:endParaRPr>
                    </a:p>
                  </a:txBody>
                  <a:tcPr marL="45077" marR="45077" marT="0" marB="0" anchor="ctr"/>
                </a:tc>
              </a:tr>
              <a:tr h="282575">
                <a:tc gridSpan="2">
                  <a:txBody>
                    <a:bodyPr/>
                    <a:lstStyle/>
                    <a:p>
                      <a:pPr algn="ctr">
                        <a:lnSpc>
                          <a:spcPct val="130000"/>
                        </a:lnSpc>
                        <a:spcAft>
                          <a:spcPts val="0"/>
                        </a:spcAft>
                      </a:pPr>
                      <a:r>
                        <a:rPr lang="zh-CN" sz="1400" b="1" kern="100">
                          <a:latin typeface="微软雅黑" panose="020B0503020204020204" charset="-122"/>
                          <a:ea typeface="微软雅黑" panose="020B0503020204020204" charset="-122"/>
                        </a:rPr>
                        <a:t>现场安全监督检查制度</a:t>
                      </a:r>
                      <a:endParaRPr lang="zh-CN" sz="1400" b="1" kern="100">
                        <a:latin typeface="微软雅黑" panose="020B0503020204020204" charset="-122"/>
                        <a:ea typeface="微软雅黑" panose="020B0503020204020204" charset="-122"/>
                      </a:endParaRPr>
                    </a:p>
                  </a:txBody>
                  <a:tcPr marL="68580" marR="68580" marT="0" marB="0" anchor="ctr"/>
                </a:tc>
                <a:tc hMerge="1">
                  <a:tcPr marL="68580" marR="68580" marT="0" marB="0" anchor="ctr"/>
                </a:tc>
                <a:tc>
                  <a:txBody>
                    <a:bodyPr/>
                    <a:lstStyle/>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《特种设备现场安全监督检查规则》(2015年第5号)</a:t>
                      </a:r>
                      <a:endParaRPr lang="en-US" sz="1400" kern="100" dirty="0">
                        <a:latin typeface="微软雅黑" panose="020B0503020204020204" charset="-122"/>
                        <a:ea typeface="微软雅黑" panose="020B0503020204020204" charset="-122"/>
                        <a:cs typeface="微软雅黑" panose="020B0503020204020204" charset="-122"/>
                      </a:endParaRPr>
                    </a:p>
                  </a:txBody>
                  <a:tcPr marL="68580" marR="68580" marT="0" marB="0" anchor="ctr"/>
                </a:tc>
              </a:tr>
              <a:tr h="303530">
                <a:tc gridSpan="2">
                  <a:txBody>
                    <a:bodyPr/>
                    <a:lstStyle/>
                    <a:p>
                      <a:pPr algn="ctr">
                        <a:lnSpc>
                          <a:spcPct val="130000"/>
                        </a:lnSpc>
                        <a:spcAft>
                          <a:spcPts val="0"/>
                        </a:spcAft>
                      </a:pPr>
                      <a:r>
                        <a:rPr lang="zh-CN" sz="1400" b="1" kern="100" dirty="0">
                          <a:latin typeface="微软雅黑" panose="020B0503020204020204" charset="-122"/>
                          <a:ea typeface="微软雅黑" panose="020B0503020204020204" charset="-122"/>
                        </a:rPr>
                        <a:t>事故调查处理制度</a:t>
                      </a:r>
                      <a:endParaRPr lang="zh-CN" sz="1400" b="1" kern="100" dirty="0">
                        <a:latin typeface="微软雅黑" panose="020B0503020204020204" charset="-122"/>
                        <a:ea typeface="微软雅黑" panose="020B0503020204020204" charset="-122"/>
                      </a:endParaRPr>
                    </a:p>
                  </a:txBody>
                  <a:tcPr marL="68580" marR="68580" marT="0" marB="0" anchor="ctr"/>
                </a:tc>
                <a:tc hMerge="1">
                  <a:tcPr marL="68580" marR="68580" marT="0" marB="0" anchor="ctr"/>
                </a:tc>
                <a:tc>
                  <a:txBody>
                    <a:bodyPr/>
                    <a:lstStyle/>
                    <a:p>
                      <a:pPr algn="just">
                        <a:lnSpc>
                          <a:spcPct val="130000"/>
                        </a:lnSpc>
                        <a:spcAft>
                          <a:spcPts val="0"/>
                        </a:spcAft>
                        <a:buNone/>
                      </a:pPr>
                      <a:r>
                        <a:rPr lang="en-US" altLang="en-US" sz="1400" kern="100" dirty="0">
                          <a:latin typeface="微软雅黑" panose="020B0503020204020204" charset="-122"/>
                          <a:ea typeface="微软雅黑" panose="020B0503020204020204" charset="-122"/>
                          <a:cs typeface="微软雅黑" panose="020B0503020204020204" charset="-122"/>
                        </a:rPr>
                        <a:t>TSG 03-2015 特种设备事故报告和调查处理导则</a:t>
                      </a:r>
                      <a:endParaRPr lang="en-US" altLang="en-US" sz="1400" kern="100" dirty="0">
                        <a:latin typeface="微软雅黑" panose="020B0503020204020204" charset="-122"/>
                        <a:ea typeface="微软雅黑" panose="020B0503020204020204" charset="-122"/>
                        <a:cs typeface="微软雅黑" panose="020B0503020204020204" charset="-122"/>
                      </a:endParaRPr>
                    </a:p>
                  </a:txBody>
                  <a:tcPr marL="45077" marR="45077" marT="0" marB="0" anchor="ctr"/>
                </a:tc>
              </a:tr>
              <a:tr h="302895">
                <a:tc gridSpan="2">
                  <a:txBody>
                    <a:bodyPr/>
                    <a:lstStyle/>
                    <a:p>
                      <a:pPr algn="ctr">
                        <a:lnSpc>
                          <a:spcPct val="130000"/>
                        </a:lnSpc>
                        <a:spcAft>
                          <a:spcPts val="0"/>
                        </a:spcAft>
                      </a:pPr>
                      <a:r>
                        <a:rPr lang="zh-CN" sz="1400" b="1" kern="100">
                          <a:latin typeface="微软雅黑" panose="020B0503020204020204" charset="-122"/>
                          <a:ea typeface="微软雅黑" panose="020B0503020204020204" charset="-122"/>
                        </a:rPr>
                        <a:t>安全责任追究制度</a:t>
                      </a:r>
                      <a:endParaRPr lang="zh-CN" sz="1400" b="1" kern="100">
                        <a:latin typeface="微软雅黑" panose="020B0503020204020204" charset="-122"/>
                        <a:ea typeface="微软雅黑" panose="020B0503020204020204" charset="-122"/>
                      </a:endParaRPr>
                    </a:p>
                  </a:txBody>
                  <a:tcPr marL="68580" marR="68580" marT="0" marB="0" anchor="ctr"/>
                </a:tc>
                <a:tc hMerge="1">
                  <a:tcPr marL="68580" marR="68580" marT="0" marB="0" anchor="ctr"/>
                </a:tc>
                <a:tc>
                  <a:txBody>
                    <a:bodyPr/>
                    <a:lstStyle/>
                    <a:p>
                      <a:pPr algn="just">
                        <a:lnSpc>
                          <a:spcPct val="130000"/>
                        </a:lnSpc>
                        <a:spcAft>
                          <a:spcPts val="0"/>
                        </a:spcAft>
                      </a:pPr>
                      <a:r>
                        <a:rPr lang="en-US" sz="1400" kern="100" dirty="0">
                          <a:latin typeface="微软雅黑" panose="020B0503020204020204" charset="-122"/>
                          <a:ea typeface="微软雅黑" panose="020B0503020204020204" charset="-122"/>
                        </a:rPr>
                        <a:t>《锅炉压力容器压力管道特种设备安全监察行政处罚规定</a:t>
                      </a:r>
                      <a:r>
                        <a:rPr lang="zh-CN" altLang="en-US" sz="1400" kern="100" dirty="0">
                          <a:latin typeface="微软雅黑" panose="020B0503020204020204" charset="-122"/>
                          <a:ea typeface="微软雅黑" panose="020B0503020204020204" charset="-122"/>
                        </a:rPr>
                        <a:t>》</a:t>
                      </a:r>
                      <a:endParaRPr lang="zh-CN" altLang="en-US" sz="1400" kern="100" dirty="0">
                        <a:latin typeface="微软雅黑" panose="020B0503020204020204" charset="-122"/>
                        <a:ea typeface="微软雅黑" panose="020B0503020204020204" charset="-122"/>
                      </a:endParaRPr>
                    </a:p>
                  </a:txBody>
                  <a:tcPr marL="45077" marR="45077" marT="0" marB="0" anchor="ctr"/>
                </a:tc>
              </a:tr>
              <a:tr h="512445">
                <a:tc gridSpan="2">
                  <a:txBody>
                    <a:bodyPr/>
                    <a:lstStyle/>
                    <a:p>
                      <a:pPr algn="ctr">
                        <a:lnSpc>
                          <a:spcPct val="130000"/>
                        </a:lnSpc>
                        <a:spcAft>
                          <a:spcPts val="0"/>
                        </a:spcAft>
                      </a:pPr>
                      <a:r>
                        <a:rPr lang="zh-CN" sz="1400" b="1" kern="100">
                          <a:latin typeface="微软雅黑" panose="020B0503020204020204" charset="-122"/>
                          <a:ea typeface="微软雅黑" panose="020B0503020204020204" charset="-122"/>
                        </a:rPr>
                        <a:t>安全状况公布制度</a:t>
                      </a:r>
                      <a:endParaRPr lang="zh-CN" sz="1400" b="1" kern="100">
                        <a:latin typeface="微软雅黑" panose="020B0503020204020204" charset="-122"/>
                        <a:ea typeface="微软雅黑" panose="020B0503020204020204" charset="-122"/>
                      </a:endParaRPr>
                    </a:p>
                  </a:txBody>
                  <a:tcPr marL="68580" marR="68580" marT="0" marB="0" anchor="ctr"/>
                </a:tc>
                <a:tc hMerge="1">
                  <a:tcPr marL="68580" marR="68580" marT="0" marB="0" anchor="ctr"/>
                </a:tc>
                <a:tc>
                  <a:txBody>
                    <a:bodyPr/>
                    <a:lstStyle/>
                    <a:p>
                      <a:pPr algn="just">
                        <a:lnSpc>
                          <a:spcPct val="130000"/>
                        </a:lnSpc>
                        <a:spcAft>
                          <a:spcPts val="0"/>
                        </a:spcAft>
                      </a:pPr>
                      <a:r>
                        <a:rPr lang="en-US" sz="1400" kern="100" dirty="0">
                          <a:latin typeface="微软雅黑" panose="020B0503020204020204" charset="-122"/>
                          <a:ea typeface="微软雅黑" panose="020B0503020204020204" charset="-122"/>
                          <a:cs typeface="微软雅黑" panose="020B0503020204020204" charset="-122"/>
                        </a:rPr>
                        <a:t>TSG Z0002-2009 </a:t>
                      </a:r>
                      <a:r>
                        <a:rPr lang="zh-CN" sz="1400" kern="100" dirty="0">
                          <a:latin typeface="微软雅黑" panose="020B0503020204020204" charset="-122"/>
                          <a:ea typeface="微软雅黑" panose="020B0503020204020204" charset="-122"/>
                          <a:cs typeface="微软雅黑" panose="020B0503020204020204" charset="-122"/>
                        </a:rPr>
                        <a:t>特种设备信息化工作管理规则</a:t>
                      </a:r>
                      <a:endParaRPr kumimoji="0" lang="zh-CN" altLang="zh-CN" sz="1400" strike="dblStrike" kern="100" dirty="0" smtClean="0">
                        <a:uFillTx/>
                        <a:latin typeface="微软雅黑" panose="020B0503020204020204" charset="-122"/>
                        <a:ea typeface="微软雅黑" panose="020B0503020204020204" charset="-122"/>
                        <a:cs typeface="微软雅黑" panose="020B0503020204020204" charset="-122"/>
                      </a:endParaRPr>
                    </a:p>
                  </a:txBody>
                  <a:tcPr marL="45077" marR="45077" marT="0" marB="0" anchor="ctr"/>
                </a:tc>
              </a:tr>
            </a:tbl>
          </a:graphicData>
        </a:graphic>
      </p:graphicFrame>
      <p:sp>
        <p:nvSpPr>
          <p:cNvPr id="2" name="Rectangle 1027"/>
          <p:cNvSpPr>
            <a:spLocks noGrp="1"/>
          </p:cNvSpPr>
          <p:nvPr/>
        </p:nvSpPr>
        <p:spPr>
          <a:xfrm>
            <a:off x="820420" y="1256665"/>
            <a:ext cx="7832725" cy="469265"/>
          </a:xfrm>
          <a:prstGeom prst="rect">
            <a:avLst/>
          </a:prstGeom>
          <a:gradFill>
            <a:gsLst>
              <a:gs pos="0">
                <a:srgbClr val="FBFB11"/>
              </a:gs>
              <a:gs pos="100000">
                <a:srgbClr val="838309"/>
              </a:gs>
            </a:gsLst>
            <a:lin ang="16200000" scaled="0"/>
          </a:gradFill>
        </p:spPr>
        <p:style>
          <a:lnRef idx="1">
            <a:schemeClr val="accent6"/>
          </a:lnRef>
          <a:fillRef idx="3">
            <a:schemeClr val="accent6"/>
          </a:fillRef>
          <a:effectRef idx="2">
            <a:schemeClr val="accent6"/>
          </a:effectRef>
          <a:fontRef idx="minor">
            <a:schemeClr val="lt1"/>
          </a:fontRef>
        </p:style>
        <p:txBody>
          <a:bodyPr vert="horz" wrap="square" lIns="91440" tIns="45720" rIns="91440" bIns="45720" anchor="t"/>
          <a:lstStyle>
            <a:lvl1pPr marL="365125" indent="-282575" algn="l" rtl="0" eaLnBrk="0" fontAlgn="base" hangingPunct="0">
              <a:spcBef>
                <a:spcPts val="600"/>
              </a:spcBef>
              <a:spcAft>
                <a:spcPct val="0"/>
              </a:spcAft>
              <a:buClr>
                <a:schemeClr val="accent1"/>
              </a:buClr>
              <a:buSzPct val="80000"/>
              <a:buFont typeface="Wingdings 2" panose="05020102010507070707" pitchFamily="18" charset="2"/>
              <a:buChar char=""/>
              <a:defRPr sz="3200" kern="1200">
                <a:solidFill>
                  <a:schemeClr val="tx1"/>
                </a:solidFill>
                <a:latin typeface="+mn-lt"/>
                <a:ea typeface="+mn-ea"/>
                <a:cs typeface="+mn-cs"/>
              </a:defRPr>
            </a:lvl1pPr>
            <a:lvl2pPr marL="640080" indent="-236855" algn="l" rtl="0" eaLnBrk="0" fontAlgn="base" hangingPunct="0">
              <a:spcBef>
                <a:spcPts val="550"/>
              </a:spcBef>
              <a:spcAft>
                <a:spcPct val="0"/>
              </a:spcAft>
              <a:buClr>
                <a:schemeClr val="accent1"/>
              </a:buClr>
              <a:buFont typeface="Verdana" panose="020B0604030504040204"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097280" indent="-173355" algn="l" rtl="0" eaLnBrk="0" fontAlgn="base" hangingPunct="0">
              <a:spcBef>
                <a:spcPct val="20000"/>
              </a:spcBef>
              <a:spcAft>
                <a:spcPct val="0"/>
              </a:spcAft>
              <a:buClr>
                <a:srgbClr val="C32D2E"/>
              </a:buClr>
              <a:buFont typeface="Wingdings 2" panose="05020102010507070707" pitchFamily="18" charset="2"/>
              <a:buChar char=""/>
              <a:defRPr sz="2000" kern="1200">
                <a:solidFill>
                  <a:schemeClr val="tx1"/>
                </a:solidFill>
                <a:latin typeface="+mn-lt"/>
                <a:ea typeface="+mn-ea"/>
                <a:cs typeface="+mn-cs"/>
              </a:defRPr>
            </a:lvl4pPr>
            <a:lvl5pPr marL="1297305" indent="-182880" algn="l" rtl="0" eaLnBrk="0" fontAlgn="base" hangingPunct="0">
              <a:spcBef>
                <a:spcPct val="20000"/>
              </a:spcBef>
              <a:spcAft>
                <a:spcPct val="0"/>
              </a:spcAft>
              <a:buClr>
                <a:srgbClr val="84AA33"/>
              </a:buClr>
              <a:buFont typeface="Wingdings 2" panose="05020102010507070707"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panose="05020102010507070707"/>
              <a:buChar char=""/>
              <a:defRPr kumimoji="0" sz="2000" kern="1200">
                <a:solidFill>
                  <a:schemeClr val="tx1"/>
                </a:solidFill>
                <a:latin typeface="+mn-lt"/>
                <a:ea typeface="+mn-ea"/>
                <a:cs typeface="+mn-cs"/>
              </a:defRPr>
            </a:lvl6pPr>
            <a:lvl7pPr marL="1718945" indent="-182880" algn="l" rtl="0" eaLnBrk="1" latinLnBrk="0" hangingPunct="1">
              <a:lnSpc>
                <a:spcPct val="100000"/>
              </a:lnSpc>
              <a:spcBef>
                <a:spcPct val="20000"/>
              </a:spcBef>
              <a:buClr>
                <a:schemeClr val="accent6"/>
              </a:buClr>
              <a:buFont typeface="Wingdings 2" panose="05020102010507070707"/>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panose="05020102010507070707"/>
              <a:buChar char=""/>
              <a:defRPr kumimoji="0" sz="2000" kern="1200">
                <a:solidFill>
                  <a:schemeClr val="tx1"/>
                </a:solidFill>
                <a:latin typeface="+mn-lt"/>
                <a:ea typeface="+mn-ea"/>
                <a:cs typeface="+mn-cs"/>
              </a:defRPr>
            </a:lvl8pPr>
            <a:lvl9pPr marL="2130425" indent="-182880" algn="l" rtl="0" eaLnBrk="1" latinLnBrk="0" hangingPunct="1">
              <a:lnSpc>
                <a:spcPct val="100000"/>
              </a:lnSpc>
              <a:spcBef>
                <a:spcPct val="20000"/>
              </a:spcBef>
              <a:buClr>
                <a:schemeClr val="accent6"/>
              </a:buClr>
              <a:buFont typeface="Wingdings 2" panose="05020102010507070707"/>
              <a:buChar char=""/>
              <a:defRPr kumimoji="0" sz="2000" kern="1200">
                <a:solidFill>
                  <a:schemeClr val="tx1"/>
                </a:solidFill>
                <a:latin typeface="+mn-lt"/>
                <a:ea typeface="+mn-ea"/>
                <a:cs typeface="+mn-cs"/>
              </a:defRPr>
            </a:lvl9pPr>
          </a:lstStyle>
          <a:p>
            <a:pPr marL="90805" indent="0" algn="ctr">
              <a:lnSpc>
                <a:spcPct val="120000"/>
              </a:lnSpc>
              <a:spcBef>
                <a:spcPts val="0"/>
              </a:spcBef>
              <a:buNone/>
            </a:pPr>
            <a:r>
              <a:rPr lang="zh-CN" altLang="en-US" sz="2000" b="1" dirty="0">
                <a:solidFill>
                  <a:schemeClr val="bg1"/>
                </a:solidFill>
                <a:latin typeface="微软雅黑" panose="020B0503020204020204" charset="-122"/>
                <a:ea typeface="微软雅黑" panose="020B0503020204020204" charset="-122"/>
              </a:rPr>
              <a:t>特种设备安全技术规范：</a:t>
            </a:r>
            <a:r>
              <a:rPr lang="zh-CN" altLang="zh-CN" sz="2000" dirty="0">
                <a:solidFill>
                  <a:schemeClr val="bg1"/>
                </a:solidFill>
                <a:latin typeface="微软雅黑" panose="020B0503020204020204" charset="-122"/>
                <a:ea typeface="微软雅黑" panose="020B0503020204020204" charset="-122"/>
              </a:rPr>
              <a:t>压力管道</a:t>
            </a:r>
            <a:endParaRPr lang="zh-CN" altLang="zh-CN" sz="2000" dirty="0">
              <a:solidFill>
                <a:schemeClr val="bg1"/>
              </a:solidFill>
              <a:latin typeface="微软雅黑" panose="020B0503020204020204" charset="-122"/>
              <a:ea typeface="微软雅黑" panose="020B0503020204020204" charset="-122"/>
            </a:endParaRPr>
          </a:p>
        </p:txBody>
      </p:sp>
      <p:sp>
        <p:nvSpPr>
          <p:cNvPr id="100" name="文本框 99"/>
          <p:cNvSpPr txBox="1"/>
          <p:nvPr/>
        </p:nvSpPr>
        <p:spPr>
          <a:xfrm>
            <a:off x="1130300" y="657860"/>
            <a:ext cx="6188710" cy="521970"/>
          </a:xfrm>
          <a:prstGeom prst="rect">
            <a:avLst/>
          </a:prstGeom>
          <a:noFill/>
          <a:ln w="9525">
            <a:noFill/>
          </a:ln>
        </p:spPr>
        <p:txBody>
          <a:bodyPr wrap="square">
            <a:spAutoFit/>
          </a:bodyPr>
          <a:p>
            <a:pPr marL="0" indent="0"/>
            <a:r>
              <a:rPr lang="en-US" altLang="zh-CN" b="1">
                <a:latin typeface="Arial" panose="020B0604020202020204" pitchFamily="34" charset="0"/>
                <a:ea typeface="黑体" panose="02010609060101010101" pitchFamily="49" charset="-122"/>
              </a:rPr>
              <a:t>1.2 </a:t>
            </a:r>
            <a:r>
              <a:rPr lang="zh-CN" altLang="en-US" b="1">
                <a:latin typeface="Arial" panose="020B0604020202020204" pitchFamily="34" charset="0"/>
                <a:ea typeface="黑体" panose="02010609060101010101" pitchFamily="49" charset="-122"/>
              </a:rPr>
              <a:t>压力管道法规标准体系</a:t>
            </a:r>
            <a:endParaRPr lang="zh-CN" altLang="en-US" b="1">
              <a:latin typeface="Arial" panose="020B0604020202020204" pitchFamily="34" charset="0"/>
              <a:ea typeface="黑体" panose="02010609060101010101" pitchFamily="49" charset="-122"/>
            </a:endParaRPr>
          </a:p>
        </p:txBody>
      </p:sp>
    </p:spTree>
  </p:cSld>
  <p:clrMapOvr>
    <a:masterClrMapping/>
  </p:clrMapOvr>
  <p:transition advClick="0">
    <p:random/>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对象 1"/>
          <p:cNvGraphicFramePr/>
          <p:nvPr/>
        </p:nvGraphicFramePr>
        <p:xfrm>
          <a:off x="1230630" y="1354455"/>
          <a:ext cx="6421120" cy="4714875"/>
        </p:xfrm>
        <a:graphic>
          <a:graphicData uri="http://schemas.openxmlformats.org/presentationml/2006/ole">
            <mc:AlternateContent xmlns:mc="http://schemas.openxmlformats.org/markup-compatibility/2006">
              <mc:Choice xmlns:v="urn:schemas-microsoft-com:vml" Requires="v">
                <p:oleObj spid="_x0000_s3" name="" r:id="rId1" imgW="4686300" imgH="3511550" progId="Paint.Picture">
                  <p:embed/>
                </p:oleObj>
              </mc:Choice>
              <mc:Fallback>
                <p:oleObj name="" r:id="rId1" imgW="4686300" imgH="3511550" progId="Paint.Picture">
                  <p:embed/>
                  <p:pic>
                    <p:nvPicPr>
                      <p:cNvPr id="0" name="图片 2"/>
                      <p:cNvPicPr/>
                      <p:nvPr/>
                    </p:nvPicPr>
                    <p:blipFill>
                      <a:blip r:embed="rId2"/>
                      <a:stretch>
                        <a:fillRect/>
                      </a:stretch>
                    </p:blipFill>
                    <p:spPr>
                      <a:xfrm>
                        <a:off x="1230630" y="1354455"/>
                        <a:ext cx="6421120" cy="4714875"/>
                      </a:xfrm>
                      <a:prstGeom prst="rect">
                        <a:avLst/>
                      </a:prstGeom>
                    </p:spPr>
                  </p:pic>
                </p:oleObj>
              </mc:Fallback>
            </mc:AlternateContent>
          </a:graphicData>
        </a:graphic>
      </p:graphicFrame>
    </p:spTree>
  </p:cSld>
  <p:clrMapOvr>
    <a:masterClrMapping/>
  </p:clrMapOvr>
  <p:transition advClick="0">
    <p:random/>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096010" y="1226820"/>
            <a:ext cx="6952615" cy="5140325"/>
          </a:xfrm>
          <a:prstGeom prst="rect">
            <a:avLst/>
          </a:prstGeom>
        </p:spPr>
      </p:pic>
    </p:spTree>
  </p:cSld>
  <p:clrMapOvr>
    <a:masterClrMapping/>
  </p:clrMapOvr>
  <p:transition advClick="0">
    <p:random/>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9320" y="1339215"/>
            <a:ext cx="7591425" cy="1198880"/>
          </a:xfrm>
          <a:prstGeom prst="rect">
            <a:avLst/>
          </a:prstGeom>
          <a:noFill/>
        </p:spPr>
        <p:txBody>
          <a:bodyPr wrap="square" rtlCol="0" anchor="t">
            <a:spAutoFit/>
          </a:bodyPr>
          <a:p>
            <a:r>
              <a:rPr lang="en-US" altLang="zh-CN" sz="2400" dirty="0">
                <a:sym typeface="+mn-ea"/>
              </a:rPr>
              <a:t>4.2.2 </a:t>
            </a:r>
            <a:r>
              <a:rPr lang="zh-CN" altLang="en-US" sz="2400" dirty="0">
                <a:sym typeface="+mn-ea"/>
              </a:rPr>
              <a:t>阀门应进行壳体压力试验和密封试验，具有上密封结构的阀门还应进行上密封试验，不合格者不得使用。</a:t>
            </a:r>
            <a:endParaRPr lang="zh-CN" altLang="en-US" sz="2400" dirty="0">
              <a:sym typeface="+mn-ea"/>
            </a:endParaRPr>
          </a:p>
        </p:txBody>
      </p:sp>
      <p:sp>
        <p:nvSpPr>
          <p:cNvPr id="3" name="文本框 2"/>
          <p:cNvSpPr txBox="1"/>
          <p:nvPr/>
        </p:nvSpPr>
        <p:spPr>
          <a:xfrm>
            <a:off x="869950" y="2252980"/>
            <a:ext cx="7670800" cy="4092575"/>
          </a:xfrm>
          <a:prstGeom prst="rect">
            <a:avLst/>
          </a:prstGeom>
          <a:noFill/>
        </p:spPr>
        <p:txBody>
          <a:bodyPr wrap="square" rtlCol="0" anchor="t">
            <a:spAutoFit/>
          </a:bodyPr>
          <a:p>
            <a:r>
              <a:rPr lang="zh-CN" altLang="en-US" sz="2000">
                <a:solidFill>
                  <a:srgbClr val="00B050"/>
                </a:solidFill>
              </a:rPr>
              <a:t>具有上密封结构的阀门主要有闸阀、截止阀等。上密封试验的步骤:封闭阀门进、出口，松开填料压盖，将阀门打开并使上密封关闭，向腔内充满试验介质，逐渐加压到试验压力，达到保压规定时间后，无渗漏为合格。</a:t>
            </a:r>
            <a:endParaRPr lang="zh-CN" altLang="en-US" sz="2000">
              <a:solidFill>
                <a:srgbClr val="00B050"/>
              </a:solidFill>
            </a:endParaRPr>
          </a:p>
          <a:p>
            <a:pPr marL="0" indent="0"/>
            <a:r>
              <a:rPr lang="zh-CN" altLang="en-US" sz="2000">
                <a:solidFill>
                  <a:srgbClr val="00B050"/>
                </a:solidFill>
                <a:sym typeface="+mn-ea"/>
              </a:rPr>
              <a:t>GB 50184:检验数量</a:t>
            </a:r>
            <a:endParaRPr lang="zh-CN" altLang="en-US" sz="2000" b="0">
              <a:solidFill>
                <a:srgbClr val="00B050"/>
              </a:solidFill>
            </a:endParaRPr>
          </a:p>
          <a:p>
            <a:pPr marL="0" indent="0"/>
            <a:r>
              <a:rPr lang="zh-CN" altLang="en-US" sz="2000">
                <a:solidFill>
                  <a:srgbClr val="00B050"/>
                </a:solidFill>
                <a:sym typeface="+mn-ea"/>
              </a:rPr>
              <a:t>应符合下列规定： </a:t>
            </a:r>
            <a:endParaRPr lang="zh-CN" altLang="en-US" sz="2000" b="0">
              <a:solidFill>
                <a:srgbClr val="00B050"/>
              </a:solidFill>
            </a:endParaRPr>
          </a:p>
          <a:p>
            <a:pPr marL="0" indent="0"/>
            <a:r>
              <a:rPr lang="zh-CN" altLang="en-US" sz="2000">
                <a:solidFill>
                  <a:srgbClr val="00B050"/>
                </a:solidFill>
                <a:sym typeface="+mn-ea"/>
              </a:rPr>
              <a:t>1)  用于GC1级管道和设计压力大于或等于10MPa的C类流体管道的阀门，应进行100%检验。</a:t>
            </a:r>
            <a:endParaRPr lang="zh-CN" altLang="en-US" sz="2000" b="0">
              <a:solidFill>
                <a:srgbClr val="00B050"/>
              </a:solidFill>
            </a:endParaRPr>
          </a:p>
          <a:p>
            <a:pPr marL="0" indent="0"/>
            <a:r>
              <a:rPr lang="zh-CN" altLang="en-US" sz="2000">
                <a:solidFill>
                  <a:srgbClr val="00B050"/>
                </a:solidFill>
                <a:sym typeface="+mn-ea"/>
              </a:rPr>
              <a:t>2)  用于GC2级管道和设计压力小于10MPa的所有C类流体管道的阀门，应每个检验批抽查10%，且不得少于1个。</a:t>
            </a:r>
            <a:endParaRPr lang="zh-CN" altLang="en-US" sz="2000" b="0">
              <a:solidFill>
                <a:srgbClr val="00B050"/>
              </a:solidFill>
            </a:endParaRPr>
          </a:p>
          <a:p>
            <a:pPr marL="0" indent="0"/>
            <a:r>
              <a:rPr lang="zh-CN" altLang="en-US" sz="2000">
                <a:solidFill>
                  <a:srgbClr val="00B050"/>
                </a:solidFill>
                <a:sym typeface="+mn-ea"/>
              </a:rPr>
              <a:t>3)  用于GC3级管道和D类流体管道的阀门，应每个检验批抽查5%，且不得少于1个。</a:t>
            </a:r>
            <a:endParaRPr lang="zh-CN" altLang="en-US" sz="2000" b="0">
              <a:solidFill>
                <a:srgbClr val="00B050"/>
              </a:solidFill>
            </a:endParaRPr>
          </a:p>
          <a:p>
            <a:endParaRPr lang="zh-CN" altLang="en-US" sz="2000">
              <a:solidFill>
                <a:srgbClr val="00B050"/>
              </a:solidFill>
            </a:endParaRPr>
          </a:p>
        </p:txBody>
      </p:sp>
      <p:sp>
        <p:nvSpPr>
          <p:cNvPr id="6" name="文本框 5"/>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40435" y="1252855"/>
            <a:ext cx="7521575" cy="2027555"/>
          </a:xfrm>
          <a:prstGeom prst="rect">
            <a:avLst/>
          </a:prstGeom>
          <a:noFill/>
        </p:spPr>
        <p:txBody>
          <a:bodyPr wrap="square" rtlCol="0" anchor="t">
            <a:spAutoFit/>
          </a:bodyPr>
          <a:p>
            <a:pPr>
              <a:lnSpc>
                <a:spcPct val="90000"/>
              </a:lnSpc>
            </a:pPr>
            <a:r>
              <a:rPr lang="en-US" altLang="zh-CN" dirty="0">
                <a:sym typeface="+mn-ea"/>
              </a:rPr>
              <a:t>4.2.3 阀门的壳体压力试验和密封试验应以洁净水为介质。不</a:t>
            </a:r>
            <a:r>
              <a:rPr lang="zh-CN" altLang="en-US"/>
              <a:t>锈钢阀门试验时，水中的氯离子含量不得超过25 X 10</a:t>
            </a:r>
            <a:r>
              <a:rPr lang="zh-CN" altLang="en-US" baseline="30000"/>
              <a:t>-</a:t>
            </a:r>
            <a:r>
              <a:rPr lang="en-US" altLang="zh-CN" baseline="30000"/>
              <a:t>6</a:t>
            </a:r>
            <a:r>
              <a:rPr lang="zh-CN" altLang="en-US"/>
              <a:t>(25ppm)。试验合格后应立即将水渍清除干净。当有特殊要求</a:t>
            </a:r>
            <a:endParaRPr lang="zh-CN" altLang="en-US"/>
          </a:p>
          <a:p>
            <a:pPr>
              <a:lnSpc>
                <a:spcPct val="90000"/>
              </a:lnSpc>
            </a:pPr>
            <a:r>
              <a:rPr lang="zh-CN" altLang="en-US"/>
              <a:t>时，试验介质应符合设计文件的规定。</a:t>
            </a:r>
            <a:endParaRPr lang="zh-CN" altLang="en-US"/>
          </a:p>
        </p:txBody>
      </p:sp>
      <p:sp>
        <p:nvSpPr>
          <p:cNvPr id="4" name="文本框 3"/>
          <p:cNvSpPr txBox="1"/>
          <p:nvPr/>
        </p:nvSpPr>
        <p:spPr>
          <a:xfrm>
            <a:off x="862330" y="3493135"/>
            <a:ext cx="7792720" cy="1814830"/>
          </a:xfrm>
          <a:prstGeom prst="rect">
            <a:avLst/>
          </a:prstGeom>
          <a:noFill/>
        </p:spPr>
        <p:txBody>
          <a:bodyPr wrap="square" rtlCol="0" anchor="t">
            <a:spAutoFit/>
          </a:bodyPr>
          <a:p>
            <a:r>
              <a:rPr lang="zh-CN" altLang="en-US">
                <a:solidFill>
                  <a:srgbClr val="00B050"/>
                </a:solidFill>
              </a:rPr>
              <a:t>阀门试验统一以洁净水为介质，主要考虑了现场施工条件、环保和安全等因素。对不锈钢阀门，当以水为介质进行试验时，应严格控制水中的氯离子含量，以防产生应力腐蚀</a:t>
            </a:r>
            <a:endParaRPr lang="zh-CN" altLang="en-US">
              <a:solidFill>
                <a:srgbClr val="00B050"/>
              </a:solidFill>
            </a:endParaRPr>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3140" y="1258570"/>
            <a:ext cx="7690485" cy="2676525"/>
          </a:xfrm>
          <a:prstGeom prst="rect">
            <a:avLst/>
          </a:prstGeom>
          <a:noFill/>
        </p:spPr>
        <p:txBody>
          <a:bodyPr wrap="square" rtlCol="0" anchor="t">
            <a:spAutoFit/>
          </a:bodyPr>
          <a:p>
            <a:r>
              <a:rPr lang="zh-CN" altLang="en-US"/>
              <a:t>4. 2. 4</a:t>
            </a:r>
            <a:r>
              <a:rPr lang="zh-CN" altLang="en-US">
                <a:solidFill>
                  <a:srgbClr val="FF0000"/>
                </a:solidFill>
              </a:rPr>
              <a:t>阀门的壳体试验压力应为阀门在20℃时最大允许工作压力的1. 5倍，密封试验压力应为阀门在20℃时最大允许工作压力的1. 1倍</a:t>
            </a:r>
            <a:r>
              <a:rPr lang="zh-CN" altLang="en-US"/>
              <a:t>。当阀门铭牌标示对最大工作压差或阀门配带的操作机构不适宜进行高压密封试验时，试验压力应为阀门铭牌标示的最大工作压差的1. 1倍。</a:t>
            </a:r>
            <a:endParaRPr lang="zh-CN" altLang="en-US"/>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
        <p:nvSpPr>
          <p:cNvPr id="4" name="文本框 3"/>
          <p:cNvSpPr txBox="1"/>
          <p:nvPr/>
        </p:nvSpPr>
        <p:spPr>
          <a:xfrm>
            <a:off x="993140" y="4469130"/>
            <a:ext cx="7978775" cy="953135"/>
          </a:xfrm>
          <a:prstGeom prst="rect">
            <a:avLst/>
          </a:prstGeom>
          <a:noFill/>
        </p:spPr>
        <p:txBody>
          <a:bodyPr wrap="square" rtlCol="0" anchor="t">
            <a:spAutoFit/>
          </a:bodyPr>
          <a:p>
            <a:pPr algn="l"/>
            <a:r>
              <a:rPr lang="zh-CN" altLang="en-US">
                <a:solidFill>
                  <a:srgbClr val="00B050"/>
                </a:solidFill>
                <a:sym typeface="+mn-ea"/>
              </a:rPr>
              <a:t>20℃时最大允许工作压力，不是设计压力、也不是公称压力</a:t>
            </a:r>
            <a:endParaRPr lang="zh-CN" altLang="en-US">
              <a:solidFill>
                <a:srgbClr val="00B050"/>
              </a:solidFill>
              <a:sym typeface="+mn-ea"/>
            </a:endParaRPr>
          </a:p>
        </p:txBody>
      </p:sp>
    </p:spTree>
  </p:cSld>
  <p:clrMapOvr>
    <a:masterClrMapping/>
  </p:clrMapOvr>
  <p:transition advClick="0">
    <p:random/>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5035" y="1247140"/>
            <a:ext cx="7757795" cy="2676525"/>
          </a:xfrm>
          <a:prstGeom prst="rect">
            <a:avLst/>
          </a:prstGeom>
          <a:noFill/>
        </p:spPr>
        <p:txBody>
          <a:bodyPr wrap="square" rtlCol="0" anchor="t">
            <a:spAutoFit/>
          </a:bodyPr>
          <a:p>
            <a:r>
              <a:rPr lang="zh-CN" altLang="en-US"/>
              <a:t>4.2.5 阀 门的上密封试验压力应为阀门在20℃时最大允许工作压力的1. 1倍。试验时应关闭上密封面，并应松开填料压盖。</a:t>
            </a:r>
            <a:endParaRPr lang="zh-CN" altLang="en-US"/>
          </a:p>
          <a:p>
            <a:r>
              <a:rPr lang="zh-CN" altLang="en-US"/>
              <a:t>4.2.6  阀门在试验压力下的持续时间不得少于5min。无特殊规定时，试验介质温度应为5</a:t>
            </a:r>
            <a:r>
              <a:rPr lang="zh-CN" altLang="en-US">
                <a:sym typeface="+mn-ea"/>
              </a:rPr>
              <a:t>℃</a:t>
            </a:r>
            <a:r>
              <a:rPr lang="zh-CN" altLang="en-US"/>
              <a:t> </a:t>
            </a:r>
            <a:r>
              <a:rPr lang="en-US" altLang="zh-CN"/>
              <a:t>~</a:t>
            </a:r>
            <a:r>
              <a:rPr lang="zh-CN" altLang="en-US"/>
              <a:t>40</a:t>
            </a:r>
            <a:r>
              <a:rPr lang="zh-CN" altLang="en-US">
                <a:sym typeface="+mn-ea"/>
              </a:rPr>
              <a:t>℃</a:t>
            </a:r>
            <a:r>
              <a:rPr lang="zh-CN" altLang="en-US"/>
              <a:t>，当低于5℃时，应采取升温措施。</a:t>
            </a:r>
            <a:endParaRPr lang="zh-CN" altLang="en-US"/>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Tree>
  </p:cSld>
  <p:clrMapOvr>
    <a:masterClrMapping/>
  </p:clrMapOvr>
  <p:transition advClick="0">
    <p:random/>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0735" y="1487170"/>
            <a:ext cx="7541895" cy="3538220"/>
          </a:xfrm>
          <a:prstGeom prst="rect">
            <a:avLst/>
          </a:prstGeom>
          <a:noFill/>
        </p:spPr>
        <p:txBody>
          <a:bodyPr wrap="square" rtlCol="0" anchor="t">
            <a:spAutoFit/>
          </a:bodyPr>
          <a:p>
            <a:r>
              <a:rPr lang="zh-CN" altLang="en-US"/>
              <a:t>4. 3. 1   GCl级管道和</a:t>
            </a:r>
            <a:r>
              <a:rPr lang="zh-CN" altLang="en-US">
                <a:solidFill>
                  <a:srgbClr val="FF0000"/>
                </a:solidFill>
              </a:rPr>
              <a:t>C类流体管道</a:t>
            </a:r>
            <a:r>
              <a:rPr lang="zh-CN" altLang="en-US"/>
              <a:t>中，输送毒性程度为极度危害介质或设计压力大于或等于</a:t>
            </a:r>
            <a:r>
              <a:rPr lang="en-US" altLang="zh-CN"/>
              <a:t>10</a:t>
            </a:r>
            <a:r>
              <a:rPr lang="zh-CN" altLang="en-US"/>
              <a:t>MPa的管子、管件，应进行外表面磁粉或渗透检测，检测方法和缺陷评定应符合国家现行标准《承压设备无损检测》JB/T 4730的有关规定。经磁粉或渗透检测现的表面缺陷应进行修磨，修磨后的实际壁厚不得小于管子名义壁厚的90</a:t>
            </a:r>
            <a:r>
              <a:rPr lang="en-US" altLang="zh-CN"/>
              <a:t>%</a:t>
            </a:r>
            <a:r>
              <a:rPr lang="zh-CN" altLang="en-US"/>
              <a:t>，且不得小于设计壁厚。</a:t>
            </a:r>
            <a:endParaRPr lang="zh-CN" altLang="en-US"/>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
        <p:nvSpPr>
          <p:cNvPr id="4" name="文本框 3"/>
          <p:cNvSpPr txBox="1"/>
          <p:nvPr/>
        </p:nvSpPr>
        <p:spPr>
          <a:xfrm>
            <a:off x="589280" y="5148580"/>
            <a:ext cx="7827010" cy="1014730"/>
          </a:xfrm>
          <a:prstGeom prst="rect">
            <a:avLst/>
          </a:prstGeom>
          <a:noFill/>
        </p:spPr>
        <p:txBody>
          <a:bodyPr wrap="square" rtlCol="0" anchor="t">
            <a:spAutoFit/>
          </a:bodyPr>
          <a:p>
            <a:r>
              <a:rPr lang="en-US" altLang="zh-CN" sz="2000">
                <a:solidFill>
                  <a:srgbClr val="FF0000"/>
                </a:solidFill>
              </a:rPr>
              <a:t>GB 50316:</a:t>
            </a:r>
            <a:r>
              <a:rPr lang="zh-CN" altLang="en-US" sz="2000">
                <a:solidFill>
                  <a:srgbClr val="FF0000"/>
                </a:solidFill>
              </a:rPr>
              <a:t>C类流体指不包括D类流体的不可燃，无毒的流体；D类流体指不可燃、无毒、设计压力小于或等于1.0MPa和设计温度高于-20~186度之间的流体</a:t>
            </a:r>
            <a:endParaRPr lang="zh-CN" altLang="en-US" sz="2000">
              <a:solidFill>
                <a:srgbClr val="FF0000"/>
              </a:solidFill>
            </a:endParaRPr>
          </a:p>
        </p:txBody>
      </p:sp>
    </p:spTree>
  </p:cSld>
  <p:clrMapOvr>
    <a:masterClrMapping/>
  </p:clrMapOvr>
  <p:transition advClick="0">
    <p:random/>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3945" y="1357630"/>
            <a:ext cx="6958965" cy="2245360"/>
          </a:xfrm>
          <a:prstGeom prst="rect">
            <a:avLst/>
          </a:prstGeom>
          <a:noFill/>
        </p:spPr>
        <p:txBody>
          <a:bodyPr wrap="square" rtlCol="0" anchor="t">
            <a:spAutoFit/>
          </a:bodyPr>
          <a:p>
            <a:r>
              <a:rPr lang="zh-CN" altLang="en-US"/>
              <a:t>4. 3. 2合金钢螺栓、螺母应采用光谱分析或其他方法对材质进行复验，并应作好标识。设计压力大于或等于</a:t>
            </a:r>
            <a:r>
              <a:rPr lang="en-US" altLang="zh-CN"/>
              <a:t>10</a:t>
            </a:r>
            <a:r>
              <a:rPr lang="zh-CN" altLang="en-US"/>
              <a:t>MPa的GCl级管</a:t>
            </a:r>
            <a:endParaRPr lang="zh-CN" altLang="en-US"/>
          </a:p>
          <a:p>
            <a:r>
              <a:rPr lang="zh-CN" altLang="en-US"/>
              <a:t>道和C类流体管道用螺栓、螺母，应进行硬度检验。</a:t>
            </a:r>
            <a:endParaRPr lang="zh-CN" altLang="en-US"/>
          </a:p>
        </p:txBody>
      </p:sp>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
        <p:nvSpPr>
          <p:cNvPr id="4" name="文本框 3"/>
          <p:cNvSpPr txBox="1"/>
          <p:nvPr/>
        </p:nvSpPr>
        <p:spPr>
          <a:xfrm>
            <a:off x="1083945" y="4055110"/>
            <a:ext cx="5897880" cy="953135"/>
          </a:xfrm>
          <a:prstGeom prst="rect">
            <a:avLst/>
          </a:prstGeom>
          <a:noFill/>
        </p:spPr>
        <p:txBody>
          <a:bodyPr wrap="square" rtlCol="0" anchor="t">
            <a:spAutoFit/>
          </a:bodyPr>
          <a:p>
            <a:r>
              <a:rPr lang="zh-CN" altLang="en-US">
                <a:solidFill>
                  <a:srgbClr val="00B050"/>
                </a:solidFill>
              </a:rPr>
              <a:t>材质复验目的</a:t>
            </a:r>
            <a:r>
              <a:rPr lang="en-US" altLang="zh-CN">
                <a:solidFill>
                  <a:srgbClr val="00B050"/>
                </a:solidFill>
              </a:rPr>
              <a:t>:</a:t>
            </a:r>
            <a:r>
              <a:rPr lang="zh-CN" altLang="en-US">
                <a:solidFill>
                  <a:srgbClr val="00B050"/>
                </a:solidFill>
              </a:rPr>
              <a:t>防止混用；</a:t>
            </a:r>
            <a:endParaRPr lang="zh-CN" altLang="en-US">
              <a:solidFill>
                <a:srgbClr val="00B050"/>
              </a:solidFill>
            </a:endParaRPr>
          </a:p>
          <a:p>
            <a:r>
              <a:rPr lang="zh-CN" altLang="en-US">
                <a:solidFill>
                  <a:srgbClr val="00B050"/>
                </a:solidFill>
              </a:rPr>
              <a:t>硬度检验目的：保证高压管道安全</a:t>
            </a:r>
            <a:endParaRPr lang="zh-CN" altLang="en-US">
              <a:solidFill>
                <a:srgbClr val="00B050"/>
              </a:solidFill>
            </a:endParaRPr>
          </a:p>
        </p:txBody>
      </p:sp>
    </p:spTree>
  </p:cSld>
  <p:clrMapOvr>
    <a:masterClrMapping/>
  </p:clrMapOvr>
  <p:transition advClick="0">
    <p:random/>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253490" y="713105"/>
            <a:ext cx="6125845" cy="521970"/>
          </a:xfrm>
          <a:prstGeom prst="rect">
            <a:avLst/>
          </a:prstGeom>
          <a:noFill/>
        </p:spPr>
        <p:txBody>
          <a:bodyPr wrap="none" rtlCol="0" anchor="t">
            <a:spAutoFit/>
          </a:bodyPr>
          <a:p>
            <a:pPr marL="0" indent="0"/>
            <a:r>
              <a:rPr lang="en-US" b="1">
                <a:ea typeface="黑体" panose="02010609060101010101" pitchFamily="49" charset="-122"/>
                <a:sym typeface="+mn-ea"/>
              </a:rPr>
              <a:t>4 工业管道施工及验收GB50235-2010</a:t>
            </a:r>
            <a:endParaRPr lang="zh-CN" altLang="en-US"/>
          </a:p>
        </p:txBody>
      </p:sp>
      <p:sp>
        <p:nvSpPr>
          <p:cNvPr id="2" name="文本框 1"/>
          <p:cNvSpPr txBox="1"/>
          <p:nvPr/>
        </p:nvSpPr>
        <p:spPr>
          <a:xfrm>
            <a:off x="771525" y="1409700"/>
            <a:ext cx="7966075" cy="1814830"/>
          </a:xfrm>
          <a:prstGeom prst="rect">
            <a:avLst/>
          </a:prstGeom>
          <a:noFill/>
        </p:spPr>
        <p:txBody>
          <a:bodyPr wrap="square" rtlCol="0" anchor="t">
            <a:spAutoFit/>
          </a:bodyPr>
          <a:p>
            <a:r>
              <a:rPr lang="zh-CN" altLang="en-US"/>
              <a:t>6. 0. 1工业金属管道及管道组成件的焊接与焊后热处理除应符合本章的规定外，尚应符合现行国家标准《现场设备、工业管道焊接工程施工规范》GB 50236的有关规定。</a:t>
            </a:r>
            <a:endParaRPr lang="zh-CN" altLang="en-US"/>
          </a:p>
        </p:txBody>
      </p:sp>
      <p:sp>
        <p:nvSpPr>
          <p:cNvPr id="4" name="文本框 3"/>
          <p:cNvSpPr txBox="1"/>
          <p:nvPr/>
        </p:nvSpPr>
        <p:spPr>
          <a:xfrm>
            <a:off x="806450" y="3453765"/>
            <a:ext cx="7896860" cy="2676525"/>
          </a:xfrm>
          <a:prstGeom prst="rect">
            <a:avLst/>
          </a:prstGeom>
          <a:noFill/>
        </p:spPr>
        <p:txBody>
          <a:bodyPr wrap="square" rtlCol="0" anchor="t">
            <a:spAutoFit/>
          </a:bodyPr>
          <a:p>
            <a:r>
              <a:rPr lang="zh-CN" altLang="en-US"/>
              <a:t>焊接工艺评定welding procedure quaiifcation</a:t>
            </a:r>
            <a:endParaRPr lang="zh-CN" altLang="en-US"/>
          </a:p>
          <a:p>
            <a:r>
              <a:rPr lang="zh-CN" altLang="en-US"/>
              <a:t>    为验证所拟定的焊件焊接工艺的正确性而进行的试验过程及结果评价。焊接工艺评定是指为使焊接接头的力学性能、弯曲性能或堆焊层的化学成分符合规定，对预焊接工艺规程进行验证性试验和结果评价的过程。</a:t>
            </a:r>
            <a:endParaRPr lang="zh-CN" altLang="en-US"/>
          </a:p>
        </p:txBody>
      </p:sp>
    </p:spTree>
  </p:cSld>
  <p:clrMapOvr>
    <a:masterClrMapping/>
  </p:clrMapOvr>
  <p:transition advClick="0">
    <p:random/>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47420" y="1228725"/>
            <a:ext cx="7677150" cy="1383665"/>
          </a:xfrm>
          <a:prstGeom prst="rect">
            <a:avLst/>
          </a:prstGeom>
          <a:noFill/>
        </p:spPr>
        <p:txBody>
          <a:bodyPr wrap="square" rtlCol="0" anchor="t">
            <a:spAutoFit/>
          </a:bodyPr>
          <a:p>
            <a:r>
              <a:rPr lang="zh-CN" altLang="en-US"/>
              <a:t>预焊接工艺规程(pWPS )   preliminary welding procedure specification：</a:t>
            </a:r>
            <a:endParaRPr lang="zh-CN" altLang="en-US"/>
          </a:p>
          <a:p>
            <a:r>
              <a:rPr lang="zh-CN" altLang="en-US"/>
              <a:t>为进行焊接工艺评定所拟定的焊接工艺文件。</a:t>
            </a:r>
            <a:endParaRPr lang="zh-CN" altLang="en-US"/>
          </a:p>
        </p:txBody>
      </p:sp>
      <p:sp>
        <p:nvSpPr>
          <p:cNvPr id="3" name="文本框 2"/>
          <p:cNvSpPr txBox="1"/>
          <p:nvPr/>
        </p:nvSpPr>
        <p:spPr>
          <a:xfrm>
            <a:off x="856615" y="2902585"/>
            <a:ext cx="8015605" cy="1383665"/>
          </a:xfrm>
          <a:prstGeom prst="rect">
            <a:avLst/>
          </a:prstGeom>
          <a:noFill/>
        </p:spPr>
        <p:txBody>
          <a:bodyPr wrap="square" rtlCol="0" anchor="t">
            <a:spAutoFit/>
          </a:bodyPr>
          <a:p>
            <a:r>
              <a:rPr lang="zh-CN" altLang="en-US"/>
              <a:t>焊接工艺评定报告(PQR)   </a:t>
            </a:r>
            <a:r>
              <a:rPr lang="zh-CN" altLang="en-US" sz="2000"/>
              <a:t>procedure qualification record：</a:t>
            </a:r>
            <a:endParaRPr lang="zh-CN" altLang="en-US" sz="2000"/>
          </a:p>
          <a:p>
            <a:r>
              <a:rPr lang="zh-CN" altLang="en-US"/>
              <a:t>记载验证性试验及其检验结果，对拟定的预焊接工艺规程进行评价的报告。</a:t>
            </a:r>
            <a:endParaRPr lang="zh-CN" altLang="en-US"/>
          </a:p>
        </p:txBody>
      </p:sp>
      <p:sp>
        <p:nvSpPr>
          <p:cNvPr id="4" name="文本框 3"/>
          <p:cNvSpPr txBox="1"/>
          <p:nvPr/>
        </p:nvSpPr>
        <p:spPr>
          <a:xfrm>
            <a:off x="947420" y="4372610"/>
            <a:ext cx="7787005" cy="1383665"/>
          </a:xfrm>
          <a:prstGeom prst="rect">
            <a:avLst/>
          </a:prstGeom>
          <a:noFill/>
        </p:spPr>
        <p:txBody>
          <a:bodyPr wrap="square" rtlCol="0" anchor="t">
            <a:spAutoFit/>
          </a:bodyPr>
          <a:p>
            <a:r>
              <a:rPr lang="zh-CN" altLang="en-US"/>
              <a:t>焊接工艺规程(</a:t>
            </a:r>
            <a:r>
              <a:rPr lang="en-US" altLang="zh-CN"/>
              <a:t>W</a:t>
            </a:r>
            <a:r>
              <a:rPr lang="zh-CN" altLang="en-US"/>
              <a:t>PS ) </a:t>
            </a:r>
            <a:r>
              <a:rPr lang="zh-CN" altLang="en-US" sz="2000"/>
              <a:t>  wedding procedure specification</a:t>
            </a:r>
            <a:r>
              <a:rPr lang="en-US" altLang="zh-CN" sz="2000"/>
              <a:t>:</a:t>
            </a:r>
            <a:endParaRPr lang="zh-CN" altLang="en-US" sz="2000"/>
          </a:p>
          <a:p>
            <a:r>
              <a:rPr lang="zh-CN" altLang="en-US"/>
              <a:t>根据合格的焊接工艺评定报告编制的，用于产品施焊的焊接工艺文件。</a:t>
            </a:r>
            <a:endParaRPr lang="zh-CN" altLang="en-US"/>
          </a:p>
        </p:txBody>
      </p:sp>
    </p:spTree>
  </p:cSld>
  <p:clrMapOvr>
    <a:masterClrMapping/>
  </p:clrMapOvr>
  <p:transition advClick="0">
    <p:random/>
  </p:transition>
</p:sld>
</file>

<file path=ppt/tags/tag1.xml><?xml version="1.0" encoding="utf-8"?>
<p:tagLst xmlns:p="http://schemas.openxmlformats.org/presentationml/2006/main">
  <p:tag name="KSO_WM_UNIT_TABLE_BEAUTIFY" val="smartTable{dcbb2e10-9045-4223-ae24-cf76c112ca1f}"/>
</p:tagLst>
</file>

<file path=ppt/tags/tag10.xml><?xml version="1.0" encoding="utf-8"?>
<p:tagLst xmlns:p="http://schemas.openxmlformats.org/presentationml/2006/main">
  <p:tag name="KSO_WM_UNIT_TABLE_BEAUTIFY" val="smartTable{1a74ded9-9a52-4198-9f5d-5f400dd0de00}"/>
</p:tagLst>
</file>

<file path=ppt/tags/tag2.xml><?xml version="1.0" encoding="utf-8"?>
<p:tagLst xmlns:p="http://schemas.openxmlformats.org/presentationml/2006/main">
  <p:tag name="KSO_WM_UNIT_TABLE_BEAUTIFY" val="smartTable{e936e666-64b8-4b10-b018-1a37f019a9c1}"/>
</p:tagLst>
</file>

<file path=ppt/tags/tag3.xml><?xml version="1.0" encoding="utf-8"?>
<p:tagLst xmlns:p="http://schemas.openxmlformats.org/presentationml/2006/main">
  <p:tag name="KSO_WM_UNIT_TABLE_BEAUTIFY" val="smartTable{3f131b7e-6afe-4115-9736-9aae493f0e70}"/>
</p:tagLst>
</file>

<file path=ppt/tags/tag4.xml><?xml version="1.0" encoding="utf-8"?>
<p:tagLst xmlns:p="http://schemas.openxmlformats.org/presentationml/2006/main">
  <p:tag name="KSO_WM_UNIT_TABLE_BEAUTIFY" val="smartTable{01105bfd-1b39-49f6-acac-352d29594189}"/>
</p:tagLst>
</file>

<file path=ppt/tags/tag5.xml><?xml version="1.0" encoding="utf-8"?>
<p:tagLst xmlns:p="http://schemas.openxmlformats.org/presentationml/2006/main">
  <p:tag name="KSO_WM_UNIT_TABLE_BEAUTIFY" val="smartTable{cbb8d814-08c8-402a-9db8-3c5c268dd707}"/>
</p:tagLst>
</file>

<file path=ppt/tags/tag6.xml><?xml version="1.0" encoding="utf-8"?>
<p:tagLst xmlns:p="http://schemas.openxmlformats.org/presentationml/2006/main">
  <p:tag name="KSO_WM_UNIT_TABLE_BEAUTIFY" val="smartTable{d79795b0-f3c6-4b5a-bdbe-74d747e4f137}"/>
</p:tagLst>
</file>

<file path=ppt/tags/tag7.xml><?xml version="1.0" encoding="utf-8"?>
<p:tagLst xmlns:p="http://schemas.openxmlformats.org/presentationml/2006/main">
  <p:tag name="KSO_WM_UNIT_TABLE_BEAUTIFY" val="smartTable{c2d5c705-2473-4835-8f79-2b4fd10f67b3}"/>
</p:tagLst>
</file>

<file path=ppt/tags/tag8.xml><?xml version="1.0" encoding="utf-8"?>
<p:tagLst xmlns:p="http://schemas.openxmlformats.org/presentationml/2006/main">
  <p:tag name="KSO_WM_UNIT_PLACING_PICTURE_USER_VIEWPORT" val="{&quot;height&quot;:9232.4992125984245,&quot;width&quot;:14345}"/>
</p:tagLst>
</file>

<file path=ppt/tags/tag9.xml><?xml version="1.0" encoding="utf-8"?>
<p:tagLst xmlns:p="http://schemas.openxmlformats.org/presentationml/2006/main">
  <p:tag name="KSO_WM_UNIT_PLACING_PICTURE_USER_VIEWPORT" val="{&quot;height&quot;:6547.5007874015746,&quot;width&quot;:7530}"/>
</p:tagLst>
</file>

<file path=ppt/theme/_rels/them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image" Target="../media/image7.jpeg"/></Relationships>
</file>

<file path=ppt/theme/theme1.xml><?xml version="1.0" encoding="utf-8"?>
<a:theme xmlns:a="http://schemas.openxmlformats.org/drawingml/2006/main" name="正文">
  <a:themeElements>
    <a:clrScheme name="正文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正文">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altLang="en-US" sz="2800" b="0" i="0" u="none" strike="noStrike" cap="none" normalizeH="0" baseline="0" smtClean="0">
            <a:ln>
              <a:noFill/>
            </a:ln>
            <a:solidFill>
              <a:srgbClr val="0000FF"/>
            </a:solidFill>
            <a:effectLst/>
            <a:latin typeface="Arial" panose="020B0604020202020204" pitchFamily="34" charset="0"/>
            <a:ea typeface="楷体_GB2312" panose="02010609030101010101" pitchFamily="1"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altLang="en-US" sz="2800" b="0" i="0" u="none" strike="noStrike" cap="none" normalizeH="0" baseline="0" smtClean="0">
            <a:ln>
              <a:noFill/>
            </a:ln>
            <a:solidFill>
              <a:srgbClr val="0000FF"/>
            </a:solidFill>
            <a:effectLst/>
            <a:latin typeface="Arial" panose="020B0604020202020204" pitchFamily="34" charset="0"/>
            <a:ea typeface="楷体_GB2312" panose="02010609030101010101" pitchFamily="1" charset="-122"/>
          </a:defRPr>
        </a:defPPr>
      </a:lstStyle>
    </a:lnDef>
  </a:objectDefaults>
  <a:extraClrSchemeLst>
    <a:extraClrScheme>
      <a:clrScheme name="正文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正文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正文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正文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正文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正文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正文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lends_2">
  <a:themeElements>
    <a:clrScheme name="Blends_2 1">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_2">
      <a:majorFont>
        <a:latin typeface="宋体"/>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Blends_2 1">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正文">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正文">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448945" rtl="0" eaLnBrk="0" fontAlgn="base" latinLnBrk="0" hangingPunct="0">
          <a:lnSpc>
            <a:spcPct val="104000"/>
          </a:lnSpc>
          <a:spcBef>
            <a:spcPct val="0"/>
          </a:spcBef>
          <a:spcAft>
            <a:spcPct val="0"/>
          </a:spcAft>
          <a:buClr>
            <a:schemeClr val="accent2"/>
          </a:buClr>
          <a:buSzPct val="55000"/>
          <a:buFont typeface="Wingdings" panose="05000000000000000000" pitchFamily="2" charset="2"/>
          <a:buChar char="n"/>
          <a:defRPr kumimoji="0" lang="zh-CN" sz="2400" b="0" i="0" u="none" strike="noStrike" cap="none" normalizeH="0" baseline="0" smtClean="0">
            <a:ln>
              <a:noFill/>
            </a:ln>
            <a:solidFill>
              <a:schemeClr val="accent2"/>
            </a:solidFill>
            <a:effectLst/>
            <a:latin typeface="黑体" panose="02010609060101010101" pitchFamily="49" charset="-122"/>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448945" rtl="0" eaLnBrk="0" fontAlgn="base" latinLnBrk="0" hangingPunct="0">
          <a:lnSpc>
            <a:spcPct val="104000"/>
          </a:lnSpc>
          <a:spcBef>
            <a:spcPct val="0"/>
          </a:spcBef>
          <a:spcAft>
            <a:spcPct val="0"/>
          </a:spcAft>
          <a:buClr>
            <a:schemeClr val="accent2"/>
          </a:buClr>
          <a:buSzPct val="55000"/>
          <a:buFont typeface="Wingdings" panose="05000000000000000000" pitchFamily="2" charset="2"/>
          <a:buChar char="n"/>
          <a:defRPr kumimoji="0" lang="zh-CN" sz="2400" b="0" i="0" u="none" strike="noStrike" cap="none" normalizeH="0" baseline="0" smtClean="0">
            <a:ln>
              <a:noFill/>
            </a:ln>
            <a:solidFill>
              <a:schemeClr val="accent2"/>
            </a:solidFill>
            <a:effectLst/>
            <a:latin typeface="黑体" panose="02010609060101010101" pitchFamily="49" charset="-122"/>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Designs\Blends.pot</Template>
  <TotalTime>0</TotalTime>
  <Words>35693</Words>
  <Application>WPS 演示</Application>
  <PresentationFormat>全屏显示(4:3)</PresentationFormat>
  <Paragraphs>2074</Paragraphs>
  <Slides>160</Slides>
  <Notes>1</Notes>
  <HiddenSlides>0</HiddenSlides>
  <MMClips>0</MMClips>
  <ScaleCrop>false</ScaleCrop>
  <HeadingPairs>
    <vt:vector size="8" baseType="variant">
      <vt:variant>
        <vt:lpstr>已用的字体</vt:lpstr>
      </vt:variant>
      <vt:variant>
        <vt:i4>30</vt:i4>
      </vt:variant>
      <vt:variant>
        <vt:lpstr>主题</vt:lpstr>
      </vt:variant>
      <vt:variant>
        <vt:i4>4</vt:i4>
      </vt:variant>
      <vt:variant>
        <vt:lpstr>嵌入 OLE 服务器</vt:lpstr>
      </vt:variant>
      <vt:variant>
        <vt:i4>11</vt:i4>
      </vt:variant>
      <vt:variant>
        <vt:lpstr>幻灯片标题</vt:lpstr>
      </vt:variant>
      <vt:variant>
        <vt:i4>160</vt:i4>
      </vt:variant>
    </vt:vector>
  </HeadingPairs>
  <TitlesOfParts>
    <vt:vector size="205" baseType="lpstr">
      <vt:lpstr>Arial</vt:lpstr>
      <vt:lpstr>宋体</vt:lpstr>
      <vt:lpstr>Wingdings</vt:lpstr>
      <vt:lpstr>楷体_GB2312</vt:lpstr>
      <vt:lpstr>新宋体</vt:lpstr>
      <vt:lpstr>Tahoma</vt:lpstr>
      <vt:lpstr>Times New Roman</vt:lpstr>
      <vt:lpstr>Verdana</vt:lpstr>
      <vt:lpstr>仿宋_GB2312</vt:lpstr>
      <vt:lpstr>仿宋</vt:lpstr>
      <vt:lpstr>Gulim</vt:lpstr>
      <vt:lpstr>HY중고딕</vt:lpstr>
      <vt:lpstr>AMGDT</vt:lpstr>
      <vt:lpstr>Maiandra GD</vt:lpstr>
      <vt:lpstr>Wingdings 2</vt:lpstr>
      <vt:lpstr>HY견명조</vt:lpstr>
      <vt:lpstr>Arial</vt:lpstr>
      <vt:lpstr>Malgun Gothic</vt:lpstr>
      <vt:lpstr>黑体</vt:lpstr>
      <vt:lpstr>微软雅黑</vt:lpstr>
      <vt:lpstr>Wingdings</vt:lpstr>
      <vt:lpstr>Wingdings 2</vt:lpstr>
      <vt:lpstr>Arial Unicode MS</vt:lpstr>
      <vt:lpstr>Calibri</vt:lpstr>
      <vt:lpstr>华文楷体</vt:lpstr>
      <vt:lpstr>楷体</vt:lpstr>
      <vt:lpstr>Arial Black</vt:lpstr>
      <vt:lpstr>方正黑体简体</vt:lpstr>
      <vt:lpstr>隶书</vt:lpstr>
      <vt:lpstr>Cambria</vt:lpstr>
      <vt:lpstr>正文</vt:lpstr>
      <vt:lpstr>1_龙腾四海</vt:lpstr>
      <vt:lpstr>Blends_2</vt:lpstr>
      <vt:lpstr>1_正文</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PowerPoint 演示文稿</vt:lpstr>
      <vt:lpstr>目  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管检中心</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yxy</dc:creator>
  <cp:lastModifiedBy>刘长征</cp:lastModifiedBy>
  <cp:revision>2157</cp:revision>
  <dcterms:created xsi:type="dcterms:W3CDTF">2003-06-27T01:54:00Z</dcterms:created>
  <dcterms:modified xsi:type="dcterms:W3CDTF">2020-07-28T23:41:29Z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